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9C1B-2202-4B4D-9747-57CC221C1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573B1-E52C-2741-A93F-9C1288477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D4225-E380-BF4C-9ED4-AA5E2BAA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CEBAA-E3D2-B345-853C-E468C6EA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29D70-1301-4641-87CB-1BBC0591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380EB-3077-0E4B-BC6C-B0705B7C4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90FAB-D35D-E145-B1DD-B384A804B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245CE-DFD8-CA4F-A76A-6B519760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29C3C-76E9-804A-BCB4-128D8248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13305-5712-0142-B243-9A7CE92E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ED9F0-80EE-C544-87B6-0D06A34A3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E9C9E-7797-1841-95B6-F91D842A9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D2C25-6B10-7A41-844D-1AB381B1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98EB6-8A8E-FB4B-99D5-8D070AB0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86394-C92B-CE42-91AA-B5F6D2CF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5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0E67-EE9D-5B4E-A232-F67E7645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04FD2-492C-C940-B5F3-CE80048E4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4D240-EEFF-3043-AD1C-3717EA4D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1C06A-EF9A-8642-8048-24E6A6C8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9CAFE-6D6F-9242-9BAC-16616BA5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6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5ADD-B9AB-D84F-8227-4E69218E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55846-6A4E-3448-9B65-6A9D6EE53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EB91E-A6B2-D34D-89B6-B44856C35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5C28C-0CBD-C84A-9C37-0C1198E6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C0872-8673-F041-903E-8729B096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9CC9-3744-E441-B50E-60660C10D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D0F8F-A292-8F46-897D-98D1592EE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0E71E-5C20-8A48-9A02-0CD034A04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58076-200A-C843-87B8-583C06B7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7A686-B49B-3E46-B47C-1FC32DFF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03358-179C-664A-A413-F8B8C7D7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3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1511B-E696-6148-BE74-C46186A23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85BC3-1CD2-EA49-8F78-0373A4D62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1CA43-E790-194D-B1C5-C43D1EB7E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3553A-110B-0446-8148-47A6BE349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B7828-056C-344F-8D55-82AD94101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1D865-8D14-A04A-8B44-829DF0B6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D07A6C-7583-6C46-AA28-96CE5956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C2C1B3-4C2D-924D-8C2B-B7C10EE1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1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AA2A-62B0-AF45-9774-D48F3C7B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BF874-E3F7-4044-980C-A11F904B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2714C6-A8AF-4A4B-9505-BED793A8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FC292-F53E-B14A-8732-164DD695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A9749-8C96-234E-A230-1645FDB3B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300AFE-78EF-0B4C-BB65-CE3A946C6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51ED1-DD57-1A4A-BAF5-D1F2C15A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7FF9-E193-F44C-900B-C5B1E250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9D10-9DEA-6C41-B08B-A02059CC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54AFC-708E-6148-8394-670356E20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0F791-132F-F74E-A0E6-183C6AFC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8149B-319D-4B4B-8F95-1789C8CC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BE749-67A1-0B49-975B-61C15B8F0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0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C5AA5-08D5-DF4B-A6DD-6A6F7F13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80F5D-FDAC-C543-9791-E08231146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61C5C-6AA8-FB43-8307-FF9607E34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83C14-E3E4-7744-812C-74DF95EA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1A615-95F1-414A-B438-2C560EF6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990C2-F8F6-BD49-B67F-B8A53AAA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5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CDFD8-C34F-9C47-8F8E-06EF65C71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D1AC8-F20E-6646-8D50-C2C798B6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9F82-7075-C948-935C-2BCEAF59E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4802A-AAF7-1D44-832F-7272FB651242}" type="datetimeFigureOut">
              <a:rPr lang="en-US" smtClean="0"/>
              <a:t>12/13/19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AA565-BF09-F24C-85A0-3AE2A13BC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47E1A-3B82-A043-ABF0-CE2C1BE5FA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38B9-77F1-594A-9CEA-F8A75C26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D3635-A689-6345-94BE-2A3AFE035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Debt Buybacks and the Myth of Creditor Power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7FF89-FCD2-2748-8F4D-D8CA259DD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Yesha Yadav, Professor of Law, Vanderbilt Law School</a:t>
            </a:r>
          </a:p>
          <a:p>
            <a:endParaRPr lang="en-US" dirty="0"/>
          </a:p>
          <a:p>
            <a:r>
              <a:rPr lang="en-US" dirty="0"/>
              <a:t>Emerging Markets Finance 2019</a:t>
            </a:r>
          </a:p>
        </p:txBody>
      </p:sp>
    </p:spTree>
    <p:extLst>
      <p:ext uri="{BB962C8B-B14F-4D97-AF65-F5344CB8AC3E}">
        <p14:creationId xmlns:p14="http://schemas.microsoft.com/office/powerpoint/2010/main" val="188298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23B26-3A7A-234D-B954-D2E5BDFF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Regulation of Debt Buybacks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CA3C-14DA-7A46-AD6E-8201328D0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/>
              <a:t>Just like equity buybacks, debt buybacks generally happen in one of two ways: (</a:t>
            </a:r>
            <a:r>
              <a:rPr lang="en-US" sz="2200" dirty="0" err="1"/>
              <a:t>i</a:t>
            </a:r>
            <a:r>
              <a:rPr lang="en-US" sz="2200" dirty="0"/>
              <a:t>) an open market repurchase; or a more formal tender offer designed to buy back an issue.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Open market repurchase: an issuer buys back the debt in the open market. Unlike equity, no prior notification is required. Disclosure is </a:t>
            </a:r>
            <a:r>
              <a:rPr lang="en-US" sz="2200" i="1" dirty="0"/>
              <a:t>ex post </a:t>
            </a:r>
            <a:r>
              <a:rPr lang="en-US" sz="2200" dirty="0"/>
              <a:t>and indirect (e.g. annual report).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Formal tender offer: when seeking to repurchase an entire issue, only a limited notification is required – far less than the form disclosure submitted for equity.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Unlike equity, debt buybacks are not followed by an SEC filing, creating limited transparency. </a:t>
            </a:r>
          </a:p>
        </p:txBody>
      </p:sp>
    </p:spTree>
    <p:extLst>
      <p:ext uri="{BB962C8B-B14F-4D97-AF65-F5344CB8AC3E}">
        <p14:creationId xmlns:p14="http://schemas.microsoft.com/office/powerpoint/2010/main" val="4128937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2EAD-5FAB-1E4A-B743-9910B8AB5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Amending Bond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C5F6-107B-8C40-9EFF-C9ED50167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314"/>
            <a:ext cx="10515600" cy="4833257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In the U.S., “sacred” terms relating to the payment of the bond cannot be changed except by unanimous consent.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However, non-payment-related terms such as those governing creditor control provisions (e.g. borrowing or dividend restrictions) can be amended with majority consent.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Around 60% of debt buybacks are accompanied by ”consent solicitations” – asking bondholders to consent to changes in non-payment bond terms. 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As part of the tender offer, bondholders have 20 business days to accept. Those that do not, don’t get a tender premium and can be left with a really weak, untradeable bond. </a:t>
            </a:r>
          </a:p>
        </p:txBody>
      </p:sp>
    </p:spTree>
    <p:extLst>
      <p:ext uri="{BB962C8B-B14F-4D97-AF65-F5344CB8AC3E}">
        <p14:creationId xmlns:p14="http://schemas.microsoft.com/office/powerpoint/2010/main" val="2208502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E7DC96-CD60-9243-8B02-BA89C30A1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6" y="533399"/>
            <a:ext cx="9078685" cy="576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1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8A61-96E3-1740-8313-7BEAD732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Transaction Costs and Strategic Underpricing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06C5-D64E-F147-BB01-8DF11D706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In order to decide whether a bond buyback is worth accepting, investors face major transaction costs.</a:t>
            </a:r>
          </a:p>
          <a:p>
            <a:pPr algn="just"/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Information asymmetry is high because of limited disclosure standards.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Issuers/managers do not owe a fiduciary duty to bondholders.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Coordination challenges are endemic.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Bond trustees are notoriously poor at their job.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The contractual nature of bond protections thus appear weak.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387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FDA4-BBCE-6B42-A46C-65417359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Opportunistic Reduction of Creditor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8765-A5AE-CE4B-B6C3-CC6027EA8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/>
              <a:t>Bondholders have increasingly been seen as powerful owing to the emergence of bondholder activists (hedge funds).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It can be rational for issuers to push for a reduction in creditor control. But they have an incentive to push to maximum reduction of control at minimum cost. </a:t>
            </a:r>
          </a:p>
          <a:p>
            <a:pPr algn="just"/>
            <a:endParaRPr lang="en-US" sz="2200" dirty="0"/>
          </a:p>
          <a:p>
            <a:pPr algn="just">
              <a:buFont typeface="Wingdings" pitchFamily="2" charset="2"/>
              <a:buChar char="Ø"/>
            </a:pPr>
            <a:r>
              <a:rPr lang="en-US" sz="2200" dirty="0"/>
              <a:t> Bondholders face high information asymmetries and difficulties valuing control levers.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/>
              <a:t> There are enormous pressures to accede to covenant changes – tight deadlines.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/>
              <a:t> Bondholders may not know how they would use their control levers.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/>
              <a:t> They can strategically underprice the buyback by the amount of these transaction costs.</a:t>
            </a:r>
          </a:p>
        </p:txBody>
      </p:sp>
    </p:spTree>
    <p:extLst>
      <p:ext uri="{BB962C8B-B14F-4D97-AF65-F5344CB8AC3E}">
        <p14:creationId xmlns:p14="http://schemas.microsoft.com/office/powerpoint/2010/main" val="105576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FC98-340E-3E4F-BF1D-E72B7057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Banks v. Bondholders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BEEBB-2EAE-0445-BAE9-2114E06E2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/>
              <a:t>Bond buybacks offer a way for banks that are much better informed, well-coordinated and persuasive to push for coercive buybacks at bondholder expense.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Banks may see a better chance of being paid back. This may matter to banks that have high individual exposures.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Banks may also wish to have a stronger voice in the boardroom and not wish to be constrained by bondholders.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This opens the door for one set of creditors to extract value at the expense of another. </a:t>
            </a:r>
          </a:p>
        </p:txBody>
      </p:sp>
    </p:spTree>
    <p:extLst>
      <p:ext uri="{BB962C8B-B14F-4D97-AF65-F5344CB8AC3E}">
        <p14:creationId xmlns:p14="http://schemas.microsoft.com/office/powerpoint/2010/main" val="126483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BCE6F8-0780-4343-9156-D93623E76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85" y="119743"/>
            <a:ext cx="803365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08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FB310D-96E8-8544-8105-3A0515751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229" y="566057"/>
            <a:ext cx="7271657" cy="51162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29507C-D8FD-214E-854F-E069244A7AF7}"/>
              </a:ext>
            </a:extLst>
          </p:cNvPr>
          <p:cNvSpPr txBox="1"/>
          <p:nvPr/>
        </p:nvSpPr>
        <p:spPr>
          <a:xfrm>
            <a:off x="3222171" y="5943600"/>
            <a:ext cx="3348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Peritus</a:t>
            </a:r>
            <a:r>
              <a:rPr lang="en-US" dirty="0"/>
              <a:t> Asset </a:t>
            </a:r>
            <a:r>
              <a:rPr lang="en-US" dirty="0" err="1"/>
              <a:t>Mangement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94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B2BA19-1DCF-D246-A411-F8B3E44C5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71" y="261257"/>
            <a:ext cx="10559143" cy="634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24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9C8D-C8DF-9347-923B-870C8444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Policy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C157-CF61-3F4D-A46A-E09D9A4B6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MORE RESEARCH IS NEEDED!!!!!</a:t>
            </a:r>
          </a:p>
          <a:p>
            <a:endParaRPr lang="en-US" sz="2400" dirty="0"/>
          </a:p>
          <a:p>
            <a:r>
              <a:rPr lang="en-US" sz="2400" dirty="0"/>
              <a:t>At least, regulation might consider equalizing the burdens between equity and bond buybacks.</a:t>
            </a:r>
          </a:p>
          <a:p>
            <a:endParaRPr lang="en-US" sz="2400" dirty="0"/>
          </a:p>
          <a:p>
            <a:r>
              <a:rPr lang="en-US" sz="2400" dirty="0"/>
              <a:t>Perhaps it is worthwhile exploring a fiduciary duty for bondholders in the context of debt buybacks.</a:t>
            </a:r>
          </a:p>
        </p:txBody>
      </p:sp>
    </p:spTree>
    <p:extLst>
      <p:ext uri="{BB962C8B-B14F-4D97-AF65-F5344CB8AC3E}">
        <p14:creationId xmlns:p14="http://schemas.microsoft.com/office/powerpoint/2010/main" val="301384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6FF0A4-2DCB-594F-B931-EFD62656A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772" y="146956"/>
            <a:ext cx="5072742" cy="671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9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C00B02-E903-5440-ADF5-6B923E24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5629"/>
            <a:ext cx="10515600" cy="2449285"/>
          </a:xfrm>
        </p:spPr>
        <p:txBody>
          <a:bodyPr/>
          <a:lstStyle/>
          <a:p>
            <a:pPr algn="ctr"/>
            <a:r>
              <a:rPr lang="en-US" dirty="0"/>
              <a:t>THANK YOU FOR YOUR TIME!!</a:t>
            </a:r>
          </a:p>
        </p:txBody>
      </p:sp>
    </p:spTree>
    <p:extLst>
      <p:ext uri="{BB962C8B-B14F-4D97-AF65-F5344CB8AC3E}">
        <p14:creationId xmlns:p14="http://schemas.microsoft.com/office/powerpoint/2010/main" val="67558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FB78CB-43A1-7B48-9D30-31380909B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571" y="174171"/>
            <a:ext cx="8915400" cy="616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00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F57F2B-3B4E-5349-B82E-B1119DF34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653143"/>
            <a:ext cx="950322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4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DC75C-498F-0D45-897A-E3834289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EC919-F7A4-B140-AC16-BE642F306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Debt buybacks represent a key mechanism by which to manage corporate capital structure. We have talked a lot about share buybacks, but not about those for debt.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Companies can buy back their debt – bank or (most likely) bank debt – with a view to extinguishing the claim.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They also offer companies a way to recalibrate the intensity of creditor control by being able to buy back debt with problematic or unsuitable covenants.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According to a back-of-the-envelope calculation, around $1.9 trillion worth of bonds have been bought back by issuers between 2004-2017 (excl. puttable and callable bonds). </a:t>
            </a:r>
          </a:p>
        </p:txBody>
      </p:sp>
    </p:spTree>
    <p:extLst>
      <p:ext uri="{BB962C8B-B14F-4D97-AF65-F5344CB8AC3E}">
        <p14:creationId xmlns:p14="http://schemas.microsoft.com/office/powerpoint/2010/main" val="236466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C3C3-28DF-0440-B0A8-D5901A77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74386-3252-E849-AD0D-755BD3F05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344"/>
            <a:ext cx="10515600" cy="4702628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This Article argues that regulation systematically under-protects bondholders in the context of a debt back at a potential cost to efficient capital allocation.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Bondholders face high costs in the form of pervasive information asymmetries and a lack of fiduciary protection, allowing managers to strategically underpay the claim.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These information asymmetries also allow managers to opportunistically diminish the power of creditor control by buying back control rights cheaply and possibly coercively.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/>
              <a:t>Finally, bond buybacks can enable bank creditors to extract value from bondholders by pushing issuers to undertake cheap and high-pressure debt buybacks.</a:t>
            </a:r>
          </a:p>
          <a:p>
            <a:pPr algn="just"/>
            <a:endParaRPr lang="en-US" sz="2200" dirty="0"/>
          </a:p>
          <a:p>
            <a:pPr algn="just"/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1884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EB003-5EDE-3C48-A2F6-5600CDB8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The Purpose of Debt Buybacks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6B60E-BBB2-E646-A16F-96463840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51380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/>
              <a:t>Debt buybacks allow companies creative flexibility with respect to re-calibrating their capital structure and the constraints created by credit:</a:t>
            </a:r>
          </a:p>
          <a:p>
            <a:pPr algn="just"/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 It can be useful to help move companies towards a more optimal capital structure by allowing issuers to buy back debt and de-lever. 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Issuers can also strategically buy back debt that may come with problematic covenants such as borrowing limits, change of control or dividend restrictions.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Debt buybacks and exchanges can further help companies to restructure their debt when they find themselves in financial distress. 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Unlike share buyback, debt buybacks are economically different: this is not about returning value to creditors. </a:t>
            </a:r>
          </a:p>
        </p:txBody>
      </p:sp>
    </p:spTree>
    <p:extLst>
      <p:ext uri="{BB962C8B-B14F-4D97-AF65-F5344CB8AC3E}">
        <p14:creationId xmlns:p14="http://schemas.microsoft.com/office/powerpoint/2010/main" val="331168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2C62-661E-1441-8DA5-F2B29081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Some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2D18-3C60-8A4A-8C81-9DBDA9CF1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526868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 suite of well-known companies have undertaken major debt buybacks, e.g.:</a:t>
            </a:r>
          </a:p>
          <a:p>
            <a:pPr algn="just"/>
            <a:endParaRPr lang="en-US" sz="2400" dirty="0"/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Macy’s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Kohl’s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Verizon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Albertsons/</a:t>
            </a:r>
            <a:r>
              <a:rPr lang="en-US" sz="2400" dirty="0" err="1"/>
              <a:t>Safeways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Debt buybacks are usually undertaken by companies that are struggling, may have suffered lowered cash flow, a ratings downgrade and wish to improve.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Where issuers can repurchase their debt when it is trading at less than face value, they can record a gain on their books.  </a:t>
            </a:r>
          </a:p>
        </p:txBody>
      </p:sp>
    </p:spTree>
    <p:extLst>
      <p:ext uri="{BB962C8B-B14F-4D97-AF65-F5344CB8AC3E}">
        <p14:creationId xmlns:p14="http://schemas.microsoft.com/office/powerpoint/2010/main" val="4137911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E55214-E5F9-7248-B34B-8EA294560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70" y="326571"/>
            <a:ext cx="11621437" cy="608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3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983</Words>
  <Application>Microsoft Macintosh PowerPoint</Application>
  <PresentationFormat>Widescreen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Debt Buybacks and the Myth of Creditor Power</vt:lpstr>
      <vt:lpstr>PowerPoint Presentation</vt:lpstr>
      <vt:lpstr>PowerPoint Presentation</vt:lpstr>
      <vt:lpstr>PowerPoint Presentation</vt:lpstr>
      <vt:lpstr>Introduction</vt:lpstr>
      <vt:lpstr>Argument</vt:lpstr>
      <vt:lpstr>The Purpose of Debt Buybacks</vt:lpstr>
      <vt:lpstr>Some Examples</vt:lpstr>
      <vt:lpstr>PowerPoint Presentation</vt:lpstr>
      <vt:lpstr>Regulation of Debt Buybacks</vt:lpstr>
      <vt:lpstr>Amending Bond Covenants</vt:lpstr>
      <vt:lpstr>PowerPoint Presentation</vt:lpstr>
      <vt:lpstr>Transaction Costs and Strategic Underpricing</vt:lpstr>
      <vt:lpstr>Opportunistic Reduction of Creditor Control</vt:lpstr>
      <vt:lpstr>Banks v. Bondholders</vt:lpstr>
      <vt:lpstr>PowerPoint Presentation</vt:lpstr>
      <vt:lpstr>PowerPoint Presentation</vt:lpstr>
      <vt:lpstr>PowerPoint Presentation</vt:lpstr>
      <vt:lpstr>Policy Take-Aways</vt:lpstr>
      <vt:lpstr>THANK YOU FOR YOUR TIME!!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 Buybacks and the Myth of Creditor Power</dc:title>
  <dc:creator>Microsoft Office User</dc:creator>
  <cp:lastModifiedBy>Microsoft Office User</cp:lastModifiedBy>
  <cp:revision>18</cp:revision>
  <dcterms:created xsi:type="dcterms:W3CDTF">2019-12-11T17:20:30Z</dcterms:created>
  <dcterms:modified xsi:type="dcterms:W3CDTF">2019-12-13T05:59:16Z</dcterms:modified>
</cp:coreProperties>
</file>