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4" r:id="rId4"/>
    <p:sldId id="272" r:id="rId5"/>
    <p:sldId id="265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0FC44-B32A-46F6-BB89-DFCB6013186C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DA73F-8160-4A0D-96CE-91DEE414B5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20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Elon Musk</a:t>
            </a:r>
            <a:r>
              <a:rPr lang="en-IN" baseline="0" dirty="0"/>
              <a:t> vs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A73F-8160-4A0D-96CE-91DEE414B5D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901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DA73F-8160-4A0D-96CE-91DEE414B5D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75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14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23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29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938" y="1122363"/>
            <a:ext cx="8395063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2938" y="3628164"/>
            <a:ext cx="83950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03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DD9-6867-934B-BC8C-1EBCB55A474F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65AB-7CB1-E644-BF55-A2F21E1A27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1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455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rgbClr val="5A2D9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06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DD9-6867-934B-BC8C-1EBCB55A474F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65AB-7CB1-E644-BF55-A2F21E1A27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6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10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790" y="187326"/>
            <a:ext cx="8072845" cy="9099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8206" y="1423851"/>
            <a:ext cx="6117183" cy="4437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23853"/>
            <a:ext cx="3932237" cy="4445137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DD9-6867-934B-BC8C-1EBCB55A474F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65AB-7CB1-E644-BF55-A2F21E1A27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6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1DD9-6867-934B-BC8C-1EBCB55A474F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65AB-7CB1-E644-BF55-A2F21E1A27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8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213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1599" y="2928597"/>
            <a:ext cx="213360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01567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26885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95222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61344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127466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9893588" y="4092575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9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6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136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8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290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70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37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44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10AB-2539-4E8B-8837-BB960B89AD40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C9E8D-3534-47D0-A42B-D8B354EAE3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3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4013" y="365127"/>
            <a:ext cx="8649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1DD9-6867-934B-BC8C-1EBCB55A474F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65AB-7CB1-E644-BF55-A2F21E1A27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87839"/>
            <a:ext cx="12192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schemeClr val="bg1"/>
                </a:solidFill>
                <a:latin typeface="DIN Alternate" charset="0"/>
                <a:ea typeface="DIN Alternate" charset="0"/>
                <a:cs typeface="DIN Alternate" charset="0"/>
              </a:rPr>
              <a:t>	</a:t>
            </a:r>
            <a:r>
              <a:rPr lang="en-US" sz="2400" i="1" dirty="0">
                <a:solidFill>
                  <a:schemeClr val="bg1"/>
                </a:solidFill>
                <a:latin typeface="DIN Alternate" charset="0"/>
                <a:ea typeface="DIN Alternate" charset="0"/>
                <a:cs typeface="DIN Alternate" charset="0"/>
              </a:rPr>
              <a:t>									</a:t>
            </a:r>
            <a:r>
              <a:rPr lang="en-US" sz="2400" b="1" i="1" dirty="0">
                <a:solidFill>
                  <a:schemeClr val="bg1"/>
                </a:solidFill>
                <a:latin typeface="DIN Alternate" charset="0"/>
                <a:ea typeface="DIN Alternate" charset="0"/>
                <a:cs typeface="DIN Alternate" charset="0"/>
              </a:rPr>
              <a:t>         </a:t>
            </a:r>
            <a:r>
              <a:rPr lang="en-US" sz="18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Courage . Heart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2"/>
          <a:srcRect l="387" t="24976" r="387" b="18736"/>
          <a:stretch/>
        </p:blipFill>
        <p:spPr bwMode="auto">
          <a:xfrm>
            <a:off x="251261" y="69949"/>
            <a:ext cx="1917177" cy="1053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2502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DIN Alternate" charset="0"/>
          <a:ea typeface="DIN Alternate" charset="0"/>
          <a:cs typeface="DIN Alternat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tx1"/>
          </a:solidFill>
          <a:latin typeface="DIN Alternate" charset="0"/>
          <a:ea typeface="DIN Alternate" charset="0"/>
          <a:cs typeface="DIN Alternat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DIN Alternate" charset="0"/>
          <a:ea typeface="DIN Alternate" charset="0"/>
          <a:cs typeface="DIN Alternat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DIN Alternate" charset="0"/>
          <a:ea typeface="DIN Alternate" charset="0"/>
          <a:cs typeface="DIN Alternat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 Alternate" charset="0"/>
          <a:ea typeface="DIN Alternate" charset="0"/>
          <a:cs typeface="DIN Alternat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 Alternate" charset="0"/>
          <a:ea typeface="DIN Alternate" charset="0"/>
          <a:cs typeface="DIN Alternat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1197-4B2F-43E0-BF8B-E19139A5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069" y="2243796"/>
            <a:ext cx="9540242" cy="1185204"/>
          </a:xfrm>
        </p:spPr>
        <p:txBody>
          <a:bodyPr>
            <a:noAutofit/>
          </a:bodyPr>
          <a:lstStyle/>
          <a:p>
            <a:pPr algn="l"/>
            <a:r>
              <a:rPr lang="en-IN" sz="3200" b="1" dirty="0"/>
              <a:t>Unshrouding Relevant Information of Financial Products: Do Rules of Thumb Work?</a:t>
            </a:r>
            <a:br>
              <a:rPr lang="en-IN" sz="2400" b="1" dirty="0"/>
            </a:br>
            <a:br>
              <a:rPr lang="en-IN" sz="2400" b="1" dirty="0"/>
            </a:br>
            <a:br>
              <a:rPr lang="en-IN" sz="2400" b="1" dirty="0"/>
            </a:br>
            <a:r>
              <a:rPr lang="en-IN" sz="2400" b="1" dirty="0"/>
              <a:t>Vimal </a:t>
            </a:r>
            <a:r>
              <a:rPr lang="en-IN" sz="2400" b="1" dirty="0" err="1"/>
              <a:t>Balasubramaniam</a:t>
            </a:r>
            <a:r>
              <a:rPr lang="en-IN" sz="2400" b="1" dirty="0"/>
              <a:t>; Olga </a:t>
            </a:r>
            <a:r>
              <a:rPr lang="en-IN" sz="2400" b="1" dirty="0" err="1"/>
              <a:t>Balakina</a:t>
            </a:r>
            <a:r>
              <a:rPr lang="en-IN" sz="2400" b="1" dirty="0"/>
              <a:t>; Aditi </a:t>
            </a:r>
            <a:r>
              <a:rPr lang="en-IN" sz="2400" b="1" dirty="0" err="1"/>
              <a:t>Dimri</a:t>
            </a:r>
            <a:r>
              <a:rPr lang="en-IN" sz="2400" b="1" dirty="0"/>
              <a:t>; Renuka Sane</a:t>
            </a:r>
            <a:endParaRPr lang="en-IN" sz="2400" b="1" dirty="0">
              <a:latin typeface="Ariel"/>
              <a:cs typeface="Ariel"/>
            </a:endParaRPr>
          </a:p>
        </p:txBody>
      </p:sp>
      <p:sp>
        <p:nvSpPr>
          <p:cNvPr id="3" name="AutoShape 4" descr="Image result for kapil dev taking viv richards c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066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1197-4B2F-43E0-BF8B-E19139A5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38" y="261751"/>
            <a:ext cx="8395063" cy="701955"/>
          </a:xfrm>
        </p:spPr>
        <p:txBody>
          <a:bodyPr/>
          <a:lstStyle/>
          <a:p>
            <a:pPr algn="l"/>
            <a:r>
              <a:rPr lang="en-IN" b="1" dirty="0">
                <a:latin typeface="Ariel"/>
                <a:cs typeface="Ariel"/>
              </a:rPr>
              <a:t>Praises…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401B1-E410-47AB-AB81-FA14DF4CAD80}"/>
              </a:ext>
            </a:extLst>
          </p:cNvPr>
          <p:cNvSpPr txBox="1">
            <a:spLocks/>
          </p:cNvSpPr>
          <p:nvPr/>
        </p:nvSpPr>
        <p:spPr>
          <a:xfrm>
            <a:off x="77787" y="844062"/>
            <a:ext cx="12036425" cy="56130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I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Scope of Financial Mis-selling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IN" sz="2000" dirty="0">
                <a:latin typeface="Ariel"/>
                <a:cs typeface="Ariel"/>
              </a:rPr>
              <a:t>Very Rampant; </a:t>
            </a:r>
            <a:r>
              <a:rPr lang="en-IN" sz="2000" dirty="0" err="1">
                <a:latin typeface="Ariel"/>
                <a:cs typeface="Ariel"/>
              </a:rPr>
              <a:t>Esp</a:t>
            </a:r>
            <a:r>
              <a:rPr lang="en-IN" sz="2000" dirty="0">
                <a:latin typeface="Ariel"/>
                <a:cs typeface="Ariel"/>
              </a:rPr>
              <a:t> in Emerging Economies</a:t>
            </a:r>
            <a:endParaRPr lang="en-IN" sz="1600" dirty="0">
              <a:latin typeface="Ariel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IN" sz="2000" dirty="0">
                <a:latin typeface="Ariel"/>
                <a:cs typeface="Ariel"/>
              </a:rPr>
              <a:t>Right product to test .. Bundled product in Insurance stark example .. 80% of cumulative premiums for these products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IN" sz="2000" dirty="0">
              <a:latin typeface="Ariel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Traditional Solutions suggested has</a:t>
            </a:r>
            <a:r>
              <a:rPr kumimoji="0" lang="en-IN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 failed t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o improve the condition – Disclosure; Regulated sales; Improving Financial Literacy; Creation &amp; Supply of unbiased product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IN" sz="2000" dirty="0">
                <a:latin typeface="Ariel"/>
                <a:cs typeface="Ariel"/>
              </a:rPr>
              <a:t>P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rimarily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 because consumers of financial product tend not to know what they don’t know/constraints; basic finance literacy doesn't directly help in decision making</a:t>
            </a:r>
          </a:p>
        </p:txBody>
      </p:sp>
      <p:sp>
        <p:nvSpPr>
          <p:cNvPr id="3" name="AutoShape 4" descr="Image result for kapil dev taking viv richards c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6B37A-8C31-40B2-B231-8E680D460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14" y="2236403"/>
            <a:ext cx="6441770" cy="28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1197-4B2F-43E0-BF8B-E19139A5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38" y="261751"/>
            <a:ext cx="8395063" cy="701955"/>
          </a:xfrm>
        </p:spPr>
        <p:txBody>
          <a:bodyPr/>
          <a:lstStyle/>
          <a:p>
            <a:pPr algn="l"/>
            <a:r>
              <a:rPr lang="en-IN" b="1" dirty="0">
                <a:latin typeface="Ariel"/>
                <a:cs typeface="Ariel"/>
              </a:rPr>
              <a:t>Praises…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401B1-E410-47AB-AB81-FA14DF4CAD80}"/>
              </a:ext>
            </a:extLst>
          </p:cNvPr>
          <p:cNvSpPr txBox="1">
            <a:spLocks/>
          </p:cNvSpPr>
          <p:nvPr/>
        </p:nvSpPr>
        <p:spPr>
          <a:xfrm>
            <a:off x="155576" y="963707"/>
            <a:ext cx="11886370" cy="54230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IN" b="1" noProof="0" dirty="0">
                <a:latin typeface="Ariel"/>
                <a:cs typeface="Ariel"/>
              </a:rPr>
              <a:t> Educating on “simple heuristic based rules” </a:t>
            </a:r>
            <a:r>
              <a:rPr lang="en-IN" b="1" dirty="0">
                <a:latin typeface="Ariel"/>
                <a:cs typeface="Ariel"/>
              </a:rPr>
              <a:t>approach</a:t>
            </a:r>
            <a:r>
              <a:rPr lang="en-IN" b="1" noProof="0" dirty="0">
                <a:latin typeface="Ariel"/>
                <a:cs typeface="Ariel"/>
              </a:rPr>
              <a:t>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IN" sz="2000" noProof="0" dirty="0">
                <a:latin typeface="Ariel"/>
                <a:cs typeface="Ariel"/>
              </a:rPr>
              <a:t>For all the financial theories, sophisticated investors also depend rule of thumb; Starting from projected returns/discount rate…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IN" sz="2000" dirty="0">
                <a:latin typeface="Ariel"/>
                <a:cs typeface="Ariel"/>
              </a:rPr>
              <a:t>Need of simplify financial literacy seems to be accepted largely.. How to make it happen we aren’t sure</a:t>
            </a:r>
            <a:r>
              <a:rPr kumimoji="0" lang="en-IN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0" lang="en-IN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No Theory working .. RCT to the rescue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sz="2200" baseline="0" dirty="0">
                <a:latin typeface="Ariel"/>
                <a:cs typeface="Ariel"/>
              </a:rPr>
              <a:t>RCT </a:t>
            </a:r>
            <a:r>
              <a:rPr lang="en-IN" sz="2200" baseline="0" dirty="0" err="1">
                <a:latin typeface="Ariel"/>
                <a:cs typeface="Ariel"/>
              </a:rPr>
              <a:t>esp</a:t>
            </a:r>
            <a:r>
              <a:rPr lang="en-IN" sz="2200" baseline="0" dirty="0">
                <a:latin typeface="Ariel"/>
                <a:cs typeface="Ariel"/>
              </a:rPr>
              <a:t> has been </a:t>
            </a:r>
            <a:r>
              <a:rPr lang="en-US" sz="2200" dirty="0">
                <a:latin typeface="Ariel"/>
                <a:cs typeface="Ariel"/>
              </a:rPr>
              <a:t>used in evaluating a number of educational interventions since 1980, well established in area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Findings show increase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 in “right decision”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Ariel"/>
                <a:cs typeface="Ariel"/>
              </a:rPr>
              <a:t>Vis-à-vis literature finding interventions to improve financial literacy explaining only 0.1% of the variance in financial behaviors studied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Can piggyback on Fintech revolution..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el"/>
                <a:ea typeface="DIN Alternate" charset="0"/>
                <a:cs typeface="Ariel"/>
              </a:rPr>
              <a:t>FinBots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baseline="0" dirty="0">
                <a:latin typeface="Ariel"/>
                <a:cs typeface="Ariel"/>
              </a:rPr>
              <a:t>Fintech has also brought the need, rapidly linking masses/less financially sophisticated investors to financial product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</p:txBody>
      </p:sp>
      <p:sp>
        <p:nvSpPr>
          <p:cNvPr id="3" name="AutoShape 4" descr="Image result for kapil dev taking viv richards c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61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1197-4B2F-43E0-BF8B-E19139A5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38" y="261751"/>
            <a:ext cx="8395063" cy="701955"/>
          </a:xfrm>
        </p:spPr>
        <p:txBody>
          <a:bodyPr/>
          <a:lstStyle/>
          <a:p>
            <a:pPr algn="l"/>
            <a:r>
              <a:rPr lang="en-IN" b="1" dirty="0">
                <a:latin typeface="Ariel"/>
                <a:cs typeface="Ariel"/>
              </a:rPr>
              <a:t>Some Concerns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401B1-E410-47AB-AB81-FA14DF4CAD80}"/>
              </a:ext>
            </a:extLst>
          </p:cNvPr>
          <p:cNvSpPr txBox="1">
            <a:spLocks/>
          </p:cNvSpPr>
          <p:nvPr/>
        </p:nvSpPr>
        <p:spPr>
          <a:xfrm>
            <a:off x="189958" y="1154780"/>
            <a:ext cx="11567254" cy="53177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IN" dirty="0">
                <a:latin typeface="Ariel"/>
                <a:cs typeface="Ariel"/>
              </a:rPr>
              <a:t>4 aspects of Financial Literacy suggested: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Instrument Specific Literacy vs General Literacy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Financial Literacy to avoid big mistakes rather than assist in best possible choice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Focussed on Simple Heuristics  (Lit)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Ideally reached at time of sale (Lit)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IN" dirty="0">
              <a:latin typeface="Ariel"/>
              <a:cs typeface="Arie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Looking for angel??..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Correct content, with Rule of Thumb approach, delivered in short videos at the time of sale..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May not be an impossibility with FinTech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Still… the timing.. Literature establishes memory constraint in financial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IN" dirty="0">
              <a:latin typeface="Ariel"/>
              <a:cs typeface="Arie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Improvement in choice, but Limited Impact in information ex Bonus returns and inflation consideration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IN" dirty="0">
              <a:latin typeface="Ariel"/>
              <a:cs typeface="Ariel"/>
            </a:endParaRPr>
          </a:p>
        </p:txBody>
      </p:sp>
      <p:sp>
        <p:nvSpPr>
          <p:cNvPr id="3" name="AutoShape 4" descr="Image result for kapil dev taking viv richards c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50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1197-4B2F-43E0-BF8B-E19139A5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38" y="261751"/>
            <a:ext cx="8395063" cy="701955"/>
          </a:xfrm>
        </p:spPr>
        <p:txBody>
          <a:bodyPr/>
          <a:lstStyle/>
          <a:p>
            <a:pPr algn="l"/>
            <a:r>
              <a:rPr lang="en-IN" b="1" dirty="0">
                <a:latin typeface="Ariel"/>
                <a:cs typeface="Ariel"/>
              </a:rPr>
              <a:t>Some Concerns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401B1-E410-47AB-AB81-FA14DF4CAD80}"/>
              </a:ext>
            </a:extLst>
          </p:cNvPr>
          <p:cNvSpPr txBox="1">
            <a:spLocks/>
          </p:cNvSpPr>
          <p:nvPr/>
        </p:nvSpPr>
        <p:spPr>
          <a:xfrm>
            <a:off x="189958" y="1154781"/>
            <a:ext cx="11567254" cy="49505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Leveraging supply side part missing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endParaRPr lang="en-IN" dirty="0">
              <a:latin typeface="Ariel"/>
              <a:cs typeface="Arie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That intensity of </a:t>
            </a:r>
            <a:r>
              <a:rPr lang="en-IN" dirty="0" err="1">
                <a:latin typeface="Ariel"/>
                <a:cs typeface="Ariel"/>
              </a:rPr>
              <a:t>misselling</a:t>
            </a:r>
            <a:r>
              <a:rPr lang="en-IN" dirty="0">
                <a:latin typeface="Ariel"/>
                <a:cs typeface="Ariel"/>
              </a:rPr>
              <a:t> is highest in Insurance product, which also has a skewed supply side incentive vis-à-vis other financial product suggest strong role of sellers and their incentive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IN" dirty="0">
              <a:latin typeface="Ariel"/>
              <a:cs typeface="Arie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Short videos to be done prior to sales, forced through regulation? Suppliers best placed for timing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IN" dirty="0">
              <a:latin typeface="Ariel"/>
              <a:cs typeface="Arie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Standard videos for products to be built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endParaRPr lang="en-IN" dirty="0">
              <a:latin typeface="Ariel"/>
              <a:cs typeface="Ariel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IN" dirty="0">
              <a:latin typeface="Ariel"/>
              <a:cs typeface="Arie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IN" dirty="0">
              <a:latin typeface="Ariel"/>
              <a:cs typeface="Arie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IN" dirty="0">
              <a:latin typeface="Ariel"/>
              <a:cs typeface="Arie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</p:txBody>
      </p:sp>
      <p:sp>
        <p:nvSpPr>
          <p:cNvPr id="3" name="AutoShape 4" descr="Image result for kapil dev taking viv richards c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050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1197-4B2F-43E0-BF8B-E19139A5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38" y="261751"/>
            <a:ext cx="8395063" cy="701955"/>
          </a:xfrm>
        </p:spPr>
        <p:txBody>
          <a:bodyPr/>
          <a:lstStyle/>
          <a:p>
            <a:pPr algn="l"/>
            <a:r>
              <a:rPr lang="en-IN" b="1" dirty="0">
                <a:latin typeface="Ariel"/>
                <a:cs typeface="Ariel"/>
              </a:rPr>
              <a:t>Some Concerns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401B1-E410-47AB-AB81-FA14DF4CAD80}"/>
              </a:ext>
            </a:extLst>
          </p:cNvPr>
          <p:cNvSpPr txBox="1">
            <a:spLocks/>
          </p:cNvSpPr>
          <p:nvPr/>
        </p:nvSpPr>
        <p:spPr>
          <a:xfrm>
            <a:off x="189958" y="1154781"/>
            <a:ext cx="11567254" cy="49505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 Alternate" charset="0"/>
                <a:ea typeface="DIN Alternate" charset="0"/>
                <a:cs typeface="DIN Alternat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Pedagogic Study?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What is meant by Rule of Thumb? How to design? Can it be made more effective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Maybe sets of Rule of Thumbs should be tried.. What should go in what should not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Would have loved to see Rule of thumbs and their designing used in experiment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IN" dirty="0">
              <a:latin typeface="Ariel"/>
              <a:cs typeface="Arie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Some in Methodology..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RCT … 1 experiment…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Phone Survey only for Term…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IN" dirty="0">
                <a:latin typeface="Ariel"/>
                <a:cs typeface="Ariel"/>
              </a:rPr>
              <a:t>Clearly conveyed which product is better: Rote learning possibility &amp; value .. Two month experiment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IN" dirty="0">
              <a:latin typeface="Ariel"/>
              <a:cs typeface="Arie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IN" dirty="0">
              <a:latin typeface="Ariel"/>
              <a:cs typeface="Arie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el"/>
              <a:ea typeface="DIN Alternate" charset="0"/>
              <a:cs typeface="Ariel"/>
            </a:endParaRPr>
          </a:p>
        </p:txBody>
      </p:sp>
      <p:sp>
        <p:nvSpPr>
          <p:cNvPr id="3" name="AutoShape 4" descr="Image result for kapil dev taking viv richards c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81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498</Words>
  <Application>Microsoft Office PowerPoint</Application>
  <PresentationFormat>Widescreen</PresentationFormat>
  <Paragraphs>65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Ariel</vt:lpstr>
      <vt:lpstr>Calibri</vt:lpstr>
      <vt:lpstr>Calibri Light</vt:lpstr>
      <vt:lpstr>DIN Alternate</vt:lpstr>
      <vt:lpstr>Office Theme</vt:lpstr>
      <vt:lpstr>1_Office Theme</vt:lpstr>
      <vt:lpstr>Unshrouding Relevant Information of Financial Products: Do Rules of Thumb Work?   Vimal Balasubramaniam; Olga Balakina; Aditi Dimri; Renuka Sane</vt:lpstr>
      <vt:lpstr>Praises…</vt:lpstr>
      <vt:lpstr>Praises…</vt:lpstr>
      <vt:lpstr>Some Concerns </vt:lpstr>
      <vt:lpstr>Some Concerns </vt:lpstr>
      <vt:lpstr>Some Concerns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Vidhu Shekhar</dc:creator>
  <cp:lastModifiedBy>Vidhu Shekhar</cp:lastModifiedBy>
  <cp:revision>26</cp:revision>
  <dcterms:created xsi:type="dcterms:W3CDTF">2019-09-21T01:31:39Z</dcterms:created>
  <dcterms:modified xsi:type="dcterms:W3CDTF">2019-12-14T05:50:41Z</dcterms:modified>
</cp:coreProperties>
</file>