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14"/>
  </p:notesMasterIdLst>
  <p:sldIdLst>
    <p:sldId id="256" r:id="rId2"/>
    <p:sldId id="262" r:id="rId3"/>
    <p:sldId id="269" r:id="rId4"/>
    <p:sldId id="268" r:id="rId5"/>
    <p:sldId id="261" r:id="rId6"/>
    <p:sldId id="260" r:id="rId7"/>
    <p:sldId id="270" r:id="rId8"/>
    <p:sldId id="271" r:id="rId9"/>
    <p:sldId id="259" r:id="rId10"/>
    <p:sldId id="263" r:id="rId11"/>
    <p:sldId id="272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3588B6-5496-44A1-9E1C-3E64252EB9A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22E5C27-E557-4FA3-B9CC-8E7AF10D9B13}">
      <dgm:prSet phldrT="[Text]"/>
      <dgm:spPr/>
      <dgm:t>
        <a:bodyPr/>
        <a:lstStyle/>
        <a:p>
          <a:r>
            <a:rPr lang="en-IN" b="1" dirty="0" err="1">
              <a:solidFill>
                <a:sysClr val="windowText" lastClr="000000"/>
              </a:solidFill>
              <a:latin typeface="Gill Sans MT" panose="020B0502020104020203" pitchFamily="34" charset="77"/>
              <a:cs typeface="Times New Roman" panose="02020603050405020304" pitchFamily="18" charset="0"/>
            </a:rPr>
            <a:t>Actionables</a:t>
          </a:r>
          <a:endParaRPr lang="en-IN" b="1" dirty="0">
            <a:solidFill>
              <a:sysClr val="windowText" lastClr="000000"/>
            </a:solidFill>
            <a:latin typeface="Gill Sans MT" panose="020B0502020104020203" pitchFamily="34" charset="77"/>
            <a:cs typeface="Times New Roman" panose="02020603050405020304" pitchFamily="18" charset="0"/>
          </a:endParaRPr>
        </a:p>
      </dgm:t>
    </dgm:pt>
    <dgm:pt modelId="{FB41026A-C461-49E9-995B-C6EE1634F71B}" type="parTrans" cxnId="{8977D950-CDBD-4BE4-A666-A647757626F4}">
      <dgm:prSet/>
      <dgm:spPr/>
      <dgm:t>
        <a:bodyPr/>
        <a:lstStyle/>
        <a:p>
          <a:endParaRPr lang="en-IN"/>
        </a:p>
      </dgm:t>
    </dgm:pt>
    <dgm:pt modelId="{5ADF7332-3739-4A52-903B-0564B3CC2D81}" type="sibTrans" cxnId="{8977D950-CDBD-4BE4-A666-A647757626F4}">
      <dgm:prSet/>
      <dgm:spPr/>
      <dgm:t>
        <a:bodyPr/>
        <a:lstStyle/>
        <a:p>
          <a:endParaRPr lang="en-IN"/>
        </a:p>
      </dgm:t>
    </dgm:pt>
    <dgm:pt modelId="{FC65F5ED-C0B6-4588-B281-E8FF19811F02}">
      <dgm:prSet phldrT="[Text]" custT="1"/>
      <dgm:spPr/>
      <dgm:t>
        <a:bodyPr/>
        <a:lstStyle/>
        <a:p>
          <a:r>
            <a:rPr lang="en-IN" sz="1500" b="1" dirty="0">
              <a:solidFill>
                <a:sysClr val="windowText" lastClr="000000"/>
              </a:solidFill>
              <a:latin typeface="+mn-lt"/>
              <a:cs typeface="Times New Roman" panose="02020603050405020304" pitchFamily="18" charset="0"/>
            </a:rPr>
            <a:t>Subject-matter</a:t>
          </a:r>
        </a:p>
      </dgm:t>
    </dgm:pt>
    <dgm:pt modelId="{7CEDD4AA-00AE-435D-BB5E-6540919C2BEF}" type="parTrans" cxnId="{82697007-F6EA-4927-8AD6-E5C58F6D09D5}">
      <dgm:prSet/>
      <dgm:spPr/>
      <dgm:t>
        <a:bodyPr/>
        <a:lstStyle/>
        <a:p>
          <a:endParaRPr lang="en-IN"/>
        </a:p>
      </dgm:t>
    </dgm:pt>
    <dgm:pt modelId="{8162907D-6B61-4927-B05D-EDBE93B16664}" type="sibTrans" cxnId="{82697007-F6EA-4927-8AD6-E5C58F6D09D5}">
      <dgm:prSet/>
      <dgm:spPr/>
      <dgm:t>
        <a:bodyPr/>
        <a:lstStyle/>
        <a:p>
          <a:endParaRPr lang="en-IN"/>
        </a:p>
      </dgm:t>
    </dgm:pt>
    <dgm:pt modelId="{ACD3AD37-2E4F-4825-9498-5E28636B7CC9}">
      <dgm:prSet phldrT="[Text]" custT="1"/>
      <dgm:spPr/>
      <dgm:t>
        <a:bodyPr/>
        <a:lstStyle/>
        <a:p>
          <a:r>
            <a:rPr lang="en-IN" sz="1500" b="1" dirty="0">
              <a:solidFill>
                <a:sysClr val="windowText" lastClr="000000"/>
              </a:solidFill>
              <a:latin typeface="+mn-lt"/>
              <a:cs typeface="Times New Roman" panose="02020603050405020304" pitchFamily="18" charset="0"/>
            </a:rPr>
            <a:t>Targets</a:t>
          </a:r>
        </a:p>
      </dgm:t>
    </dgm:pt>
    <dgm:pt modelId="{4D2C9A6B-32CA-447C-A6A4-8B973313FD4C}" type="parTrans" cxnId="{1372155D-809A-48F2-95D7-D8E4D7E31E4B}">
      <dgm:prSet/>
      <dgm:spPr/>
      <dgm:t>
        <a:bodyPr/>
        <a:lstStyle/>
        <a:p>
          <a:endParaRPr lang="en-IN"/>
        </a:p>
      </dgm:t>
    </dgm:pt>
    <dgm:pt modelId="{64532C18-AA4F-480F-9033-2FE17FA72396}" type="sibTrans" cxnId="{1372155D-809A-48F2-95D7-D8E4D7E31E4B}">
      <dgm:prSet/>
      <dgm:spPr/>
      <dgm:t>
        <a:bodyPr/>
        <a:lstStyle/>
        <a:p>
          <a:endParaRPr lang="en-IN"/>
        </a:p>
      </dgm:t>
    </dgm:pt>
    <dgm:pt modelId="{D96BFB64-AC7E-4B0D-BF5D-35286029BEE6}">
      <dgm:prSet phldrT="[Text]" custT="1"/>
      <dgm:spPr/>
      <dgm:t>
        <a:bodyPr/>
        <a:lstStyle/>
        <a:p>
          <a:r>
            <a:rPr lang="en-IN" sz="1200" b="1" dirty="0">
              <a:solidFill>
                <a:sysClr val="windowText" lastClr="000000"/>
              </a:solidFill>
              <a:latin typeface="Gill Sans MT" panose="020B0502020104020203" pitchFamily="34" charset="77"/>
              <a:cs typeface="Times New Roman" panose="02020603050405020304" pitchFamily="18" charset="0"/>
            </a:rPr>
            <a:t>Performa-</a:t>
          </a:r>
          <a:r>
            <a:rPr lang="en-IN" sz="1200" b="1" dirty="0" err="1">
              <a:solidFill>
                <a:sysClr val="windowText" lastClr="000000"/>
              </a:solidFill>
              <a:latin typeface="Gill Sans MT" panose="020B0502020104020203" pitchFamily="34" charset="77"/>
              <a:cs typeface="Times New Roman" panose="02020603050405020304" pitchFamily="18" charset="0"/>
            </a:rPr>
            <a:t>ce</a:t>
          </a:r>
          <a:r>
            <a:rPr lang="en-IN" sz="1200" b="1" dirty="0">
              <a:solidFill>
                <a:sysClr val="windowText" lastClr="000000"/>
              </a:solidFill>
              <a:latin typeface="Gill Sans MT" panose="020B0502020104020203" pitchFamily="34" charset="77"/>
              <a:cs typeface="Times New Roman" panose="02020603050405020304" pitchFamily="18" charset="0"/>
            </a:rPr>
            <a:t> Measures</a:t>
          </a:r>
        </a:p>
      </dgm:t>
    </dgm:pt>
    <dgm:pt modelId="{598CE04B-D687-4BC4-B2CA-F15F9D04AAAA}" type="parTrans" cxnId="{6CB3873D-87A7-4BE7-8A74-514525EA22C4}">
      <dgm:prSet/>
      <dgm:spPr/>
      <dgm:t>
        <a:bodyPr/>
        <a:lstStyle/>
        <a:p>
          <a:endParaRPr lang="en-IN"/>
        </a:p>
      </dgm:t>
    </dgm:pt>
    <dgm:pt modelId="{D8A0ABD6-7F5B-42F4-8CFB-878F4F3A8C9E}" type="sibTrans" cxnId="{6CB3873D-87A7-4BE7-8A74-514525EA22C4}">
      <dgm:prSet/>
      <dgm:spPr/>
      <dgm:t>
        <a:bodyPr/>
        <a:lstStyle/>
        <a:p>
          <a:endParaRPr lang="en-IN"/>
        </a:p>
      </dgm:t>
    </dgm:pt>
    <dgm:pt modelId="{48BCBF83-C7CF-4B73-8911-3798EAC833CE}">
      <dgm:prSet phldrT="[Text]" custT="1"/>
      <dgm:spPr/>
      <dgm:t>
        <a:bodyPr/>
        <a:lstStyle/>
        <a:p>
          <a:r>
            <a:rPr lang="en-IN" sz="1500" b="1" dirty="0" err="1">
              <a:solidFill>
                <a:sysClr val="windowText" lastClr="000000"/>
              </a:solidFill>
              <a:latin typeface="Gill Sans MT" panose="020B0502020104020203" pitchFamily="34" charset="77"/>
              <a:cs typeface="Times New Roman" panose="02020603050405020304" pitchFamily="18" charset="0"/>
            </a:rPr>
            <a:t>Potenti</a:t>
          </a:r>
          <a:r>
            <a:rPr lang="en-IN" sz="1500" b="1" dirty="0">
              <a:solidFill>
                <a:sysClr val="windowText" lastClr="000000"/>
              </a:solidFill>
              <a:latin typeface="Gill Sans MT" panose="020B0502020104020203" pitchFamily="34" charset="77"/>
              <a:cs typeface="Times New Roman" panose="02020603050405020304" pitchFamily="18" charset="0"/>
            </a:rPr>
            <a:t>-al risks</a:t>
          </a:r>
        </a:p>
      </dgm:t>
    </dgm:pt>
    <dgm:pt modelId="{600530C7-00E9-44D0-8D7F-3BADBFD9D50E}" type="parTrans" cxnId="{95F4AAA4-09B8-4C7C-9949-1A9AFF38C678}">
      <dgm:prSet/>
      <dgm:spPr/>
      <dgm:t>
        <a:bodyPr/>
        <a:lstStyle/>
        <a:p>
          <a:endParaRPr lang="en-IN"/>
        </a:p>
      </dgm:t>
    </dgm:pt>
    <dgm:pt modelId="{38107DEA-18F9-4697-991F-F4DA319DB60D}" type="sibTrans" cxnId="{95F4AAA4-09B8-4C7C-9949-1A9AFF38C678}">
      <dgm:prSet/>
      <dgm:spPr/>
      <dgm:t>
        <a:bodyPr/>
        <a:lstStyle/>
        <a:p>
          <a:endParaRPr lang="en-IN"/>
        </a:p>
      </dgm:t>
    </dgm:pt>
    <dgm:pt modelId="{DE6F2E2F-F323-48B0-8FD2-D2DDCE3CE6CC}">
      <dgm:prSet custT="1"/>
      <dgm:spPr/>
      <dgm:t>
        <a:bodyPr/>
        <a:lstStyle/>
        <a:p>
          <a:r>
            <a:rPr lang="en-IN" sz="1300" b="1" dirty="0">
              <a:solidFill>
                <a:sysClr val="windowText" lastClr="000000"/>
              </a:solidFill>
              <a:latin typeface="Gill Sans MT" panose="020B0502020104020203" pitchFamily="34" charset="77"/>
              <a:cs typeface="Times New Roman" panose="02020603050405020304" pitchFamily="18" charset="0"/>
            </a:rPr>
            <a:t>Concern-</a:t>
          </a:r>
          <a:r>
            <a:rPr lang="en-IN" sz="1300" b="1" dirty="0" err="1">
              <a:solidFill>
                <a:sysClr val="windowText" lastClr="000000"/>
              </a:solidFill>
              <a:latin typeface="Gill Sans MT" panose="020B0502020104020203" pitchFamily="34" charset="77"/>
              <a:cs typeface="Times New Roman" panose="02020603050405020304" pitchFamily="18" charset="0"/>
            </a:rPr>
            <a:t>ed</a:t>
          </a:r>
          <a:r>
            <a:rPr lang="en-IN" sz="1300" b="1" dirty="0">
              <a:solidFill>
                <a:sysClr val="windowText" lastClr="000000"/>
              </a:solidFill>
              <a:latin typeface="Gill Sans MT" panose="020B0502020104020203" pitchFamily="34" charset="77"/>
              <a:cs typeface="Times New Roman" panose="02020603050405020304" pitchFamily="18" charset="0"/>
            </a:rPr>
            <a:t> Authority</a:t>
          </a:r>
        </a:p>
      </dgm:t>
    </dgm:pt>
    <dgm:pt modelId="{FA1EB940-052E-4204-9922-201FCEE13209}" type="parTrans" cxnId="{83447462-5A97-4D9D-B3D5-71760212659F}">
      <dgm:prSet/>
      <dgm:spPr/>
      <dgm:t>
        <a:bodyPr/>
        <a:lstStyle/>
        <a:p>
          <a:endParaRPr lang="en-IN"/>
        </a:p>
      </dgm:t>
    </dgm:pt>
    <dgm:pt modelId="{E7FC1838-EBAF-4818-970C-F08C21047658}" type="sibTrans" cxnId="{83447462-5A97-4D9D-B3D5-71760212659F}">
      <dgm:prSet/>
      <dgm:spPr/>
      <dgm:t>
        <a:bodyPr/>
        <a:lstStyle/>
        <a:p>
          <a:endParaRPr lang="en-IN"/>
        </a:p>
      </dgm:t>
    </dgm:pt>
    <dgm:pt modelId="{35CE6308-D5A3-411A-9B18-B3785EBFB5AF}">
      <dgm:prSet custT="1"/>
      <dgm:spPr/>
      <dgm:t>
        <a:bodyPr/>
        <a:lstStyle/>
        <a:p>
          <a:r>
            <a:rPr lang="en-IN" sz="1500" b="1" dirty="0" err="1">
              <a:solidFill>
                <a:sysClr val="windowText" lastClr="000000"/>
              </a:solidFill>
              <a:latin typeface="Gill Sans MT" panose="020B0502020104020203" pitchFamily="34" charset="77"/>
              <a:cs typeface="Times New Roman" panose="02020603050405020304" pitchFamily="18" charset="0"/>
            </a:rPr>
            <a:t>Timelin-es</a:t>
          </a:r>
          <a:endParaRPr lang="en-IN" sz="1500" b="1" dirty="0">
            <a:solidFill>
              <a:sysClr val="windowText" lastClr="000000"/>
            </a:solidFill>
            <a:latin typeface="Gill Sans MT" panose="020B0502020104020203" pitchFamily="34" charset="77"/>
            <a:cs typeface="Times New Roman" panose="02020603050405020304" pitchFamily="18" charset="0"/>
          </a:endParaRPr>
        </a:p>
      </dgm:t>
    </dgm:pt>
    <dgm:pt modelId="{B72262DB-64FB-48DF-B22C-C019F01F5F35}" type="parTrans" cxnId="{0C74262A-6311-4DF4-8468-9A35A36D6829}">
      <dgm:prSet/>
      <dgm:spPr/>
      <dgm:t>
        <a:bodyPr/>
        <a:lstStyle/>
        <a:p>
          <a:endParaRPr lang="en-IN"/>
        </a:p>
      </dgm:t>
    </dgm:pt>
    <dgm:pt modelId="{BB1489C9-592F-4E5F-A572-2A5683330D74}" type="sibTrans" cxnId="{0C74262A-6311-4DF4-8468-9A35A36D6829}">
      <dgm:prSet/>
      <dgm:spPr/>
      <dgm:t>
        <a:bodyPr/>
        <a:lstStyle/>
        <a:p>
          <a:endParaRPr lang="en-IN"/>
        </a:p>
      </dgm:t>
    </dgm:pt>
    <dgm:pt modelId="{37A7DB5D-D063-4D22-9855-DDF8F8A77219}" type="pres">
      <dgm:prSet presAssocID="{903588B6-5496-44A1-9E1C-3E64252EB9A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6790501-95C2-4B98-876F-37872F722C7B}" type="pres">
      <dgm:prSet presAssocID="{622E5C27-E557-4FA3-B9CC-8E7AF10D9B13}" presName="centerShape" presStyleLbl="node0" presStyleIdx="0" presStyleCnt="1"/>
      <dgm:spPr/>
    </dgm:pt>
    <dgm:pt modelId="{9324DA66-8DAC-40D0-B577-7D81A674DAF4}" type="pres">
      <dgm:prSet presAssocID="{FC65F5ED-C0B6-4588-B281-E8FF19811F02}" presName="node" presStyleLbl="node1" presStyleIdx="0" presStyleCnt="6">
        <dgm:presLayoutVars>
          <dgm:bulletEnabled val="1"/>
        </dgm:presLayoutVars>
      </dgm:prSet>
      <dgm:spPr/>
    </dgm:pt>
    <dgm:pt modelId="{577CF289-AE50-4F18-A20C-CCA954F53C66}" type="pres">
      <dgm:prSet presAssocID="{FC65F5ED-C0B6-4588-B281-E8FF19811F02}" presName="dummy" presStyleCnt="0"/>
      <dgm:spPr/>
    </dgm:pt>
    <dgm:pt modelId="{E4D8B608-F16D-454B-98DB-549E94B43ADB}" type="pres">
      <dgm:prSet presAssocID="{8162907D-6B61-4927-B05D-EDBE93B16664}" presName="sibTrans" presStyleLbl="sibTrans2D1" presStyleIdx="0" presStyleCnt="6"/>
      <dgm:spPr/>
    </dgm:pt>
    <dgm:pt modelId="{42D6E40B-3483-4DEE-B15E-1A55C0056290}" type="pres">
      <dgm:prSet presAssocID="{ACD3AD37-2E4F-4825-9498-5E28636B7CC9}" presName="node" presStyleLbl="node1" presStyleIdx="1" presStyleCnt="6">
        <dgm:presLayoutVars>
          <dgm:bulletEnabled val="1"/>
        </dgm:presLayoutVars>
      </dgm:prSet>
      <dgm:spPr/>
    </dgm:pt>
    <dgm:pt modelId="{04182A5F-0F26-4370-A873-AF07E330DF39}" type="pres">
      <dgm:prSet presAssocID="{ACD3AD37-2E4F-4825-9498-5E28636B7CC9}" presName="dummy" presStyleCnt="0"/>
      <dgm:spPr/>
    </dgm:pt>
    <dgm:pt modelId="{11A80DD4-12B8-40FD-BBE4-1C8434C89B6D}" type="pres">
      <dgm:prSet presAssocID="{64532C18-AA4F-480F-9033-2FE17FA72396}" presName="sibTrans" presStyleLbl="sibTrans2D1" presStyleIdx="1" presStyleCnt="6"/>
      <dgm:spPr/>
    </dgm:pt>
    <dgm:pt modelId="{72D3720E-E468-4E78-B765-C85ECF3EC559}" type="pres">
      <dgm:prSet presAssocID="{35CE6308-D5A3-411A-9B18-B3785EBFB5AF}" presName="node" presStyleLbl="node1" presStyleIdx="2" presStyleCnt="6">
        <dgm:presLayoutVars>
          <dgm:bulletEnabled val="1"/>
        </dgm:presLayoutVars>
      </dgm:prSet>
      <dgm:spPr/>
    </dgm:pt>
    <dgm:pt modelId="{0F2E68D9-B389-44E6-A4A4-7C8B36A8F868}" type="pres">
      <dgm:prSet presAssocID="{35CE6308-D5A3-411A-9B18-B3785EBFB5AF}" presName="dummy" presStyleCnt="0"/>
      <dgm:spPr/>
    </dgm:pt>
    <dgm:pt modelId="{80385688-4434-4560-AAF3-976467287EB2}" type="pres">
      <dgm:prSet presAssocID="{BB1489C9-592F-4E5F-A572-2A5683330D74}" presName="sibTrans" presStyleLbl="sibTrans2D1" presStyleIdx="2" presStyleCnt="6"/>
      <dgm:spPr/>
    </dgm:pt>
    <dgm:pt modelId="{6F88D491-90DD-4827-8B15-C0E72F0AE339}" type="pres">
      <dgm:prSet presAssocID="{DE6F2E2F-F323-48B0-8FD2-D2DDCE3CE6CC}" presName="node" presStyleLbl="node1" presStyleIdx="3" presStyleCnt="6">
        <dgm:presLayoutVars>
          <dgm:bulletEnabled val="1"/>
        </dgm:presLayoutVars>
      </dgm:prSet>
      <dgm:spPr/>
    </dgm:pt>
    <dgm:pt modelId="{C52BED43-30F5-458E-824F-AFFD722170DD}" type="pres">
      <dgm:prSet presAssocID="{DE6F2E2F-F323-48B0-8FD2-D2DDCE3CE6CC}" presName="dummy" presStyleCnt="0"/>
      <dgm:spPr/>
    </dgm:pt>
    <dgm:pt modelId="{6776CB09-18CA-464D-BD9C-352A7581259D}" type="pres">
      <dgm:prSet presAssocID="{E7FC1838-EBAF-4818-970C-F08C21047658}" presName="sibTrans" presStyleLbl="sibTrans2D1" presStyleIdx="3" presStyleCnt="6"/>
      <dgm:spPr/>
    </dgm:pt>
    <dgm:pt modelId="{7C59DDFD-944E-4B25-8CC6-67787A5C2A25}" type="pres">
      <dgm:prSet presAssocID="{D96BFB64-AC7E-4B0D-BF5D-35286029BEE6}" presName="node" presStyleLbl="node1" presStyleIdx="4" presStyleCnt="6">
        <dgm:presLayoutVars>
          <dgm:bulletEnabled val="1"/>
        </dgm:presLayoutVars>
      </dgm:prSet>
      <dgm:spPr/>
    </dgm:pt>
    <dgm:pt modelId="{CBF6598F-9834-4024-92B4-1F29666607D7}" type="pres">
      <dgm:prSet presAssocID="{D96BFB64-AC7E-4B0D-BF5D-35286029BEE6}" presName="dummy" presStyleCnt="0"/>
      <dgm:spPr/>
    </dgm:pt>
    <dgm:pt modelId="{537F4E93-9003-4093-863C-3C49AED0F767}" type="pres">
      <dgm:prSet presAssocID="{D8A0ABD6-7F5B-42F4-8CFB-878F4F3A8C9E}" presName="sibTrans" presStyleLbl="sibTrans2D1" presStyleIdx="4" presStyleCnt="6"/>
      <dgm:spPr/>
    </dgm:pt>
    <dgm:pt modelId="{321951DC-9F4C-4F42-8B49-56ADF7DFAE92}" type="pres">
      <dgm:prSet presAssocID="{48BCBF83-C7CF-4B73-8911-3798EAC833CE}" presName="node" presStyleLbl="node1" presStyleIdx="5" presStyleCnt="6">
        <dgm:presLayoutVars>
          <dgm:bulletEnabled val="1"/>
        </dgm:presLayoutVars>
      </dgm:prSet>
      <dgm:spPr/>
    </dgm:pt>
    <dgm:pt modelId="{965E6932-ECB9-4EA5-8B10-765299666D2A}" type="pres">
      <dgm:prSet presAssocID="{48BCBF83-C7CF-4B73-8911-3798EAC833CE}" presName="dummy" presStyleCnt="0"/>
      <dgm:spPr/>
    </dgm:pt>
    <dgm:pt modelId="{462D5994-8B21-44BF-9342-B27913775B6F}" type="pres">
      <dgm:prSet presAssocID="{38107DEA-18F9-4697-991F-F4DA319DB60D}" presName="sibTrans" presStyleLbl="sibTrans2D1" presStyleIdx="5" presStyleCnt="6"/>
      <dgm:spPr/>
    </dgm:pt>
  </dgm:ptLst>
  <dgm:cxnLst>
    <dgm:cxn modelId="{DBBDDD04-B03B-40E2-A859-F30D3D73C793}" type="presOf" srcId="{64532C18-AA4F-480F-9033-2FE17FA72396}" destId="{11A80DD4-12B8-40FD-BBE4-1C8434C89B6D}" srcOrd="0" destOrd="0" presId="urn:microsoft.com/office/officeart/2005/8/layout/radial6"/>
    <dgm:cxn modelId="{82697007-F6EA-4927-8AD6-E5C58F6D09D5}" srcId="{622E5C27-E557-4FA3-B9CC-8E7AF10D9B13}" destId="{FC65F5ED-C0B6-4588-B281-E8FF19811F02}" srcOrd="0" destOrd="0" parTransId="{7CEDD4AA-00AE-435D-BB5E-6540919C2BEF}" sibTransId="{8162907D-6B61-4927-B05D-EDBE93B16664}"/>
    <dgm:cxn modelId="{8D94580C-DDAE-4024-A373-D4E1530AD795}" type="presOf" srcId="{D8A0ABD6-7F5B-42F4-8CFB-878F4F3A8C9E}" destId="{537F4E93-9003-4093-863C-3C49AED0F767}" srcOrd="0" destOrd="0" presId="urn:microsoft.com/office/officeart/2005/8/layout/radial6"/>
    <dgm:cxn modelId="{324AE00E-4982-4F0E-9B5B-D290395A5872}" type="presOf" srcId="{622E5C27-E557-4FA3-B9CC-8E7AF10D9B13}" destId="{A6790501-95C2-4B98-876F-37872F722C7B}" srcOrd="0" destOrd="0" presId="urn:microsoft.com/office/officeart/2005/8/layout/radial6"/>
    <dgm:cxn modelId="{0C74262A-6311-4DF4-8468-9A35A36D6829}" srcId="{622E5C27-E557-4FA3-B9CC-8E7AF10D9B13}" destId="{35CE6308-D5A3-411A-9B18-B3785EBFB5AF}" srcOrd="2" destOrd="0" parTransId="{B72262DB-64FB-48DF-B22C-C019F01F5F35}" sibTransId="{BB1489C9-592F-4E5F-A572-2A5683330D74}"/>
    <dgm:cxn modelId="{A3145A2B-6734-4FB0-9ED5-4113E213B731}" type="presOf" srcId="{BB1489C9-592F-4E5F-A572-2A5683330D74}" destId="{80385688-4434-4560-AAF3-976467287EB2}" srcOrd="0" destOrd="0" presId="urn:microsoft.com/office/officeart/2005/8/layout/radial6"/>
    <dgm:cxn modelId="{F08D3034-5DF0-4692-BFEB-1B509CE8A679}" type="presOf" srcId="{8162907D-6B61-4927-B05D-EDBE93B16664}" destId="{E4D8B608-F16D-454B-98DB-549E94B43ADB}" srcOrd="0" destOrd="0" presId="urn:microsoft.com/office/officeart/2005/8/layout/radial6"/>
    <dgm:cxn modelId="{6CB3873D-87A7-4BE7-8A74-514525EA22C4}" srcId="{622E5C27-E557-4FA3-B9CC-8E7AF10D9B13}" destId="{D96BFB64-AC7E-4B0D-BF5D-35286029BEE6}" srcOrd="4" destOrd="0" parTransId="{598CE04B-D687-4BC4-B2CA-F15F9D04AAAA}" sibTransId="{D8A0ABD6-7F5B-42F4-8CFB-878F4F3A8C9E}"/>
    <dgm:cxn modelId="{2A2E854C-52FD-4559-8421-086373597E61}" type="presOf" srcId="{ACD3AD37-2E4F-4825-9498-5E28636B7CC9}" destId="{42D6E40B-3483-4DEE-B15E-1A55C0056290}" srcOrd="0" destOrd="0" presId="urn:microsoft.com/office/officeart/2005/8/layout/radial6"/>
    <dgm:cxn modelId="{8977D950-CDBD-4BE4-A666-A647757626F4}" srcId="{903588B6-5496-44A1-9E1C-3E64252EB9A8}" destId="{622E5C27-E557-4FA3-B9CC-8E7AF10D9B13}" srcOrd="0" destOrd="0" parTransId="{FB41026A-C461-49E9-995B-C6EE1634F71B}" sibTransId="{5ADF7332-3739-4A52-903B-0564B3CC2D81}"/>
    <dgm:cxn modelId="{D4554059-C41E-4208-9A09-7C48165F8909}" type="presOf" srcId="{35CE6308-D5A3-411A-9B18-B3785EBFB5AF}" destId="{72D3720E-E468-4E78-B765-C85ECF3EC559}" srcOrd="0" destOrd="0" presId="urn:microsoft.com/office/officeart/2005/8/layout/radial6"/>
    <dgm:cxn modelId="{1372155D-809A-48F2-95D7-D8E4D7E31E4B}" srcId="{622E5C27-E557-4FA3-B9CC-8E7AF10D9B13}" destId="{ACD3AD37-2E4F-4825-9498-5E28636B7CC9}" srcOrd="1" destOrd="0" parTransId="{4D2C9A6B-32CA-447C-A6A4-8B973313FD4C}" sibTransId="{64532C18-AA4F-480F-9033-2FE17FA72396}"/>
    <dgm:cxn modelId="{83447462-5A97-4D9D-B3D5-71760212659F}" srcId="{622E5C27-E557-4FA3-B9CC-8E7AF10D9B13}" destId="{DE6F2E2F-F323-48B0-8FD2-D2DDCE3CE6CC}" srcOrd="3" destOrd="0" parTransId="{FA1EB940-052E-4204-9922-201FCEE13209}" sibTransId="{E7FC1838-EBAF-4818-970C-F08C21047658}"/>
    <dgm:cxn modelId="{43FD7185-7C24-4DA8-87B0-42248DD94ED6}" type="presOf" srcId="{FC65F5ED-C0B6-4588-B281-E8FF19811F02}" destId="{9324DA66-8DAC-40D0-B577-7D81A674DAF4}" srcOrd="0" destOrd="0" presId="urn:microsoft.com/office/officeart/2005/8/layout/radial6"/>
    <dgm:cxn modelId="{95F4AAA4-09B8-4C7C-9949-1A9AFF38C678}" srcId="{622E5C27-E557-4FA3-B9CC-8E7AF10D9B13}" destId="{48BCBF83-C7CF-4B73-8911-3798EAC833CE}" srcOrd="5" destOrd="0" parTransId="{600530C7-00E9-44D0-8D7F-3BADBFD9D50E}" sibTransId="{38107DEA-18F9-4697-991F-F4DA319DB60D}"/>
    <dgm:cxn modelId="{364694B1-35E5-4B7A-BB7D-18786D72F65E}" type="presOf" srcId="{DE6F2E2F-F323-48B0-8FD2-D2DDCE3CE6CC}" destId="{6F88D491-90DD-4827-8B15-C0E72F0AE339}" srcOrd="0" destOrd="0" presId="urn:microsoft.com/office/officeart/2005/8/layout/radial6"/>
    <dgm:cxn modelId="{D8709FBE-7C3C-4C03-A220-13E1B2FA75B1}" type="presOf" srcId="{D96BFB64-AC7E-4B0D-BF5D-35286029BEE6}" destId="{7C59DDFD-944E-4B25-8CC6-67787A5C2A25}" srcOrd="0" destOrd="0" presId="urn:microsoft.com/office/officeart/2005/8/layout/radial6"/>
    <dgm:cxn modelId="{820555DB-F91A-4297-B4AE-9D9933CE8102}" type="presOf" srcId="{903588B6-5496-44A1-9E1C-3E64252EB9A8}" destId="{37A7DB5D-D063-4D22-9855-DDF8F8A77219}" srcOrd="0" destOrd="0" presId="urn:microsoft.com/office/officeart/2005/8/layout/radial6"/>
    <dgm:cxn modelId="{8B3FF5E7-B2C7-417E-9B30-1E61FE26CEC9}" type="presOf" srcId="{48BCBF83-C7CF-4B73-8911-3798EAC833CE}" destId="{321951DC-9F4C-4F42-8B49-56ADF7DFAE92}" srcOrd="0" destOrd="0" presId="urn:microsoft.com/office/officeart/2005/8/layout/radial6"/>
    <dgm:cxn modelId="{357E52EE-BC45-41F1-8BF3-2CB9D29BA648}" type="presOf" srcId="{E7FC1838-EBAF-4818-970C-F08C21047658}" destId="{6776CB09-18CA-464D-BD9C-352A7581259D}" srcOrd="0" destOrd="0" presId="urn:microsoft.com/office/officeart/2005/8/layout/radial6"/>
    <dgm:cxn modelId="{DC8D68F6-C940-4D7C-B02A-84574FC3E878}" type="presOf" srcId="{38107DEA-18F9-4697-991F-F4DA319DB60D}" destId="{462D5994-8B21-44BF-9342-B27913775B6F}" srcOrd="0" destOrd="0" presId="urn:microsoft.com/office/officeart/2005/8/layout/radial6"/>
    <dgm:cxn modelId="{EFB823F9-AF1A-4020-BAA3-EE4BC977BA46}" type="presParOf" srcId="{37A7DB5D-D063-4D22-9855-DDF8F8A77219}" destId="{A6790501-95C2-4B98-876F-37872F722C7B}" srcOrd="0" destOrd="0" presId="urn:microsoft.com/office/officeart/2005/8/layout/radial6"/>
    <dgm:cxn modelId="{6111D1E4-DE9E-4589-BF9F-12279BB12B66}" type="presParOf" srcId="{37A7DB5D-D063-4D22-9855-DDF8F8A77219}" destId="{9324DA66-8DAC-40D0-B577-7D81A674DAF4}" srcOrd="1" destOrd="0" presId="urn:microsoft.com/office/officeart/2005/8/layout/radial6"/>
    <dgm:cxn modelId="{D177C2BF-D825-447D-B57D-158D91EAFA86}" type="presParOf" srcId="{37A7DB5D-D063-4D22-9855-DDF8F8A77219}" destId="{577CF289-AE50-4F18-A20C-CCA954F53C66}" srcOrd="2" destOrd="0" presId="urn:microsoft.com/office/officeart/2005/8/layout/radial6"/>
    <dgm:cxn modelId="{4E2325E7-3964-456E-A743-FEF782716703}" type="presParOf" srcId="{37A7DB5D-D063-4D22-9855-DDF8F8A77219}" destId="{E4D8B608-F16D-454B-98DB-549E94B43ADB}" srcOrd="3" destOrd="0" presId="urn:microsoft.com/office/officeart/2005/8/layout/radial6"/>
    <dgm:cxn modelId="{CD541C62-C8D2-4732-B17B-D95795C4D684}" type="presParOf" srcId="{37A7DB5D-D063-4D22-9855-DDF8F8A77219}" destId="{42D6E40B-3483-4DEE-B15E-1A55C0056290}" srcOrd="4" destOrd="0" presId="urn:microsoft.com/office/officeart/2005/8/layout/radial6"/>
    <dgm:cxn modelId="{0EB8593A-4661-4979-992D-61B379CB2B6F}" type="presParOf" srcId="{37A7DB5D-D063-4D22-9855-DDF8F8A77219}" destId="{04182A5F-0F26-4370-A873-AF07E330DF39}" srcOrd="5" destOrd="0" presId="urn:microsoft.com/office/officeart/2005/8/layout/radial6"/>
    <dgm:cxn modelId="{17DEFB51-4F60-4893-BCDD-41F569B2CA38}" type="presParOf" srcId="{37A7DB5D-D063-4D22-9855-DDF8F8A77219}" destId="{11A80DD4-12B8-40FD-BBE4-1C8434C89B6D}" srcOrd="6" destOrd="0" presId="urn:microsoft.com/office/officeart/2005/8/layout/radial6"/>
    <dgm:cxn modelId="{AEF84661-1E10-4B5F-B2AC-8DD53335E246}" type="presParOf" srcId="{37A7DB5D-D063-4D22-9855-DDF8F8A77219}" destId="{72D3720E-E468-4E78-B765-C85ECF3EC559}" srcOrd="7" destOrd="0" presId="urn:microsoft.com/office/officeart/2005/8/layout/radial6"/>
    <dgm:cxn modelId="{C1369701-9D3A-49BA-98E5-E954A24A58E3}" type="presParOf" srcId="{37A7DB5D-D063-4D22-9855-DDF8F8A77219}" destId="{0F2E68D9-B389-44E6-A4A4-7C8B36A8F868}" srcOrd="8" destOrd="0" presId="urn:microsoft.com/office/officeart/2005/8/layout/radial6"/>
    <dgm:cxn modelId="{5904CA32-D03C-4C2F-825F-FC0A3FB5A908}" type="presParOf" srcId="{37A7DB5D-D063-4D22-9855-DDF8F8A77219}" destId="{80385688-4434-4560-AAF3-976467287EB2}" srcOrd="9" destOrd="0" presId="urn:microsoft.com/office/officeart/2005/8/layout/radial6"/>
    <dgm:cxn modelId="{D7FFF88B-6498-4DF3-8ED9-F6D32556D0FD}" type="presParOf" srcId="{37A7DB5D-D063-4D22-9855-DDF8F8A77219}" destId="{6F88D491-90DD-4827-8B15-C0E72F0AE339}" srcOrd="10" destOrd="0" presId="urn:microsoft.com/office/officeart/2005/8/layout/radial6"/>
    <dgm:cxn modelId="{40E00B4C-4FF9-4320-9431-B1759F077831}" type="presParOf" srcId="{37A7DB5D-D063-4D22-9855-DDF8F8A77219}" destId="{C52BED43-30F5-458E-824F-AFFD722170DD}" srcOrd="11" destOrd="0" presId="urn:microsoft.com/office/officeart/2005/8/layout/radial6"/>
    <dgm:cxn modelId="{F7695B8A-F92A-4914-B612-E29F0384ADB1}" type="presParOf" srcId="{37A7DB5D-D063-4D22-9855-DDF8F8A77219}" destId="{6776CB09-18CA-464D-BD9C-352A7581259D}" srcOrd="12" destOrd="0" presId="urn:microsoft.com/office/officeart/2005/8/layout/radial6"/>
    <dgm:cxn modelId="{0D1D3B6C-6DBB-4B68-B740-01E1AAF11AC8}" type="presParOf" srcId="{37A7DB5D-D063-4D22-9855-DDF8F8A77219}" destId="{7C59DDFD-944E-4B25-8CC6-67787A5C2A25}" srcOrd="13" destOrd="0" presId="urn:microsoft.com/office/officeart/2005/8/layout/radial6"/>
    <dgm:cxn modelId="{D85A044E-5656-482A-8FE8-8445B5FC5042}" type="presParOf" srcId="{37A7DB5D-D063-4D22-9855-DDF8F8A77219}" destId="{CBF6598F-9834-4024-92B4-1F29666607D7}" srcOrd="14" destOrd="0" presId="urn:microsoft.com/office/officeart/2005/8/layout/radial6"/>
    <dgm:cxn modelId="{D15EB4BA-93A0-4CCC-BAEC-6B38E37E5F70}" type="presParOf" srcId="{37A7DB5D-D063-4D22-9855-DDF8F8A77219}" destId="{537F4E93-9003-4093-863C-3C49AED0F767}" srcOrd="15" destOrd="0" presId="urn:microsoft.com/office/officeart/2005/8/layout/radial6"/>
    <dgm:cxn modelId="{BDEADF03-C042-4969-8FD9-03E165E3C63E}" type="presParOf" srcId="{37A7DB5D-D063-4D22-9855-DDF8F8A77219}" destId="{321951DC-9F4C-4F42-8B49-56ADF7DFAE92}" srcOrd="16" destOrd="0" presId="urn:microsoft.com/office/officeart/2005/8/layout/radial6"/>
    <dgm:cxn modelId="{940EEB12-3FBF-4617-BDEB-328832D7D8AA}" type="presParOf" srcId="{37A7DB5D-D063-4D22-9855-DDF8F8A77219}" destId="{965E6932-ECB9-4EA5-8B10-765299666D2A}" srcOrd="17" destOrd="0" presId="urn:microsoft.com/office/officeart/2005/8/layout/radial6"/>
    <dgm:cxn modelId="{6F3BD458-32EA-4725-8003-7DEE06A77049}" type="presParOf" srcId="{37A7DB5D-D063-4D22-9855-DDF8F8A77219}" destId="{462D5994-8B21-44BF-9342-B27913775B6F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2D5994-8B21-44BF-9342-B27913775B6F}">
      <dsp:nvSpPr>
        <dsp:cNvPr id="0" name=""/>
        <dsp:cNvSpPr/>
      </dsp:nvSpPr>
      <dsp:spPr>
        <a:xfrm>
          <a:off x="3015856" y="522521"/>
          <a:ext cx="3571561" cy="3571561"/>
        </a:xfrm>
        <a:prstGeom prst="blockArc">
          <a:avLst>
            <a:gd name="adj1" fmla="val 12600000"/>
            <a:gd name="adj2" fmla="val 16200000"/>
            <a:gd name="adj3" fmla="val 4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F4E93-9003-4093-863C-3C49AED0F767}">
      <dsp:nvSpPr>
        <dsp:cNvPr id="0" name=""/>
        <dsp:cNvSpPr/>
      </dsp:nvSpPr>
      <dsp:spPr>
        <a:xfrm>
          <a:off x="3015856" y="522521"/>
          <a:ext cx="3571561" cy="3571561"/>
        </a:xfrm>
        <a:prstGeom prst="blockArc">
          <a:avLst>
            <a:gd name="adj1" fmla="val 9000000"/>
            <a:gd name="adj2" fmla="val 12600000"/>
            <a:gd name="adj3" fmla="val 4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76CB09-18CA-464D-BD9C-352A7581259D}">
      <dsp:nvSpPr>
        <dsp:cNvPr id="0" name=""/>
        <dsp:cNvSpPr/>
      </dsp:nvSpPr>
      <dsp:spPr>
        <a:xfrm>
          <a:off x="3015856" y="522521"/>
          <a:ext cx="3571561" cy="3571561"/>
        </a:xfrm>
        <a:prstGeom prst="blockArc">
          <a:avLst>
            <a:gd name="adj1" fmla="val 5400000"/>
            <a:gd name="adj2" fmla="val 9000000"/>
            <a:gd name="adj3" fmla="val 4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385688-4434-4560-AAF3-976467287EB2}">
      <dsp:nvSpPr>
        <dsp:cNvPr id="0" name=""/>
        <dsp:cNvSpPr/>
      </dsp:nvSpPr>
      <dsp:spPr>
        <a:xfrm>
          <a:off x="3015856" y="522521"/>
          <a:ext cx="3571561" cy="3571561"/>
        </a:xfrm>
        <a:prstGeom prst="blockArc">
          <a:avLst>
            <a:gd name="adj1" fmla="val 1800000"/>
            <a:gd name="adj2" fmla="val 5400000"/>
            <a:gd name="adj3" fmla="val 4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A80DD4-12B8-40FD-BBE4-1C8434C89B6D}">
      <dsp:nvSpPr>
        <dsp:cNvPr id="0" name=""/>
        <dsp:cNvSpPr/>
      </dsp:nvSpPr>
      <dsp:spPr>
        <a:xfrm>
          <a:off x="3015856" y="522521"/>
          <a:ext cx="3571561" cy="3571561"/>
        </a:xfrm>
        <a:prstGeom prst="blockArc">
          <a:avLst>
            <a:gd name="adj1" fmla="val 19800000"/>
            <a:gd name="adj2" fmla="val 1800000"/>
            <a:gd name="adj3" fmla="val 4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D8B608-F16D-454B-98DB-549E94B43ADB}">
      <dsp:nvSpPr>
        <dsp:cNvPr id="0" name=""/>
        <dsp:cNvSpPr/>
      </dsp:nvSpPr>
      <dsp:spPr>
        <a:xfrm>
          <a:off x="3015856" y="522521"/>
          <a:ext cx="3571561" cy="3571561"/>
        </a:xfrm>
        <a:prstGeom prst="blockArc">
          <a:avLst>
            <a:gd name="adj1" fmla="val 16200000"/>
            <a:gd name="adj2" fmla="val 19800000"/>
            <a:gd name="adj3" fmla="val 4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790501-95C2-4B98-876F-37872F722C7B}">
      <dsp:nvSpPr>
        <dsp:cNvPr id="0" name=""/>
        <dsp:cNvSpPr/>
      </dsp:nvSpPr>
      <dsp:spPr>
        <a:xfrm>
          <a:off x="3999801" y="1506466"/>
          <a:ext cx="1603671" cy="16036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500" b="1" kern="1200" dirty="0" err="1">
              <a:solidFill>
                <a:sysClr val="windowText" lastClr="000000"/>
              </a:solidFill>
              <a:latin typeface="Gill Sans MT" panose="020B0502020104020203" pitchFamily="34" charset="77"/>
              <a:cs typeface="Times New Roman" panose="02020603050405020304" pitchFamily="18" charset="0"/>
            </a:rPr>
            <a:t>Actionables</a:t>
          </a:r>
          <a:endParaRPr lang="en-IN" sz="1500" b="1" kern="1200" dirty="0">
            <a:solidFill>
              <a:sysClr val="windowText" lastClr="000000"/>
            </a:solidFill>
            <a:latin typeface="Gill Sans MT" panose="020B0502020104020203" pitchFamily="34" charset="77"/>
            <a:cs typeface="Times New Roman" panose="02020603050405020304" pitchFamily="18" charset="0"/>
          </a:endParaRPr>
        </a:p>
      </dsp:txBody>
      <dsp:txXfrm>
        <a:off x="4234653" y="1741318"/>
        <a:ext cx="1133967" cy="1133967"/>
      </dsp:txXfrm>
    </dsp:sp>
    <dsp:sp modelId="{9324DA66-8DAC-40D0-B577-7D81A674DAF4}">
      <dsp:nvSpPr>
        <dsp:cNvPr id="0" name=""/>
        <dsp:cNvSpPr/>
      </dsp:nvSpPr>
      <dsp:spPr>
        <a:xfrm>
          <a:off x="4240352" y="1648"/>
          <a:ext cx="1122570" cy="11225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500" b="1" kern="1200" dirty="0">
              <a:solidFill>
                <a:sysClr val="windowText" lastClr="000000"/>
              </a:solidFill>
              <a:latin typeface="+mn-lt"/>
              <a:cs typeface="Times New Roman" panose="02020603050405020304" pitchFamily="18" charset="0"/>
            </a:rPr>
            <a:t>Subject-matter</a:t>
          </a:r>
        </a:p>
      </dsp:txBody>
      <dsp:txXfrm>
        <a:off x="4404749" y="166045"/>
        <a:ext cx="793776" cy="793776"/>
      </dsp:txXfrm>
    </dsp:sp>
    <dsp:sp modelId="{42D6E40B-3483-4DEE-B15E-1A55C0056290}">
      <dsp:nvSpPr>
        <dsp:cNvPr id="0" name=""/>
        <dsp:cNvSpPr/>
      </dsp:nvSpPr>
      <dsp:spPr>
        <a:xfrm>
          <a:off x="5751885" y="874333"/>
          <a:ext cx="1122570" cy="11225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500" b="1" kern="1200" dirty="0">
              <a:solidFill>
                <a:sysClr val="windowText" lastClr="000000"/>
              </a:solidFill>
              <a:latin typeface="+mn-lt"/>
              <a:cs typeface="Times New Roman" panose="02020603050405020304" pitchFamily="18" charset="0"/>
            </a:rPr>
            <a:t>Targets</a:t>
          </a:r>
        </a:p>
      </dsp:txBody>
      <dsp:txXfrm>
        <a:off x="5916282" y="1038730"/>
        <a:ext cx="793776" cy="793776"/>
      </dsp:txXfrm>
    </dsp:sp>
    <dsp:sp modelId="{72D3720E-E468-4E78-B765-C85ECF3EC559}">
      <dsp:nvSpPr>
        <dsp:cNvPr id="0" name=""/>
        <dsp:cNvSpPr/>
      </dsp:nvSpPr>
      <dsp:spPr>
        <a:xfrm>
          <a:off x="5751885" y="2619701"/>
          <a:ext cx="1122570" cy="11225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500" b="1" kern="1200" dirty="0" err="1">
              <a:solidFill>
                <a:sysClr val="windowText" lastClr="000000"/>
              </a:solidFill>
              <a:latin typeface="Gill Sans MT" panose="020B0502020104020203" pitchFamily="34" charset="77"/>
              <a:cs typeface="Times New Roman" panose="02020603050405020304" pitchFamily="18" charset="0"/>
            </a:rPr>
            <a:t>Timelin-es</a:t>
          </a:r>
          <a:endParaRPr lang="en-IN" sz="1500" b="1" kern="1200" dirty="0">
            <a:solidFill>
              <a:sysClr val="windowText" lastClr="000000"/>
            </a:solidFill>
            <a:latin typeface="Gill Sans MT" panose="020B0502020104020203" pitchFamily="34" charset="77"/>
            <a:cs typeface="Times New Roman" panose="02020603050405020304" pitchFamily="18" charset="0"/>
          </a:endParaRPr>
        </a:p>
      </dsp:txBody>
      <dsp:txXfrm>
        <a:off x="5916282" y="2784098"/>
        <a:ext cx="793776" cy="793776"/>
      </dsp:txXfrm>
    </dsp:sp>
    <dsp:sp modelId="{6F88D491-90DD-4827-8B15-C0E72F0AE339}">
      <dsp:nvSpPr>
        <dsp:cNvPr id="0" name=""/>
        <dsp:cNvSpPr/>
      </dsp:nvSpPr>
      <dsp:spPr>
        <a:xfrm>
          <a:off x="4240352" y="3492385"/>
          <a:ext cx="1122570" cy="11225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b="1" kern="1200" dirty="0">
              <a:solidFill>
                <a:sysClr val="windowText" lastClr="000000"/>
              </a:solidFill>
              <a:latin typeface="Gill Sans MT" panose="020B0502020104020203" pitchFamily="34" charset="77"/>
              <a:cs typeface="Times New Roman" panose="02020603050405020304" pitchFamily="18" charset="0"/>
            </a:rPr>
            <a:t>Concern-</a:t>
          </a:r>
          <a:r>
            <a:rPr lang="en-IN" sz="1300" b="1" kern="1200" dirty="0" err="1">
              <a:solidFill>
                <a:sysClr val="windowText" lastClr="000000"/>
              </a:solidFill>
              <a:latin typeface="Gill Sans MT" panose="020B0502020104020203" pitchFamily="34" charset="77"/>
              <a:cs typeface="Times New Roman" panose="02020603050405020304" pitchFamily="18" charset="0"/>
            </a:rPr>
            <a:t>ed</a:t>
          </a:r>
          <a:r>
            <a:rPr lang="en-IN" sz="1300" b="1" kern="1200" dirty="0">
              <a:solidFill>
                <a:sysClr val="windowText" lastClr="000000"/>
              </a:solidFill>
              <a:latin typeface="Gill Sans MT" panose="020B0502020104020203" pitchFamily="34" charset="77"/>
              <a:cs typeface="Times New Roman" panose="02020603050405020304" pitchFamily="18" charset="0"/>
            </a:rPr>
            <a:t> Authority</a:t>
          </a:r>
        </a:p>
      </dsp:txBody>
      <dsp:txXfrm>
        <a:off x="4404749" y="3656782"/>
        <a:ext cx="793776" cy="793776"/>
      </dsp:txXfrm>
    </dsp:sp>
    <dsp:sp modelId="{7C59DDFD-944E-4B25-8CC6-67787A5C2A25}">
      <dsp:nvSpPr>
        <dsp:cNvPr id="0" name=""/>
        <dsp:cNvSpPr/>
      </dsp:nvSpPr>
      <dsp:spPr>
        <a:xfrm>
          <a:off x="2728818" y="2619701"/>
          <a:ext cx="1122570" cy="11225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b="1" kern="1200" dirty="0">
              <a:solidFill>
                <a:sysClr val="windowText" lastClr="000000"/>
              </a:solidFill>
              <a:latin typeface="Gill Sans MT" panose="020B0502020104020203" pitchFamily="34" charset="77"/>
              <a:cs typeface="Times New Roman" panose="02020603050405020304" pitchFamily="18" charset="0"/>
            </a:rPr>
            <a:t>Performa-</a:t>
          </a:r>
          <a:r>
            <a:rPr lang="en-IN" sz="1200" b="1" kern="1200" dirty="0" err="1">
              <a:solidFill>
                <a:sysClr val="windowText" lastClr="000000"/>
              </a:solidFill>
              <a:latin typeface="Gill Sans MT" panose="020B0502020104020203" pitchFamily="34" charset="77"/>
              <a:cs typeface="Times New Roman" panose="02020603050405020304" pitchFamily="18" charset="0"/>
            </a:rPr>
            <a:t>ce</a:t>
          </a:r>
          <a:r>
            <a:rPr lang="en-IN" sz="1200" b="1" kern="1200" dirty="0">
              <a:solidFill>
                <a:sysClr val="windowText" lastClr="000000"/>
              </a:solidFill>
              <a:latin typeface="Gill Sans MT" panose="020B0502020104020203" pitchFamily="34" charset="77"/>
              <a:cs typeface="Times New Roman" panose="02020603050405020304" pitchFamily="18" charset="0"/>
            </a:rPr>
            <a:t> Measures</a:t>
          </a:r>
        </a:p>
      </dsp:txBody>
      <dsp:txXfrm>
        <a:off x="2893215" y="2784098"/>
        <a:ext cx="793776" cy="793776"/>
      </dsp:txXfrm>
    </dsp:sp>
    <dsp:sp modelId="{321951DC-9F4C-4F42-8B49-56ADF7DFAE92}">
      <dsp:nvSpPr>
        <dsp:cNvPr id="0" name=""/>
        <dsp:cNvSpPr/>
      </dsp:nvSpPr>
      <dsp:spPr>
        <a:xfrm>
          <a:off x="2728818" y="874333"/>
          <a:ext cx="1122570" cy="11225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500" b="1" kern="1200" dirty="0" err="1">
              <a:solidFill>
                <a:sysClr val="windowText" lastClr="000000"/>
              </a:solidFill>
              <a:latin typeface="Gill Sans MT" panose="020B0502020104020203" pitchFamily="34" charset="77"/>
              <a:cs typeface="Times New Roman" panose="02020603050405020304" pitchFamily="18" charset="0"/>
            </a:rPr>
            <a:t>Potenti</a:t>
          </a:r>
          <a:r>
            <a:rPr lang="en-IN" sz="1500" b="1" kern="1200" dirty="0">
              <a:solidFill>
                <a:sysClr val="windowText" lastClr="000000"/>
              </a:solidFill>
              <a:latin typeface="Gill Sans MT" panose="020B0502020104020203" pitchFamily="34" charset="77"/>
              <a:cs typeface="Times New Roman" panose="02020603050405020304" pitchFamily="18" charset="0"/>
            </a:rPr>
            <a:t>-al risks</a:t>
          </a:r>
        </a:p>
      </dsp:txBody>
      <dsp:txXfrm>
        <a:off x="2893215" y="1038730"/>
        <a:ext cx="793776" cy="793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A79FE-1E89-4344-BA8C-3B0113ED0758}" type="datetimeFigureOut">
              <a:rPr lang="en-US" smtClean="0"/>
              <a:t>12/14/19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5A985-C0D2-0348-9E9F-58A6CD712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44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232-33CB-C141-B6EC-776D251DCCA5}" type="datetime1">
              <a:rPr lang="en-IN" smtClean="0"/>
              <a:t>14/12/19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0158-D0D4-4CE4-A179-E04F99F770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9986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F76F2-27E8-2447-9E4C-B94C008F8B0D}" type="datetime1">
              <a:rPr lang="en-IN" smtClean="0"/>
              <a:t>14/12/19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0158-D0D4-4CE4-A179-E04F99F770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923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D067-4CE0-F04B-89CE-5A0660CDA761}" type="datetime1">
              <a:rPr lang="en-IN" smtClean="0"/>
              <a:t>14/12/19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0158-D0D4-4CE4-A179-E04F99F770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8580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1E1F-9387-264B-B036-70B30AAAF09B}" type="datetime1">
              <a:rPr lang="en-IN" smtClean="0"/>
              <a:t>14/12/19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0158-D0D4-4CE4-A179-E04F99F770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765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C473-9400-3343-BB6C-D4E5F3C478F1}" type="datetime1">
              <a:rPr lang="en-IN" smtClean="0"/>
              <a:t>14/12/19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0158-D0D4-4CE4-A179-E04F99F770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285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2934-B52C-294B-BC7E-2F02551787CC}" type="datetime1">
              <a:rPr lang="en-IN" smtClean="0"/>
              <a:t>14/12/19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0158-D0D4-4CE4-A179-E04F99F770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5055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6A53-E2C4-5A41-A7F8-D26142FB404D}" type="datetime1">
              <a:rPr lang="en-IN" smtClean="0"/>
              <a:t>14/12/19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0158-D0D4-4CE4-A179-E04F99F770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262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41C7-4FFA-804C-B354-EA106BC68313}" type="datetime1">
              <a:rPr lang="en-IN" smtClean="0"/>
              <a:t>14/12/19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0158-D0D4-4CE4-A179-E04F99F77077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9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E72C-DB42-5A49-A053-077C9074F570}" type="datetime1">
              <a:rPr lang="en-IN" smtClean="0"/>
              <a:t>14/12/19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0158-D0D4-4CE4-A179-E04F99F770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057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79D1-EB6A-3E41-8CF4-CCF9061BAD6F}" type="datetime1">
              <a:rPr lang="en-IN" smtClean="0"/>
              <a:t>14/12/19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0158-D0D4-4CE4-A179-E04F99F770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85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EBE-7FE0-BD44-B3D5-6C83E8AFBCB0}" type="datetime1">
              <a:rPr lang="en-IN" smtClean="0"/>
              <a:t>14/12/19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0158-D0D4-4CE4-A179-E04F99F770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170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F223BEA-B26A-2343-903C-E9961C58D524}" type="datetime1">
              <a:rPr lang="en-IN" smtClean="0"/>
              <a:t>14/12/19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0158-D0D4-4CE4-A179-E04F99F770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62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F902EB1-764A-DE40-AFF5-73613453F7C4}" type="datetime1">
              <a:rPr lang="en-IN" smtClean="0"/>
              <a:t>14/12/19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9240158-D0D4-4CE4-A179-E04F99F770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149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ts.delaware.gov/jpcourt/mission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A Vision Statement for the Indian Judiciary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Ritwika Sharma</a:t>
            </a:r>
          </a:p>
          <a:p>
            <a:r>
              <a:rPr lang="en-IN" dirty="0"/>
              <a:t>14 December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E7FAF1-F184-4845-892A-27DF4B953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0158-D0D4-4CE4-A179-E04F99F77077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4758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A8C47-2CA3-864C-AB1B-1B7B594AC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171" y="964692"/>
            <a:ext cx="8865219" cy="986771"/>
          </a:xfrm>
        </p:spPr>
        <p:txBody>
          <a:bodyPr>
            <a:normAutofit fontScale="90000"/>
          </a:bodyPr>
          <a:lstStyle/>
          <a:p>
            <a:r>
              <a:rPr lang="en-US" dirty="0"/>
              <a:t>Coming back to our own vision statement [2009] – Hits and Misses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BADBA-3BF1-1644-97E2-6145D7B4C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1" y="2297151"/>
            <a:ext cx="8865219" cy="3713355"/>
          </a:xfrm>
        </p:spPr>
        <p:txBody>
          <a:bodyPr>
            <a:noAutofit/>
          </a:bodyPr>
          <a:lstStyle/>
          <a:p>
            <a:pPr algn="just"/>
            <a:r>
              <a:rPr lang="en-US" sz="1900" u="sng" dirty="0"/>
              <a:t>Hit</a:t>
            </a:r>
            <a:r>
              <a:rPr lang="en-US" sz="1900" dirty="0"/>
              <a:t>: Took a holistic view of the criminal justice system by recommending </a:t>
            </a:r>
          </a:p>
          <a:p>
            <a:pPr marL="628650" lvl="1" indent="-400050" algn="just">
              <a:buFont typeface="+mj-lt"/>
              <a:buAutoNum type="romanLcPeriod"/>
            </a:pPr>
            <a:r>
              <a:rPr lang="en-US" sz="1900" dirty="0" err="1"/>
              <a:t>Modernisation</a:t>
            </a:r>
            <a:r>
              <a:rPr lang="en-US" sz="1900" dirty="0"/>
              <a:t> of police stations (as part of criminal justice reforms);</a:t>
            </a:r>
          </a:p>
          <a:p>
            <a:pPr marL="628650" lvl="1" indent="-400050" algn="just">
              <a:buFont typeface="+mj-lt"/>
              <a:buAutoNum type="romanLcPeriod"/>
            </a:pPr>
            <a:r>
              <a:rPr lang="en-US" sz="1900" dirty="0"/>
              <a:t>Technologically sophisticated ways of collecting and producing evidence in court proceedings.   </a:t>
            </a:r>
          </a:p>
          <a:p>
            <a:pPr algn="just"/>
            <a:r>
              <a:rPr lang="en-US" sz="1900" u="sng" dirty="0"/>
              <a:t>Miss</a:t>
            </a:r>
            <a:r>
              <a:rPr lang="en-US" sz="1900" dirty="0"/>
              <a:t>: No discussion of budgetary allocation for the judiciary and principles to be followed by State Governments in disbursing funds for the judiciary. </a:t>
            </a:r>
          </a:p>
          <a:p>
            <a:pPr algn="just"/>
            <a:r>
              <a:rPr lang="en-US" sz="1900" u="sng" dirty="0"/>
              <a:t>Hit</a:t>
            </a:r>
            <a:r>
              <a:rPr lang="en-US" sz="1900" dirty="0"/>
              <a:t>: Recommended a shift system (5-hour shifts) for dealing with existing pendency and backlog of cases.</a:t>
            </a:r>
          </a:p>
          <a:p>
            <a:pPr algn="just"/>
            <a:r>
              <a:rPr lang="en-US" sz="1900" u="sng" dirty="0"/>
              <a:t>Miss</a:t>
            </a:r>
            <a:r>
              <a:rPr lang="en-US" sz="1900" dirty="0"/>
              <a:t>: No discussion of </a:t>
            </a:r>
            <a:r>
              <a:rPr lang="en-US" sz="1900" dirty="0" err="1"/>
              <a:t>incentivising</a:t>
            </a:r>
            <a:r>
              <a:rPr lang="en-US" sz="1900" dirty="0"/>
              <a:t> court staff or dealing with resistance from the Bar arising out of the increase in their working hours.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69044E-7E7B-C447-86E9-D57534178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0158-D0D4-4CE4-A179-E04F99F77077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935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21579-ABA4-3340-9FC5-D4AC55FC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473" y="964692"/>
            <a:ext cx="8932127" cy="1188720"/>
          </a:xfrm>
        </p:spPr>
        <p:txBody>
          <a:bodyPr/>
          <a:lstStyle/>
          <a:p>
            <a:r>
              <a:rPr lang="en-US" dirty="0"/>
              <a:t>Thoughts on a vision statement for </a:t>
            </a:r>
            <a:r>
              <a:rPr lang="en-US" dirty="0" err="1"/>
              <a:t>india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03CB3-1B5D-5C4B-AA6B-997A3F92D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3473" y="2297151"/>
            <a:ext cx="8932127" cy="3735659"/>
          </a:xfrm>
        </p:spPr>
        <p:txBody>
          <a:bodyPr>
            <a:noAutofit/>
          </a:bodyPr>
          <a:lstStyle/>
          <a:p>
            <a:pPr algn="just"/>
            <a:r>
              <a:rPr lang="en-US" sz="2000" dirty="0">
                <a:solidFill>
                  <a:schemeClr val="tx1"/>
                </a:solidFill>
              </a:rPr>
              <a:t>Separate [and delineated] targets for different tiers of the judiciary </a:t>
            </a:r>
          </a:p>
          <a:p>
            <a:pPr lvl="1" algn="just"/>
            <a:r>
              <a:rPr lang="en-US" sz="2000" dirty="0">
                <a:solidFill>
                  <a:schemeClr val="tx1"/>
                </a:solidFill>
              </a:rPr>
              <a:t>Go the Australia way – separate target statements for the Federal Court, Family Court, Federal Circuit Court, and the National Native Title Tribunal.   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Derive performance measures without leaving too much to the imagine of notifications</a:t>
            </a:r>
          </a:p>
          <a:p>
            <a:pPr lvl="1" algn="just"/>
            <a:r>
              <a:rPr lang="en-US" sz="2000" dirty="0">
                <a:solidFill>
                  <a:schemeClr val="tx1"/>
                </a:solidFill>
              </a:rPr>
              <a:t>Identifiable targets to be achieved within specific timeframes.  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Future reforms must emanate from evidence-based research </a:t>
            </a:r>
          </a:p>
          <a:p>
            <a:pPr lvl="1" algn="just"/>
            <a:r>
              <a:rPr lang="en-US" sz="2000" dirty="0">
                <a:solidFill>
                  <a:schemeClr val="tx1"/>
                </a:solidFill>
              </a:rPr>
              <a:t>Capturing real-time data and not just statistics from annual reports. 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Drafting of a vision statement could potentially be enforced by a statute.  </a:t>
            </a: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3B8979-DE31-2F43-B8F7-DEB06E553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0158-D0D4-4CE4-A179-E04F99F77077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0664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6AC7B-E5A2-4646-9E31-E26335544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1"/>
            <a:ext cx="7729728" cy="4332137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7B206-40B7-0349-B51B-D7F98F007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0158-D0D4-4CE4-A179-E04F99F77077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274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7278B-B6BC-4546-90E7-1A5F2FEC5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659" y="964692"/>
            <a:ext cx="9210907" cy="118872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vision statements – the underlying thought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C3AA9-A9DC-334A-9105-9F0FEB415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659" y="2330606"/>
            <a:ext cx="9210907" cy="3668750"/>
          </a:xfrm>
        </p:spPr>
        <p:txBody>
          <a:bodyPr>
            <a:normAutofit/>
          </a:bodyPr>
          <a:lstStyle/>
          <a:p>
            <a:pPr algn="just"/>
            <a:r>
              <a:rPr lang="en-US" sz="1900" dirty="0"/>
              <a:t>Vision Statement of the Justice of the Peace Court (Delaware Courts):</a:t>
            </a:r>
          </a:p>
          <a:p>
            <a:pPr marL="0" indent="0" algn="just">
              <a:buNone/>
            </a:pPr>
            <a:r>
              <a:rPr lang="en-US" sz="1900" dirty="0"/>
              <a:t>‘…the vision statement defines the </a:t>
            </a:r>
            <a:r>
              <a:rPr lang="en-US" sz="1900" u="sng" dirty="0"/>
              <a:t>desired state of the Court in the future</a:t>
            </a:r>
            <a:r>
              <a:rPr lang="en-US" sz="1900" dirty="0"/>
              <a:t> and provides us with a </a:t>
            </a:r>
            <a:r>
              <a:rPr lang="en-US" sz="1900" u="sng" dirty="0"/>
              <a:t>reference point</a:t>
            </a:r>
            <a:r>
              <a:rPr lang="en-US" sz="1900" dirty="0"/>
              <a:t> as to how we would like the Court to operate in the future…’ [source: </a:t>
            </a:r>
            <a:r>
              <a:rPr lang="en-US" sz="19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https://courts.delaware.gov/jpcourt/mission.aspx</a:t>
            </a:r>
            <a:r>
              <a:rPr lang="en-US" sz="1900" dirty="0"/>
              <a:t>] </a:t>
            </a:r>
          </a:p>
          <a:p>
            <a:pPr marL="0" indent="0" algn="just">
              <a:buNone/>
            </a:pPr>
            <a:endParaRPr lang="en-US" sz="1900" dirty="0"/>
          </a:p>
          <a:p>
            <a:pPr algn="just"/>
            <a:r>
              <a:rPr lang="en-US" sz="1900" dirty="0"/>
              <a:t>Vision Statement of the Judiciary of Trinidad and Tobago:</a:t>
            </a:r>
          </a:p>
          <a:p>
            <a:pPr marL="0" indent="0" algn="just">
              <a:buNone/>
            </a:pPr>
            <a:r>
              <a:rPr lang="en-US" sz="1900" dirty="0"/>
              <a:t>‘The Judiciary of Trinidad and Tobago aims to provide an </a:t>
            </a:r>
            <a:r>
              <a:rPr lang="en-US" sz="1900" u="sng" dirty="0"/>
              <a:t>accountable court</a:t>
            </a:r>
            <a:r>
              <a:rPr lang="en-US" sz="1900" dirty="0"/>
              <a:t> system in which </a:t>
            </a:r>
            <a:r>
              <a:rPr lang="en-US" sz="1900" u="sng" dirty="0"/>
              <a:t>timeliness and efficiency are hallmarks</a:t>
            </a:r>
            <a:r>
              <a:rPr lang="en-US" sz="1900" dirty="0"/>
              <a:t>, while still protecting </a:t>
            </a:r>
            <a:r>
              <a:rPr lang="en-US" sz="1900" u="sng" dirty="0"/>
              <a:t>integrity, equality and accessibility and attracting public trust and confidence</a:t>
            </a:r>
            <a:r>
              <a:rPr lang="en-US" sz="1900" dirty="0"/>
              <a:t>.’ </a:t>
            </a:r>
          </a:p>
          <a:p>
            <a:pPr marL="0" indent="0" algn="just">
              <a:buNone/>
            </a:pPr>
            <a:r>
              <a:rPr lang="en-US" sz="1900" dirty="0"/>
              <a:t>[Public Statement of the Judiciary of Trinidad and Tobago]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DB61DA-9B45-8B4F-B16C-68782C3A5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0158-D0D4-4CE4-A179-E04F99F77077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8766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FB1D8-109F-0347-8F4E-041D09CAA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2321" y="964692"/>
            <a:ext cx="8876371" cy="830654"/>
          </a:xfrm>
        </p:spPr>
        <p:txBody>
          <a:bodyPr>
            <a:normAutofit/>
          </a:bodyPr>
          <a:lstStyle/>
          <a:p>
            <a:r>
              <a:rPr lang="en-US" dirty="0"/>
              <a:t>Have we had vision statements in India?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460A8-CCDD-E445-BC67-AE9B68FEA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2321" y="1996068"/>
            <a:ext cx="8876371" cy="4148254"/>
          </a:xfrm>
        </p:spPr>
        <p:txBody>
          <a:bodyPr>
            <a:normAutofit/>
          </a:bodyPr>
          <a:lstStyle/>
          <a:p>
            <a:pPr algn="just"/>
            <a:r>
              <a:rPr lang="en-US" sz="1900" dirty="0"/>
              <a:t>The most prominent Vision Statement document in India was the Statement of 2009 adopted by the National Consultation for Strengthening the Judiciary towards Reducing Pendency and Delays. </a:t>
            </a:r>
          </a:p>
          <a:p>
            <a:pPr algn="just"/>
            <a:r>
              <a:rPr lang="en-US" sz="1900" dirty="0"/>
              <a:t>The Statement acknowledged its inability to project workable deliverables beyond a 10-year period because of ‘..</a:t>
            </a:r>
            <a:r>
              <a:rPr lang="en-US" sz="1900" i="1" dirty="0"/>
              <a:t>unprecedented developments taking place in technology, economy, and polity of the nation..</a:t>
            </a:r>
            <a:r>
              <a:rPr lang="en-US" sz="1900" dirty="0"/>
              <a:t>’ </a:t>
            </a:r>
          </a:p>
          <a:p>
            <a:pPr algn="just"/>
            <a:r>
              <a:rPr lang="en-US" sz="1900" dirty="0"/>
              <a:t>The 2009 Vision Statement focused on two goals:</a:t>
            </a:r>
          </a:p>
          <a:p>
            <a:pPr marL="571500" lvl="1" indent="-342900" algn="just">
              <a:buFont typeface="+mj-lt"/>
              <a:buAutoNum type="arabicPeriod"/>
            </a:pPr>
            <a:r>
              <a:rPr lang="en-US" sz="1900" dirty="0"/>
              <a:t>Increasing access by reducing delay and arrears in the system; and </a:t>
            </a:r>
          </a:p>
          <a:p>
            <a:pPr marL="571500" lvl="1" indent="-342900" algn="just">
              <a:buFont typeface="+mj-lt"/>
              <a:buAutoNum type="arabicPeriod"/>
            </a:pPr>
            <a:r>
              <a:rPr lang="en-US" sz="1900" dirty="0"/>
              <a:t>Enhancing accountability through structural changes and setting performance standards and capacities.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B05A52-DC98-304A-A88A-F03A89804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0158-D0D4-4CE4-A179-E04F99F77077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8397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97424-572F-6248-A5A9-D1506D45E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191" y="479503"/>
            <a:ext cx="9607661" cy="925551"/>
          </a:xfrm>
        </p:spPr>
        <p:txBody>
          <a:bodyPr/>
          <a:lstStyle/>
          <a:p>
            <a:r>
              <a:rPr lang="en-US" dirty="0"/>
              <a:t>Have we had vision statements in India?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DC7AE7-0D1E-1C43-B2FF-649E61DAE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191" y="1639229"/>
            <a:ext cx="4645152" cy="546410"/>
          </a:xfrm>
        </p:spPr>
        <p:txBody>
          <a:bodyPr/>
          <a:lstStyle/>
          <a:p>
            <a:pPr algn="ctr"/>
            <a:r>
              <a:rPr lang="en-US" dirty="0"/>
              <a:t>What India has?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574372-F422-9842-9F8C-84F43C4C8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7191" y="2308301"/>
            <a:ext cx="4645152" cy="3160425"/>
          </a:xfrm>
        </p:spPr>
        <p:txBody>
          <a:bodyPr>
            <a:normAutofit/>
          </a:bodyPr>
          <a:lstStyle/>
          <a:p>
            <a:pPr algn="just"/>
            <a:r>
              <a:rPr lang="en-US" sz="1900" dirty="0"/>
              <a:t>Resolutions of the CM-CJ Conferences [4 in the last 10 years – ‘09, ‘13, ‘15, ‘16]</a:t>
            </a:r>
          </a:p>
          <a:p>
            <a:pPr algn="just"/>
            <a:r>
              <a:rPr lang="en-US" sz="1900" dirty="0"/>
              <a:t>Vision Statement [2009] adopted by the National Consultation for Strengthening the Judiciary towards Reducing Pendency and Delays  </a:t>
            </a:r>
          </a:p>
          <a:p>
            <a:pPr algn="just"/>
            <a:r>
              <a:rPr lang="en-US" sz="1900" dirty="0"/>
              <a:t>Vision statements for certain High Courts [Tripura and Jharkhand]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D23882-136B-7E43-9653-723721C2D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2362" y="1639229"/>
            <a:ext cx="4645152" cy="546410"/>
          </a:xfrm>
        </p:spPr>
        <p:txBody>
          <a:bodyPr/>
          <a:lstStyle/>
          <a:p>
            <a:pPr algn="ctr"/>
            <a:r>
              <a:rPr lang="en-US" dirty="0"/>
              <a:t>What do we lack?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122DD-4259-C944-AB61-BE556B2E6C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308301"/>
            <a:ext cx="4645152" cy="3150562"/>
          </a:xfrm>
        </p:spPr>
        <p:txBody>
          <a:bodyPr>
            <a:normAutofit/>
          </a:bodyPr>
          <a:lstStyle/>
          <a:p>
            <a:pPr algn="just"/>
            <a:r>
              <a:rPr lang="en-US" sz="1900" dirty="0"/>
              <a:t>Mechanism for monitoring the implementation of the resolutions passed during the CM-CJ conferences </a:t>
            </a:r>
          </a:p>
          <a:p>
            <a:pPr algn="just"/>
            <a:r>
              <a:rPr lang="en-US" sz="1900" dirty="0"/>
              <a:t>No risk monitoring for any of the measures mentioned in the resolutions </a:t>
            </a:r>
          </a:p>
          <a:p>
            <a:pPr algn="just"/>
            <a:r>
              <a:rPr lang="en-US" sz="1900" dirty="0"/>
              <a:t>No strict timelines for achieving targets or parameters for measuring performance</a:t>
            </a:r>
          </a:p>
          <a:p>
            <a:pPr algn="just"/>
            <a:r>
              <a:rPr lang="en-US" sz="1900" dirty="0"/>
              <a:t>Insufficient discussion of possible obstacles to achieve certain targets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DC32D1-06A6-9642-9697-3838539F7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0158-D0D4-4CE4-A179-E04F99F77077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4943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13CE6-670C-C148-A776-E85C4578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557561"/>
            <a:ext cx="9603275" cy="10259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What do other jurisdictions mean by vision statements?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70E1080-3AC5-A24F-8C0E-F2661B2666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780381"/>
              </p:ext>
            </p:extLst>
          </p:nvPr>
        </p:nvGraphicFramePr>
        <p:xfrm>
          <a:off x="1451578" y="1873405"/>
          <a:ext cx="9603275" cy="4616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08AC2808-33A0-C941-8F8D-E543E84C3014}"/>
              </a:ext>
            </a:extLst>
          </p:cNvPr>
          <p:cNvSpPr/>
          <p:nvPr/>
        </p:nvSpPr>
        <p:spPr>
          <a:xfrm>
            <a:off x="8976732" y="2843561"/>
            <a:ext cx="2308302" cy="22302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Drafting of a vision statement mandated by a statute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4B62B19-E126-FA4A-BD03-0EA8865D4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0158-D0D4-4CE4-A179-E04F99F77077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5102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359F-8953-8F4A-A6CF-43951EA2E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473" y="602166"/>
            <a:ext cx="9166303" cy="1304693"/>
          </a:xfrm>
        </p:spPr>
        <p:txBody>
          <a:bodyPr>
            <a:normAutofit/>
          </a:bodyPr>
          <a:lstStyle/>
          <a:p>
            <a:r>
              <a:rPr lang="en-US" dirty="0"/>
              <a:t>Potential challenges to drafting vision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9B209-7CCC-5B4F-855E-C53B45BC5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3473" y="2129883"/>
            <a:ext cx="9166303" cy="3610145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Vision statements in other jurisdictions are a sum of a situation analysis of the following:</a:t>
            </a:r>
          </a:p>
          <a:p>
            <a:pPr lvl="1" algn="just"/>
            <a:r>
              <a:rPr lang="en-US" sz="1800" b="1" dirty="0"/>
              <a:t>Economic variables</a:t>
            </a:r>
            <a:r>
              <a:rPr lang="en-US" sz="1800" dirty="0"/>
              <a:t> – growth rate of the economy, employment statistics, inflation, availability of resources; </a:t>
            </a:r>
          </a:p>
          <a:p>
            <a:pPr lvl="1" algn="just"/>
            <a:r>
              <a:rPr lang="en-US" sz="1800" b="1" dirty="0"/>
              <a:t>Social variables</a:t>
            </a:r>
            <a:r>
              <a:rPr lang="en-US" sz="1800" dirty="0"/>
              <a:t> – demographics, death and mortality rate, incidence and prevalence of specific kinds of crime/contravention;     </a:t>
            </a:r>
          </a:p>
          <a:p>
            <a:pPr lvl="1" algn="just"/>
            <a:r>
              <a:rPr lang="en-US" sz="1800" b="1" dirty="0"/>
              <a:t>Political environment</a:t>
            </a:r>
            <a:r>
              <a:rPr lang="en-US" sz="1800" dirty="0"/>
              <a:t> – public confidence in the justice system, increased human rights awareness; </a:t>
            </a:r>
          </a:p>
          <a:p>
            <a:pPr lvl="1" algn="just"/>
            <a:r>
              <a:rPr lang="en-US" sz="1800" b="1" dirty="0"/>
              <a:t>Information technology environment</a:t>
            </a:r>
            <a:r>
              <a:rPr lang="en-US" sz="1800" dirty="0"/>
              <a:t> – rate of technological development, number and variety of devices (and people) connected to the internet.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449937-36AB-D04E-B1D4-86C2E171C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0158-D0D4-4CE4-A179-E04F99F77077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3388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F26B-1E88-064F-8E24-636A3277D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819503"/>
          </a:xfrm>
        </p:spPr>
        <p:txBody>
          <a:bodyPr>
            <a:normAutofit fontScale="90000"/>
          </a:bodyPr>
          <a:lstStyle/>
          <a:p>
            <a:r>
              <a:rPr lang="en-US" dirty="0"/>
              <a:t>Potential challenges to drafting a vision statement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4CAC169-AE2B-C243-A4FD-84DCD4C59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3112" y="2051824"/>
            <a:ext cx="9233210" cy="3688203"/>
          </a:xfrm>
        </p:spPr>
        <p:txBody>
          <a:bodyPr/>
          <a:lstStyle/>
          <a:p>
            <a:pPr algn="just"/>
            <a:r>
              <a:rPr lang="en-US" dirty="0"/>
              <a:t>Risk management – anticipating risks that might potentially arise while meeting a certain objective of the vision + suitable mitigation intervention to counter the risk</a:t>
            </a:r>
          </a:p>
          <a:p>
            <a:r>
              <a:rPr lang="en-US" dirty="0"/>
              <a:t>How South Africa</a:t>
            </a:r>
            <a:r>
              <a:rPr lang="en-US" b="1" dirty="0"/>
              <a:t> </a:t>
            </a:r>
            <a:r>
              <a:rPr lang="en-US" dirty="0"/>
              <a:t>does this (statutory requirement under the Public Finance Management Act 1999):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936CF8C-CC2E-0642-B8E9-0B71E0D0E9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589542"/>
              </p:ext>
            </p:extLst>
          </p:nvPr>
        </p:nvGraphicFramePr>
        <p:xfrm>
          <a:off x="1483112" y="3356517"/>
          <a:ext cx="9233209" cy="28881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7395">
                  <a:extLst>
                    <a:ext uri="{9D8B030D-6E8A-4147-A177-3AD203B41FA5}">
                      <a16:colId xmlns:a16="http://schemas.microsoft.com/office/drawing/2014/main" val="2861306446"/>
                    </a:ext>
                  </a:extLst>
                </a:gridCol>
                <a:gridCol w="3077395">
                  <a:extLst>
                    <a:ext uri="{9D8B030D-6E8A-4147-A177-3AD203B41FA5}">
                      <a16:colId xmlns:a16="http://schemas.microsoft.com/office/drawing/2014/main" val="4145677221"/>
                    </a:ext>
                  </a:extLst>
                </a:gridCol>
                <a:gridCol w="3078419">
                  <a:extLst>
                    <a:ext uri="{9D8B030D-6E8A-4147-A177-3AD203B41FA5}">
                      <a16:colId xmlns:a16="http://schemas.microsoft.com/office/drawing/2014/main" val="967668729"/>
                    </a:ext>
                  </a:extLst>
                </a:gridCol>
              </a:tblGrid>
              <a:tr h="7463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Programme: Judicial Education and Research</a:t>
                      </a:r>
                      <a:endParaRPr lang="en-IN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Risks</a:t>
                      </a:r>
                      <a:endParaRPr lang="en-IN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Mitigation Intervention</a:t>
                      </a:r>
                      <a:endParaRPr lang="en-IN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0291920"/>
                  </a:ext>
                </a:extLst>
              </a:tr>
              <a:tr h="21418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500" dirty="0">
                          <a:solidFill>
                            <a:schemeClr val="tx1"/>
                          </a:solidFill>
                          <a:effectLst/>
                        </a:rPr>
                        <a:t>Provides education programmes to judicial officers, including policy development and research services for the optimal administration of justice </a:t>
                      </a:r>
                      <a:endParaRPr lang="en-IN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500" i="1" dirty="0">
                          <a:effectLst/>
                        </a:rPr>
                        <a:t>Inadequate capacity to provide training to the judicial officers</a:t>
                      </a:r>
                      <a:endParaRPr lang="en-IN" sz="15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IN" sz="1500" i="1" dirty="0">
                          <a:effectLst/>
                        </a:rPr>
                        <a:t>Develop e-Learning system 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IN" sz="1500" i="1" dirty="0">
                          <a:effectLst/>
                        </a:rPr>
                        <a:t>Partnership with relevant stakeholders </a:t>
                      </a:r>
                      <a:endParaRPr lang="en-IN" sz="15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2713771"/>
                  </a:ext>
                </a:extLst>
              </a:tr>
            </a:tbl>
          </a:graphicData>
        </a:graphic>
      </p:graphicFrame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4A35E2A-9CC9-A849-961F-89FF2340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0158-D0D4-4CE4-A179-E04F99F77077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8465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BED11-1286-8D42-90C2-D81927BA1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12956"/>
            <a:ext cx="7729728" cy="947854"/>
          </a:xfrm>
        </p:spPr>
        <p:txBody>
          <a:bodyPr>
            <a:normAutofit fontScale="90000"/>
          </a:bodyPr>
          <a:lstStyle/>
          <a:p>
            <a:r>
              <a:rPr lang="en-US" dirty="0"/>
              <a:t>Potential challenges to drafting a vision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4C8CC-FE6C-1145-B8C2-27A4B6FE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298" y="1616928"/>
            <a:ext cx="9879980" cy="4123100"/>
          </a:xfrm>
        </p:spPr>
        <p:txBody>
          <a:bodyPr/>
          <a:lstStyle/>
          <a:p>
            <a:pPr algn="just"/>
            <a:r>
              <a:rPr lang="en-US" dirty="0"/>
              <a:t>Setting performance measures – setting targets to be achieved and have specific parameters to determine performance against these targets </a:t>
            </a:r>
          </a:p>
          <a:p>
            <a:pPr algn="just"/>
            <a:r>
              <a:rPr lang="en-US" dirty="0"/>
              <a:t>How Australia does this (under its Corporate Plan for the judiciary):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F77B711-C1CF-1B4A-9CC8-299A97BDE2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703579"/>
              </p:ext>
            </p:extLst>
          </p:nvPr>
        </p:nvGraphicFramePr>
        <p:xfrm>
          <a:off x="1349298" y="2676293"/>
          <a:ext cx="9879980" cy="38471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2961">
                  <a:extLst>
                    <a:ext uri="{9D8B030D-6E8A-4147-A177-3AD203B41FA5}">
                      <a16:colId xmlns:a16="http://schemas.microsoft.com/office/drawing/2014/main" val="2721085199"/>
                    </a:ext>
                  </a:extLst>
                </a:gridCol>
                <a:gridCol w="3292961">
                  <a:extLst>
                    <a:ext uri="{9D8B030D-6E8A-4147-A177-3AD203B41FA5}">
                      <a16:colId xmlns:a16="http://schemas.microsoft.com/office/drawing/2014/main" val="1083310784"/>
                    </a:ext>
                  </a:extLst>
                </a:gridCol>
                <a:gridCol w="3294058">
                  <a:extLst>
                    <a:ext uri="{9D8B030D-6E8A-4147-A177-3AD203B41FA5}">
                      <a16:colId xmlns:a16="http://schemas.microsoft.com/office/drawing/2014/main" val="4288910398"/>
                    </a:ext>
                  </a:extLst>
                </a:gridCol>
              </a:tblGrid>
              <a:tr h="3250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Objective or Project</a:t>
                      </a:r>
                      <a:endParaRPr lang="en-IN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Tactics</a:t>
                      </a:r>
                      <a:endParaRPr lang="en-IN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Target</a:t>
                      </a:r>
                      <a:endParaRPr lang="en-IN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9" marR="54329" marT="0" marB="0"/>
                </a:tc>
                <a:extLst>
                  <a:ext uri="{0D108BD9-81ED-4DB2-BD59-A6C34878D82A}">
                    <a16:rowId xmlns:a16="http://schemas.microsoft.com/office/drawing/2014/main" val="1486408640"/>
                  </a:ext>
                </a:extLst>
              </a:tr>
              <a:tr h="14165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500" dirty="0">
                          <a:solidFill>
                            <a:schemeClr val="tx1"/>
                          </a:solidFill>
                          <a:effectLst/>
                        </a:rPr>
                        <a:t>Enhance judicial guidelines for family violence </a:t>
                      </a:r>
                      <a:endParaRPr lang="en-IN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IN" sz="1500" i="1" dirty="0">
                          <a:effectLst/>
                        </a:rPr>
                        <a:t>Develop guidelines for judges dealing with cases involving cross-examination of vulnerable witnesses by an alleged perpetrator</a:t>
                      </a:r>
                      <a:endParaRPr lang="en-IN" sz="15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500" i="1">
                          <a:effectLst/>
                        </a:rPr>
                        <a:t>July 2017</a:t>
                      </a:r>
                      <a:endParaRPr lang="en-IN" sz="15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9" marR="54329" marT="0" marB="0"/>
                </a:tc>
                <a:extLst>
                  <a:ext uri="{0D108BD9-81ED-4DB2-BD59-A6C34878D82A}">
                    <a16:rowId xmlns:a16="http://schemas.microsoft.com/office/drawing/2014/main" val="2257179942"/>
                  </a:ext>
                </a:extLst>
              </a:tr>
              <a:tr h="10527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500">
                          <a:solidFill>
                            <a:schemeClr val="tx1"/>
                          </a:solidFill>
                          <a:effectLst/>
                        </a:rPr>
                        <a:t>Family violence risk screening for interim s11F assessment interviews </a:t>
                      </a:r>
                      <a:endParaRPr lang="en-IN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IN" sz="1500" i="1" dirty="0">
                          <a:effectLst/>
                        </a:rPr>
                        <a:t>Review the family violence risk screening process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IN" sz="1500" i="1" dirty="0">
                          <a:effectLst/>
                        </a:rPr>
                        <a:t>Roll out the revised tool nationally</a:t>
                      </a:r>
                      <a:endParaRPr lang="en-IN" sz="15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500" i="1" dirty="0">
                          <a:effectLst/>
                        </a:rPr>
                        <a:t>June 2017</a:t>
                      </a:r>
                      <a:endParaRPr lang="en-IN" sz="15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9" marR="54329" marT="0" marB="0"/>
                </a:tc>
                <a:extLst>
                  <a:ext uri="{0D108BD9-81ED-4DB2-BD59-A6C34878D82A}">
                    <a16:rowId xmlns:a16="http://schemas.microsoft.com/office/drawing/2014/main" val="463626306"/>
                  </a:ext>
                </a:extLst>
              </a:tr>
              <a:tr h="10527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500" dirty="0">
                          <a:solidFill>
                            <a:schemeClr val="tx1"/>
                          </a:solidFill>
                          <a:effectLst/>
                        </a:rPr>
                        <a:t>Evaluate guidelines and processes that will maximise the use of registrars in matters</a:t>
                      </a:r>
                      <a:endParaRPr lang="en-IN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IN" sz="1500" i="1" dirty="0">
                          <a:effectLst/>
                        </a:rPr>
                        <a:t>Continual enhancement to the role of registrars to ensure maximum judicial support</a:t>
                      </a:r>
                      <a:endParaRPr lang="en-IN" sz="15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500" i="1" dirty="0">
                          <a:effectLst/>
                        </a:rPr>
                        <a:t>June 2017</a:t>
                      </a:r>
                      <a:endParaRPr lang="en-IN" sz="15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9" marR="54329" marT="0" marB="0"/>
                </a:tc>
                <a:extLst>
                  <a:ext uri="{0D108BD9-81ED-4DB2-BD59-A6C34878D82A}">
                    <a16:rowId xmlns:a16="http://schemas.microsoft.com/office/drawing/2014/main" val="1299507474"/>
                  </a:ext>
                </a:extLst>
              </a:tr>
            </a:tbl>
          </a:graphicData>
        </a:graphic>
      </p:graphicFrame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7CF3F8-8D8A-A04B-B48E-256BA9181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0158-D0D4-4CE4-A179-E04F99F77077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948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7248A-E3CF-1F45-B925-056852548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741" y="964692"/>
            <a:ext cx="8586439" cy="1188720"/>
          </a:xfrm>
        </p:spPr>
        <p:txBody>
          <a:bodyPr>
            <a:normAutofit/>
          </a:bodyPr>
          <a:lstStyle/>
          <a:p>
            <a:r>
              <a:rPr lang="en-US" dirty="0"/>
              <a:t>Coming back to our own vision statement [2009] – Hits and Misses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F8DB6-7496-AC4B-B124-5DB25D7D5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0741" y="2386362"/>
            <a:ext cx="8586439" cy="3353666"/>
          </a:xfrm>
        </p:spPr>
        <p:txBody>
          <a:bodyPr>
            <a:noAutofit/>
          </a:bodyPr>
          <a:lstStyle/>
          <a:p>
            <a:pPr algn="just"/>
            <a:r>
              <a:rPr lang="en-US" sz="1900" u="sng" dirty="0"/>
              <a:t>Hit</a:t>
            </a:r>
            <a:r>
              <a:rPr lang="en-US" sz="1900" dirty="0"/>
              <a:t> – Identified cases under certain statutes (such as Prevention of Corruption Act, 1988, Motor Vehicles Act, 1988) as ‘bottlenecks’</a:t>
            </a:r>
          </a:p>
          <a:p>
            <a:pPr marL="628650" lvl="1" indent="-400050" algn="just">
              <a:buFont typeface="+mj-lt"/>
              <a:buAutoNum type="romanLcPeriod"/>
            </a:pPr>
            <a:r>
              <a:rPr lang="en-US" sz="1900" dirty="0"/>
              <a:t>Recommended fast track procedures to deal with such cases;</a:t>
            </a:r>
          </a:p>
          <a:p>
            <a:pPr marL="628650" lvl="1" indent="-400050" algn="just">
              <a:buFont typeface="+mj-lt"/>
              <a:buAutoNum type="romanLcPeriod"/>
            </a:pPr>
            <a:r>
              <a:rPr lang="en-US" sz="1900" dirty="0"/>
              <a:t>Set a deadline of 31 December 2011 for liquidating the arrears of such cases as on 1 January 2009.  </a:t>
            </a:r>
          </a:p>
          <a:p>
            <a:pPr algn="just"/>
            <a:r>
              <a:rPr lang="en-US" sz="1900" u="sng" dirty="0"/>
              <a:t>Miss</a:t>
            </a:r>
            <a:r>
              <a:rPr lang="en-US" sz="1900" dirty="0"/>
              <a:t> – Did not provide:</a:t>
            </a:r>
          </a:p>
          <a:p>
            <a:pPr marL="628650" lvl="1" indent="-400050" algn="just">
              <a:buFont typeface="+mj-lt"/>
              <a:buAutoNum type="romanLcPeriod"/>
            </a:pPr>
            <a:r>
              <a:rPr lang="en-US" sz="1900" dirty="0"/>
              <a:t>An evidence-based analysis into the number of fast track courts required to address the existing arrears of such cases;</a:t>
            </a:r>
          </a:p>
          <a:p>
            <a:pPr marL="628650" lvl="1" indent="-400050" algn="just">
              <a:buFont typeface="+mj-lt"/>
              <a:buAutoNum type="romanLcPeriod"/>
            </a:pPr>
            <a:r>
              <a:rPr lang="en-US" sz="1900" dirty="0"/>
              <a:t>Measures to monitor the performance of such fast track courts.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4FBE70-48DC-2342-AA72-FE11AFC3A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0158-D0D4-4CE4-A179-E04F99F77077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10033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{D0617674-02D0-D842-AA09-AB34BAA846DE}tf10001120</Template>
  <TotalTime>2450</TotalTime>
  <Words>1038</Words>
  <Application>Microsoft Macintosh PowerPoint</Application>
  <PresentationFormat>Widescreen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Gill Sans MT</vt:lpstr>
      <vt:lpstr>Symbol</vt:lpstr>
      <vt:lpstr>Times New Roman</vt:lpstr>
      <vt:lpstr>Parcel</vt:lpstr>
      <vt:lpstr>A Vision Statement for the Indian Judiciary </vt:lpstr>
      <vt:lpstr>vision statements – the underlying thought</vt:lpstr>
      <vt:lpstr>Have we had vision statements in India?</vt:lpstr>
      <vt:lpstr>Have we had vision statements in India?</vt:lpstr>
      <vt:lpstr>What do other jurisdictions mean by vision statements?</vt:lpstr>
      <vt:lpstr>Potential challenges to drafting vision statements</vt:lpstr>
      <vt:lpstr>Potential challenges to drafting a vision statement</vt:lpstr>
      <vt:lpstr>Potential challenges to drafting a vision statement</vt:lpstr>
      <vt:lpstr>Coming back to our own vision statement [2009] – Hits and Misses</vt:lpstr>
      <vt:lpstr>Coming back to our own vision statement [2009] – Hits and Misses</vt:lpstr>
      <vt:lpstr>Thoughts on a vision statement for india</vt:lpstr>
      <vt:lpstr>Thank you!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Ritwika Sharma</dc:creator>
  <cp:lastModifiedBy>Ritwika Sharma</cp:lastModifiedBy>
  <cp:revision>117</cp:revision>
  <dcterms:created xsi:type="dcterms:W3CDTF">2019-12-12T07:18:15Z</dcterms:created>
  <dcterms:modified xsi:type="dcterms:W3CDTF">2019-12-14T02:33:23Z</dcterms:modified>
</cp:coreProperties>
</file>