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5" d="100"/>
          <a:sy n="95" d="100"/>
        </p:scale>
        <p:origin x="-128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D110E-CF08-CA4A-BC1F-333BE297921C}" type="datetimeFigureOut">
              <a:rPr lang="en-US" smtClean="0"/>
              <a:t>12/12/19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8BF8DD-F27E-9C4C-AC8B-2711FAED715E}" type="slidenum">
              <a:rPr lang="en-US" smtClean="0"/>
              <a:t>‹#›</a:t>
            </a:fld>
            <a:endParaRPr lang="en-US"/>
          </a:p>
        </p:txBody>
      </p:sp>
    </p:spTree>
    <p:extLst>
      <p:ext uri="{BB962C8B-B14F-4D97-AF65-F5344CB8AC3E}">
        <p14:creationId xmlns:p14="http://schemas.microsoft.com/office/powerpoint/2010/main" val="18378377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8BF8DD-F27E-9C4C-AC8B-2711FAED715E}" type="slidenum">
              <a:rPr lang="en-US" smtClean="0"/>
              <a:t>5</a:t>
            </a:fld>
            <a:endParaRPr lang="en-US"/>
          </a:p>
        </p:txBody>
      </p:sp>
    </p:spTree>
    <p:extLst>
      <p:ext uri="{BB962C8B-B14F-4D97-AF65-F5344CB8AC3E}">
        <p14:creationId xmlns:p14="http://schemas.microsoft.com/office/powerpoint/2010/main" val="3585619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5BE2A2F1-CF4E-1845-B345-4A0A2A9D8616}" type="datetimeFigureOut">
              <a:rPr lang="en-US" smtClean="0"/>
              <a:t>12/12/19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950B5D-070E-0749-9136-7373F610B0BC}" type="slidenum">
              <a:rPr lang="en-US" smtClean="0"/>
              <a:t>‹#›</a:t>
            </a:fld>
            <a:endParaRPr lang="en-US"/>
          </a:p>
        </p:txBody>
      </p:sp>
    </p:spTree>
    <p:extLst>
      <p:ext uri="{BB962C8B-B14F-4D97-AF65-F5344CB8AC3E}">
        <p14:creationId xmlns:p14="http://schemas.microsoft.com/office/powerpoint/2010/main" val="3109472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BE2A2F1-CF4E-1845-B345-4A0A2A9D8616}" type="datetimeFigureOut">
              <a:rPr lang="en-US" smtClean="0"/>
              <a:t>12/12/19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950B5D-070E-0749-9136-7373F610B0BC}" type="slidenum">
              <a:rPr lang="en-US" smtClean="0"/>
              <a:t>‹#›</a:t>
            </a:fld>
            <a:endParaRPr lang="en-US"/>
          </a:p>
        </p:txBody>
      </p:sp>
    </p:spTree>
    <p:extLst>
      <p:ext uri="{BB962C8B-B14F-4D97-AF65-F5344CB8AC3E}">
        <p14:creationId xmlns:p14="http://schemas.microsoft.com/office/powerpoint/2010/main" val="1357459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BE2A2F1-CF4E-1845-B345-4A0A2A9D8616}" type="datetimeFigureOut">
              <a:rPr lang="en-US" smtClean="0"/>
              <a:t>12/12/19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950B5D-070E-0749-9136-7373F610B0BC}" type="slidenum">
              <a:rPr lang="en-US" smtClean="0"/>
              <a:t>‹#›</a:t>
            </a:fld>
            <a:endParaRPr lang="en-US"/>
          </a:p>
        </p:txBody>
      </p:sp>
    </p:spTree>
    <p:extLst>
      <p:ext uri="{BB962C8B-B14F-4D97-AF65-F5344CB8AC3E}">
        <p14:creationId xmlns:p14="http://schemas.microsoft.com/office/powerpoint/2010/main" val="3240966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BE2A2F1-CF4E-1845-B345-4A0A2A9D8616}" type="datetimeFigureOut">
              <a:rPr lang="en-US" smtClean="0"/>
              <a:t>12/12/19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950B5D-070E-0749-9136-7373F610B0BC}" type="slidenum">
              <a:rPr lang="en-US" smtClean="0"/>
              <a:t>‹#›</a:t>
            </a:fld>
            <a:endParaRPr lang="en-US"/>
          </a:p>
        </p:txBody>
      </p:sp>
    </p:spTree>
    <p:extLst>
      <p:ext uri="{BB962C8B-B14F-4D97-AF65-F5344CB8AC3E}">
        <p14:creationId xmlns:p14="http://schemas.microsoft.com/office/powerpoint/2010/main" val="2693063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5BE2A2F1-CF4E-1845-B345-4A0A2A9D8616}" type="datetimeFigureOut">
              <a:rPr lang="en-US" smtClean="0"/>
              <a:t>12/12/19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950B5D-070E-0749-9136-7373F610B0BC}" type="slidenum">
              <a:rPr lang="en-US" smtClean="0"/>
              <a:t>‹#›</a:t>
            </a:fld>
            <a:endParaRPr lang="en-US"/>
          </a:p>
        </p:txBody>
      </p:sp>
    </p:spTree>
    <p:extLst>
      <p:ext uri="{BB962C8B-B14F-4D97-AF65-F5344CB8AC3E}">
        <p14:creationId xmlns:p14="http://schemas.microsoft.com/office/powerpoint/2010/main" val="3009984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5BE2A2F1-CF4E-1845-B345-4A0A2A9D8616}" type="datetimeFigureOut">
              <a:rPr lang="en-US" smtClean="0"/>
              <a:t>12/12/19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950B5D-070E-0749-9136-7373F610B0BC}" type="slidenum">
              <a:rPr lang="en-US" smtClean="0"/>
              <a:t>‹#›</a:t>
            </a:fld>
            <a:endParaRPr lang="en-US"/>
          </a:p>
        </p:txBody>
      </p:sp>
    </p:spTree>
    <p:extLst>
      <p:ext uri="{BB962C8B-B14F-4D97-AF65-F5344CB8AC3E}">
        <p14:creationId xmlns:p14="http://schemas.microsoft.com/office/powerpoint/2010/main" val="2721594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5BE2A2F1-CF4E-1845-B345-4A0A2A9D8616}" type="datetimeFigureOut">
              <a:rPr lang="en-US" smtClean="0"/>
              <a:t>12/12/19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950B5D-070E-0749-9136-7373F610B0BC}" type="slidenum">
              <a:rPr lang="en-US" smtClean="0"/>
              <a:t>‹#›</a:t>
            </a:fld>
            <a:endParaRPr lang="en-US"/>
          </a:p>
        </p:txBody>
      </p:sp>
    </p:spTree>
    <p:extLst>
      <p:ext uri="{BB962C8B-B14F-4D97-AF65-F5344CB8AC3E}">
        <p14:creationId xmlns:p14="http://schemas.microsoft.com/office/powerpoint/2010/main" val="870634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5BE2A2F1-CF4E-1845-B345-4A0A2A9D8616}" type="datetimeFigureOut">
              <a:rPr lang="en-US" smtClean="0"/>
              <a:t>12/12/19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950B5D-070E-0749-9136-7373F610B0BC}" type="slidenum">
              <a:rPr lang="en-US" smtClean="0"/>
              <a:t>‹#›</a:t>
            </a:fld>
            <a:endParaRPr lang="en-US"/>
          </a:p>
        </p:txBody>
      </p:sp>
    </p:spTree>
    <p:extLst>
      <p:ext uri="{BB962C8B-B14F-4D97-AF65-F5344CB8AC3E}">
        <p14:creationId xmlns:p14="http://schemas.microsoft.com/office/powerpoint/2010/main" val="398242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E2A2F1-CF4E-1845-B345-4A0A2A9D8616}" type="datetimeFigureOut">
              <a:rPr lang="en-US" smtClean="0"/>
              <a:t>12/12/19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950B5D-070E-0749-9136-7373F610B0BC}" type="slidenum">
              <a:rPr lang="en-US" smtClean="0"/>
              <a:t>‹#›</a:t>
            </a:fld>
            <a:endParaRPr lang="en-US"/>
          </a:p>
        </p:txBody>
      </p:sp>
    </p:spTree>
    <p:extLst>
      <p:ext uri="{BB962C8B-B14F-4D97-AF65-F5344CB8AC3E}">
        <p14:creationId xmlns:p14="http://schemas.microsoft.com/office/powerpoint/2010/main" val="2627119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BE2A2F1-CF4E-1845-B345-4A0A2A9D8616}" type="datetimeFigureOut">
              <a:rPr lang="en-US" smtClean="0"/>
              <a:t>12/12/19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950B5D-070E-0749-9136-7373F610B0BC}" type="slidenum">
              <a:rPr lang="en-US" smtClean="0"/>
              <a:t>‹#›</a:t>
            </a:fld>
            <a:endParaRPr lang="en-US"/>
          </a:p>
        </p:txBody>
      </p:sp>
    </p:spTree>
    <p:extLst>
      <p:ext uri="{BB962C8B-B14F-4D97-AF65-F5344CB8AC3E}">
        <p14:creationId xmlns:p14="http://schemas.microsoft.com/office/powerpoint/2010/main" val="2816644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BE2A2F1-CF4E-1845-B345-4A0A2A9D8616}" type="datetimeFigureOut">
              <a:rPr lang="en-US" smtClean="0"/>
              <a:t>12/12/19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950B5D-070E-0749-9136-7373F610B0BC}" type="slidenum">
              <a:rPr lang="en-US" smtClean="0"/>
              <a:t>‹#›</a:t>
            </a:fld>
            <a:endParaRPr lang="en-US"/>
          </a:p>
        </p:txBody>
      </p:sp>
    </p:spTree>
    <p:extLst>
      <p:ext uri="{BB962C8B-B14F-4D97-AF65-F5344CB8AC3E}">
        <p14:creationId xmlns:p14="http://schemas.microsoft.com/office/powerpoint/2010/main" val="23337686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2A2F1-CF4E-1845-B345-4A0A2A9D8616}" type="datetimeFigureOut">
              <a:rPr lang="en-US" smtClean="0"/>
              <a:t>12/12/19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950B5D-070E-0749-9136-7373F610B0BC}" type="slidenum">
              <a:rPr lang="en-US" smtClean="0"/>
              <a:t>‹#›</a:t>
            </a:fld>
            <a:endParaRPr lang="en-US"/>
          </a:p>
        </p:txBody>
      </p:sp>
    </p:spTree>
    <p:extLst>
      <p:ext uri="{BB962C8B-B14F-4D97-AF65-F5344CB8AC3E}">
        <p14:creationId xmlns:p14="http://schemas.microsoft.com/office/powerpoint/2010/main" val="1998255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5412"/>
            <a:ext cx="7772400" cy="1470025"/>
          </a:xfrm>
        </p:spPr>
        <p:txBody>
          <a:bodyPr>
            <a:normAutofit fontScale="90000"/>
          </a:bodyPr>
          <a:lstStyle/>
          <a:p>
            <a:r>
              <a:rPr lang="en-US" dirty="0" smtClean="0"/>
              <a:t>Comments on “</a:t>
            </a:r>
            <a:r>
              <a:rPr lang="en-US" dirty="0" smtClean="0"/>
              <a:t>A </a:t>
            </a:r>
            <a:r>
              <a:rPr lang="en-US" dirty="0" smtClean="0"/>
              <a:t>Structured Renegotiation Theory of Corporate </a:t>
            </a:r>
            <a:r>
              <a:rPr lang="en-US" dirty="0" smtClean="0"/>
              <a:t>Bankruptcy”</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Dr. Neeti Shikha</a:t>
            </a:r>
          </a:p>
          <a:p>
            <a:r>
              <a:rPr lang="en-US" dirty="0" smtClean="0"/>
              <a:t>Head, Centre for Insolvency and Bankruptcy</a:t>
            </a:r>
          </a:p>
          <a:p>
            <a:r>
              <a:rPr lang="en-US" dirty="0" smtClean="0"/>
              <a:t>Indian Institute of Corporate Affairs</a:t>
            </a:r>
          </a:p>
          <a:p>
            <a:endParaRPr lang="en-US" dirty="0"/>
          </a:p>
        </p:txBody>
      </p:sp>
    </p:spTree>
    <p:extLst>
      <p:ext uri="{BB962C8B-B14F-4D97-AF65-F5344CB8AC3E}">
        <p14:creationId xmlns:p14="http://schemas.microsoft.com/office/powerpoint/2010/main" val="3708282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Premise of the Paper</a:t>
            </a:r>
            <a:endParaRPr lang="en-US" dirty="0"/>
          </a:p>
        </p:txBody>
      </p:sp>
      <p:sp>
        <p:nvSpPr>
          <p:cNvPr id="3" name="Content Placeholder 2"/>
          <p:cNvSpPr>
            <a:spLocks noGrp="1"/>
          </p:cNvSpPr>
          <p:nvPr>
            <p:ph idx="1"/>
          </p:nvPr>
        </p:nvSpPr>
        <p:spPr>
          <a:xfrm>
            <a:off x="457200" y="1600200"/>
            <a:ext cx="8229600" cy="5003800"/>
          </a:xfrm>
        </p:spPr>
        <p:txBody>
          <a:bodyPr>
            <a:normAutofit/>
          </a:bodyPr>
          <a:lstStyle/>
          <a:p>
            <a:r>
              <a:rPr lang="en-US" dirty="0" smtClean="0"/>
              <a:t> </a:t>
            </a:r>
            <a:r>
              <a:rPr lang="en-US" sz="2800" dirty="0" smtClean="0"/>
              <a:t>Purpose of the Corporate Bankruptcy Laws is to solve </a:t>
            </a:r>
            <a:r>
              <a:rPr lang="en-US" sz="2800" b="1" dirty="0" smtClean="0"/>
              <a:t>incomplete contracting problem</a:t>
            </a:r>
          </a:p>
          <a:p>
            <a:r>
              <a:rPr lang="en-US" sz="2800" dirty="0" smtClean="0"/>
              <a:t>Bankruptcy  Laws focus should be to solve the </a:t>
            </a:r>
            <a:r>
              <a:rPr lang="en-US" sz="2800" b="1" dirty="0" smtClean="0"/>
              <a:t>structured renegotiation </a:t>
            </a:r>
            <a:r>
              <a:rPr lang="en-US" sz="2800" dirty="0" smtClean="0"/>
              <a:t>directing at a specific problem arising out of incomplete contracting.</a:t>
            </a:r>
          </a:p>
          <a:p>
            <a:r>
              <a:rPr lang="en-US" sz="2800" dirty="0" smtClean="0"/>
              <a:t>Laws should not look at creating  rules for solving any </a:t>
            </a:r>
            <a:r>
              <a:rPr lang="en-US" sz="2800" b="1" dirty="0" smtClean="0"/>
              <a:t>hypothetical “ex ante bargain</a:t>
            </a:r>
            <a:r>
              <a:rPr lang="en-US" sz="2800" dirty="0" smtClean="0"/>
              <a:t>” among the creditors</a:t>
            </a:r>
            <a:endParaRPr lang="en-US" dirty="0" smtClean="0"/>
          </a:p>
        </p:txBody>
      </p:sp>
      <p:sp>
        <p:nvSpPr>
          <p:cNvPr id="4" name="Right Arrow 3"/>
          <p:cNvSpPr/>
          <p:nvPr/>
        </p:nvSpPr>
        <p:spPr>
          <a:xfrm>
            <a:off x="2392947" y="4999790"/>
            <a:ext cx="1042737" cy="32645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358106" y="5246036"/>
            <a:ext cx="3088106" cy="923330"/>
          </a:xfrm>
          <a:prstGeom prst="rect">
            <a:avLst/>
          </a:prstGeom>
          <a:noFill/>
        </p:spPr>
        <p:txBody>
          <a:bodyPr wrap="square" rtlCol="0">
            <a:spAutoFit/>
          </a:bodyPr>
          <a:lstStyle/>
          <a:p>
            <a:r>
              <a:rPr lang="en-US" dirty="0" smtClean="0">
                <a:solidFill>
                  <a:srgbClr val="1F497D"/>
                </a:solidFill>
              </a:rPr>
              <a:t>How should law deal with ex ante uncertainty of financial distress?</a:t>
            </a:r>
            <a:endParaRPr lang="en-US" dirty="0">
              <a:solidFill>
                <a:srgbClr val="1F497D"/>
              </a:solidFill>
            </a:endParaRPr>
          </a:p>
        </p:txBody>
      </p:sp>
    </p:spTree>
    <p:extLst>
      <p:ext uri="{BB962C8B-B14F-4D97-AF65-F5344CB8AC3E}">
        <p14:creationId xmlns:p14="http://schemas.microsoft.com/office/powerpoint/2010/main" val="3575093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 of the Author</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800" dirty="0" smtClean="0"/>
              <a:t>Two theories that have been argued to be ineffective are:</a:t>
            </a:r>
          </a:p>
          <a:p>
            <a:r>
              <a:rPr lang="en-US" sz="2800" dirty="0" smtClean="0"/>
              <a:t>Creditor’s Bargain theory – states that bankruptcy’s purpose should be efficient (para2 p11), introduces uncertainty and  adds to agency cost (para2, p21)</a:t>
            </a:r>
          </a:p>
          <a:p>
            <a:pPr marL="400050" lvl="1" indent="0">
              <a:buNone/>
            </a:pPr>
            <a:r>
              <a:rPr lang="en-US" sz="2400" dirty="0" smtClean="0">
                <a:solidFill>
                  <a:srgbClr val="1F497D"/>
                </a:solidFill>
              </a:rPr>
              <a:t>May have limited applicability in legal regime where debtor in possession model. For an efficient insolvency structure, agency cost may be difficult to reduce as insolvency triggers demand for enforcement of </a:t>
            </a:r>
            <a:r>
              <a:rPr lang="en-US" sz="2400" i="1" dirty="0" smtClean="0">
                <a:solidFill>
                  <a:srgbClr val="1F497D"/>
                </a:solidFill>
              </a:rPr>
              <a:t>right in rem.</a:t>
            </a:r>
          </a:p>
          <a:p>
            <a:r>
              <a:rPr lang="en-US" sz="2800" dirty="0" err="1" smtClean="0"/>
              <a:t>Butner</a:t>
            </a:r>
            <a:r>
              <a:rPr lang="en-US" sz="2800" dirty="0"/>
              <a:t> </a:t>
            </a:r>
            <a:r>
              <a:rPr lang="en-US" sz="2800" dirty="0" smtClean="0"/>
              <a:t>Principle- Purpose should be its own limit (para2 p11)</a:t>
            </a:r>
            <a:endParaRPr lang="en-US" sz="2800" dirty="0"/>
          </a:p>
        </p:txBody>
      </p:sp>
    </p:spTree>
    <p:extLst>
      <p:ext uri="{BB962C8B-B14F-4D97-AF65-F5344CB8AC3E}">
        <p14:creationId xmlns:p14="http://schemas.microsoft.com/office/powerpoint/2010/main" val="4129580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 of the Author</a:t>
            </a:r>
            <a:endParaRPr lang="en-US" dirty="0"/>
          </a:p>
        </p:txBody>
      </p:sp>
      <p:sp>
        <p:nvSpPr>
          <p:cNvPr id="3" name="Content Placeholder 2"/>
          <p:cNvSpPr>
            <a:spLocks noGrp="1"/>
          </p:cNvSpPr>
          <p:nvPr>
            <p:ph idx="1"/>
          </p:nvPr>
        </p:nvSpPr>
        <p:spPr/>
        <p:txBody>
          <a:bodyPr/>
          <a:lstStyle/>
          <a:p>
            <a:r>
              <a:rPr lang="en-US" dirty="0" smtClean="0"/>
              <a:t>“…Bankruptcy Debates far more complex”</a:t>
            </a:r>
          </a:p>
          <a:p>
            <a:r>
              <a:rPr lang="en-US" dirty="0" smtClean="0">
                <a:solidFill>
                  <a:schemeClr val="tx2"/>
                </a:solidFill>
              </a:rPr>
              <a:t>What are those complexities that these two theories fail to answer?</a:t>
            </a:r>
            <a:endParaRPr lang="en-US" dirty="0">
              <a:solidFill>
                <a:schemeClr val="tx2"/>
              </a:solidFill>
            </a:endParaRPr>
          </a:p>
        </p:txBody>
      </p:sp>
    </p:spTree>
    <p:extLst>
      <p:ext uri="{BB962C8B-B14F-4D97-AF65-F5344CB8AC3E}">
        <p14:creationId xmlns:p14="http://schemas.microsoft.com/office/powerpoint/2010/main" val="4278759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 of the Author</a:t>
            </a:r>
            <a:endParaRPr lang="en-US" dirty="0"/>
          </a:p>
        </p:txBody>
      </p:sp>
      <p:sp>
        <p:nvSpPr>
          <p:cNvPr id="3" name="Content Placeholder 2"/>
          <p:cNvSpPr>
            <a:spLocks noGrp="1"/>
          </p:cNvSpPr>
          <p:nvPr>
            <p:ph idx="1"/>
          </p:nvPr>
        </p:nvSpPr>
        <p:spPr/>
        <p:txBody>
          <a:bodyPr>
            <a:normAutofit/>
          </a:bodyPr>
          <a:lstStyle/>
          <a:p>
            <a:r>
              <a:rPr lang="en-US" dirty="0" smtClean="0"/>
              <a:t>Dealing with incompleteness of contractual responses- provisions of automatic trigger of conversion of debt claim into equity claim to eliminate debt overhang.</a:t>
            </a:r>
          </a:p>
          <a:p>
            <a:pPr marL="0" indent="0">
              <a:buNone/>
            </a:pPr>
            <a:r>
              <a:rPr lang="en-US" dirty="0" smtClean="0">
                <a:solidFill>
                  <a:srgbClr val="1F497D"/>
                </a:solidFill>
              </a:rPr>
              <a:t>Doubt if creditors will be happy to sign up except in certain cases of infrastructure projects. Most creditors look for “recovery” under the camouflaged claim for resolution.</a:t>
            </a:r>
            <a:endParaRPr lang="en-US" dirty="0">
              <a:solidFill>
                <a:srgbClr val="1F497D"/>
              </a:solidFill>
            </a:endParaRPr>
          </a:p>
        </p:txBody>
      </p:sp>
    </p:spTree>
    <p:extLst>
      <p:ext uri="{BB962C8B-B14F-4D97-AF65-F5344CB8AC3E}">
        <p14:creationId xmlns:p14="http://schemas.microsoft.com/office/powerpoint/2010/main" val="3659098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 of the Author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Incomplete contracts-(</a:t>
            </a:r>
            <a:r>
              <a:rPr lang="en-US" dirty="0" err="1" smtClean="0"/>
              <a:t>para</a:t>
            </a:r>
            <a:r>
              <a:rPr lang="en-US" dirty="0" smtClean="0"/>
              <a:t> 1 p28)</a:t>
            </a:r>
            <a:endParaRPr lang="en-US" dirty="0"/>
          </a:p>
          <a:p>
            <a:r>
              <a:rPr lang="en-US" dirty="0" smtClean="0"/>
              <a:t>Most of the contracts with secured creditors don</a:t>
            </a:r>
            <a:r>
              <a:rPr lang="fr-FR" dirty="0" smtClean="0"/>
              <a:t>’</a:t>
            </a:r>
            <a:r>
              <a:rPr lang="en-US" dirty="0" smtClean="0"/>
              <a:t>t suffer from this anomaly</a:t>
            </a:r>
          </a:p>
          <a:p>
            <a:pPr marL="0" indent="0">
              <a:buNone/>
            </a:pPr>
            <a:endParaRPr lang="en-US" dirty="0" smtClean="0">
              <a:solidFill>
                <a:srgbClr val="1F497D"/>
              </a:solidFill>
            </a:endParaRPr>
          </a:p>
          <a:p>
            <a:pPr marL="0" indent="0">
              <a:buNone/>
            </a:pPr>
            <a:r>
              <a:rPr lang="en-US" dirty="0" smtClean="0">
                <a:solidFill>
                  <a:srgbClr val="1F497D"/>
                </a:solidFill>
              </a:rPr>
              <a:t>Who then should complete the contract?</a:t>
            </a:r>
          </a:p>
          <a:p>
            <a:pPr marL="0" indent="0">
              <a:buNone/>
            </a:pPr>
            <a:r>
              <a:rPr lang="en-US" dirty="0" smtClean="0">
                <a:solidFill>
                  <a:srgbClr val="1F497D"/>
                </a:solidFill>
              </a:rPr>
              <a:t> Thesis for renegotiation is valid.</a:t>
            </a:r>
          </a:p>
          <a:p>
            <a:pPr marL="0" indent="0">
              <a:buNone/>
            </a:pPr>
            <a:r>
              <a:rPr lang="en-US" dirty="0"/>
              <a:t>“..Renegotiate under court supervision</a:t>
            </a:r>
            <a:r>
              <a:rPr lang="en-US" dirty="0" smtClean="0"/>
              <a:t>”</a:t>
            </a:r>
          </a:p>
          <a:p>
            <a:pPr marL="0" indent="0">
              <a:buNone/>
            </a:pPr>
            <a:r>
              <a:rPr lang="en-US" smtClean="0">
                <a:solidFill>
                  <a:srgbClr val="1F497D"/>
                </a:solidFill>
              </a:rPr>
              <a:t>Renegotiate (mediate) privately within </a:t>
            </a:r>
            <a:r>
              <a:rPr lang="en-US" dirty="0" smtClean="0">
                <a:solidFill>
                  <a:srgbClr val="1F497D"/>
                </a:solidFill>
              </a:rPr>
              <a:t>the legal framework</a:t>
            </a:r>
            <a:endParaRPr lang="en-US" dirty="0">
              <a:solidFill>
                <a:srgbClr val="1F497D"/>
              </a:solidFill>
            </a:endParaRPr>
          </a:p>
        </p:txBody>
      </p:sp>
    </p:spTree>
    <p:extLst>
      <p:ext uri="{BB962C8B-B14F-4D97-AF65-F5344CB8AC3E}">
        <p14:creationId xmlns:p14="http://schemas.microsoft.com/office/powerpoint/2010/main" val="2464425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TotalTime>
  <Words>328</Words>
  <Application>Microsoft Macintosh PowerPoint</Application>
  <PresentationFormat>On-screen Show (4:3)</PresentationFormat>
  <Paragraphs>29</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Comments on “A Structured Renegotiation Theory of Corporate Bankruptcy”</vt:lpstr>
      <vt:lpstr>Premise of the Paper</vt:lpstr>
      <vt:lpstr>Arguments of the Author</vt:lpstr>
      <vt:lpstr>Arguments of the Author</vt:lpstr>
      <vt:lpstr>Arguments of the Author</vt:lpstr>
      <vt:lpstr>Arguments of the Author</vt:lpstr>
    </vt:vector>
  </TitlesOfParts>
  <Company>Neeti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Structured Rengotiation Theory of Corporate Bankruptcy</dc:title>
  <dc:creator>Neeti Shikha</dc:creator>
  <cp:lastModifiedBy>Neeti Shikha</cp:lastModifiedBy>
  <cp:revision>6</cp:revision>
  <dcterms:created xsi:type="dcterms:W3CDTF">2019-12-12T06:16:58Z</dcterms:created>
  <dcterms:modified xsi:type="dcterms:W3CDTF">2019-12-12T07:16:48Z</dcterms:modified>
</cp:coreProperties>
</file>