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1"/>
  </p:notesMasterIdLst>
  <p:handoutMasterIdLst>
    <p:handoutMasterId r:id="rId42"/>
  </p:handoutMasterIdLst>
  <p:sldIdLst>
    <p:sldId id="257" r:id="rId2"/>
    <p:sldId id="293" r:id="rId3"/>
    <p:sldId id="258" r:id="rId4"/>
    <p:sldId id="296" r:id="rId5"/>
    <p:sldId id="297" r:id="rId6"/>
    <p:sldId id="295" r:id="rId7"/>
    <p:sldId id="298" r:id="rId8"/>
    <p:sldId id="301" r:id="rId9"/>
    <p:sldId id="299" r:id="rId10"/>
    <p:sldId id="259" r:id="rId11"/>
    <p:sldId id="260" r:id="rId12"/>
    <p:sldId id="289" r:id="rId13"/>
    <p:sldId id="261" r:id="rId14"/>
    <p:sldId id="267" r:id="rId15"/>
    <p:sldId id="262" r:id="rId16"/>
    <p:sldId id="263" r:id="rId17"/>
    <p:sldId id="264" r:id="rId18"/>
    <p:sldId id="266" r:id="rId19"/>
    <p:sldId id="268" r:id="rId20"/>
    <p:sldId id="290" r:id="rId21"/>
    <p:sldId id="270" r:id="rId22"/>
    <p:sldId id="285" r:id="rId23"/>
    <p:sldId id="303" r:id="rId24"/>
    <p:sldId id="304" r:id="rId25"/>
    <p:sldId id="271" r:id="rId26"/>
    <p:sldId id="273" r:id="rId27"/>
    <p:sldId id="274" r:id="rId28"/>
    <p:sldId id="275" r:id="rId29"/>
    <p:sldId id="284" r:id="rId30"/>
    <p:sldId id="294" r:id="rId31"/>
    <p:sldId id="277" r:id="rId32"/>
    <p:sldId id="278" r:id="rId33"/>
    <p:sldId id="280" r:id="rId34"/>
    <p:sldId id="283" r:id="rId35"/>
    <p:sldId id="288" r:id="rId36"/>
    <p:sldId id="279" r:id="rId37"/>
    <p:sldId id="282" r:id="rId38"/>
    <p:sldId id="302" r:id="rId39"/>
    <p:sldId id="300"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7" d="100"/>
          <a:sy n="107" d="100"/>
        </p:scale>
        <p:origin x="-944" y="22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notesMaster" Target="notesMasters/notesMaster1.xml"/><Relationship Id="rId42" Type="http://schemas.openxmlformats.org/officeDocument/2006/relationships/handoutMaster" Target="handoutMasters/handoutMaster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82BEB98-810D-4A43-9BCD-DE32BF707E1C}" type="datetimeFigureOut">
              <a:rPr lang="en-US" smtClean="0"/>
              <a:t>12/13/16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0676C6-2951-1D42-A9F8-56646A87395E}" type="slidenum">
              <a:rPr lang="en-US" smtClean="0"/>
              <a:t>‹#›</a:t>
            </a:fld>
            <a:endParaRPr lang="en-US"/>
          </a:p>
        </p:txBody>
      </p:sp>
    </p:spTree>
    <p:extLst>
      <p:ext uri="{BB962C8B-B14F-4D97-AF65-F5344CB8AC3E}">
        <p14:creationId xmlns:p14="http://schemas.microsoft.com/office/powerpoint/2010/main" val="34133587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5065AB-BA49-0648-A16A-37710CE2B8F3}" type="datetimeFigureOut">
              <a:rPr lang="en-US" smtClean="0"/>
              <a:t>12/13/16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D738F4-DB00-4043-A20B-0B6D7F003431}" type="slidenum">
              <a:rPr lang="en-US" smtClean="0"/>
              <a:t>‹#›</a:t>
            </a:fld>
            <a:endParaRPr lang="en-US" dirty="0"/>
          </a:p>
        </p:txBody>
      </p:sp>
    </p:spTree>
    <p:extLst>
      <p:ext uri="{BB962C8B-B14F-4D97-AF65-F5344CB8AC3E}">
        <p14:creationId xmlns:p14="http://schemas.microsoft.com/office/powerpoint/2010/main" val="276818405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C07C1400-B590-48AB-B552-5F5F848CBDE3}" type="slidenum">
              <a:rPr lang="en-CA" smtClean="0">
                <a:solidFill>
                  <a:prstClr val="black"/>
                </a:solidFill>
                <a:latin typeface="Calibri"/>
              </a:rPr>
              <a:pPr/>
              <a:t>1</a:t>
            </a:fld>
            <a:endParaRPr lang="en-CA" dirty="0" smtClean="0">
              <a:solidFill>
                <a:prstClr val="black"/>
              </a:solidFill>
              <a:latin typeface="Calibri"/>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308449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fr-CA" dirty="0">
              <a:solidFill>
                <a:srgbClr val="FFFFFF"/>
              </a:solidFill>
              <a:latin typeface="Aria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fr-CA" dirty="0">
                <a:solidFill>
                  <a:srgbClr val="FFFFFF"/>
                </a:solidFill>
                <a:latin typeface="Arial"/>
              </a:rPr>
              <a:t>Daniel J Gervais 2007</a:t>
            </a:r>
          </a:p>
        </p:txBody>
      </p:sp>
      <p:sp>
        <p:nvSpPr>
          <p:cNvPr id="6" name="Rectangle 6"/>
          <p:cNvSpPr>
            <a:spLocks noGrp="1" noChangeArrowheads="1"/>
          </p:cNvSpPr>
          <p:nvPr>
            <p:ph type="sldNum" sz="quarter" idx="12"/>
          </p:nvPr>
        </p:nvSpPr>
        <p:spPr>
          <a:ln/>
        </p:spPr>
        <p:txBody>
          <a:bodyPr/>
          <a:lstStyle>
            <a:lvl1pPr>
              <a:defRPr/>
            </a:lvl1pPr>
          </a:lstStyle>
          <a:p>
            <a:pPr>
              <a:defRPr/>
            </a:pPr>
            <a:fld id="{5D35212E-5E3B-483C-AF9A-07D373A38857}" type="slidenum">
              <a:rPr lang="fr-CA">
                <a:solidFill>
                  <a:srgbClr val="FFFFFF"/>
                </a:solidFill>
                <a:latin typeface="Arial"/>
              </a:rPr>
              <a:pPr>
                <a:defRPr/>
              </a:pPr>
              <a:t>‹#›</a:t>
            </a:fld>
            <a:endParaRPr lang="fr-CA" dirty="0">
              <a:solidFill>
                <a:srgbClr val="FFFFFF"/>
              </a:solidFill>
              <a:latin typeface="Arial"/>
            </a:endParaRPr>
          </a:p>
        </p:txBody>
      </p:sp>
    </p:spTree>
    <p:extLst>
      <p:ext uri="{BB962C8B-B14F-4D97-AF65-F5344CB8AC3E}">
        <p14:creationId xmlns:p14="http://schemas.microsoft.com/office/powerpoint/2010/main" val="1624124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fr-CA" dirty="0">
              <a:solidFill>
                <a:srgbClr val="FFFFFF"/>
              </a:solidFill>
              <a:latin typeface="Aria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fr-CA" dirty="0">
                <a:solidFill>
                  <a:srgbClr val="FFFFFF"/>
                </a:solidFill>
                <a:latin typeface="Arial"/>
              </a:rPr>
              <a:t>Daniel J Gervais 2007</a:t>
            </a:r>
          </a:p>
        </p:txBody>
      </p:sp>
      <p:sp>
        <p:nvSpPr>
          <p:cNvPr id="6" name="Rectangle 6"/>
          <p:cNvSpPr>
            <a:spLocks noGrp="1" noChangeArrowheads="1"/>
          </p:cNvSpPr>
          <p:nvPr>
            <p:ph type="sldNum" sz="quarter" idx="12"/>
          </p:nvPr>
        </p:nvSpPr>
        <p:spPr>
          <a:ln/>
        </p:spPr>
        <p:txBody>
          <a:bodyPr/>
          <a:lstStyle>
            <a:lvl1pPr>
              <a:defRPr/>
            </a:lvl1pPr>
          </a:lstStyle>
          <a:p>
            <a:pPr>
              <a:defRPr/>
            </a:pPr>
            <a:fld id="{9259326E-53B2-4568-AC52-FC3304202CD9}" type="slidenum">
              <a:rPr lang="fr-CA">
                <a:solidFill>
                  <a:srgbClr val="FFFFFF"/>
                </a:solidFill>
                <a:latin typeface="Arial"/>
              </a:rPr>
              <a:pPr>
                <a:defRPr/>
              </a:pPr>
              <a:t>‹#›</a:t>
            </a:fld>
            <a:endParaRPr lang="fr-CA" dirty="0">
              <a:solidFill>
                <a:srgbClr val="FFFFFF"/>
              </a:solidFill>
              <a:latin typeface="Arial"/>
            </a:endParaRPr>
          </a:p>
        </p:txBody>
      </p:sp>
    </p:spTree>
    <p:extLst>
      <p:ext uri="{BB962C8B-B14F-4D97-AF65-F5344CB8AC3E}">
        <p14:creationId xmlns:p14="http://schemas.microsoft.com/office/powerpoint/2010/main" val="4225223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fr-CA" dirty="0">
              <a:solidFill>
                <a:srgbClr val="FFFFFF"/>
              </a:solidFill>
              <a:latin typeface="Aria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fr-CA" dirty="0">
                <a:solidFill>
                  <a:srgbClr val="FFFFFF"/>
                </a:solidFill>
                <a:latin typeface="Arial"/>
              </a:rPr>
              <a:t>Daniel J Gervais 2007</a:t>
            </a:r>
          </a:p>
        </p:txBody>
      </p:sp>
      <p:sp>
        <p:nvSpPr>
          <p:cNvPr id="6" name="Rectangle 6"/>
          <p:cNvSpPr>
            <a:spLocks noGrp="1" noChangeArrowheads="1"/>
          </p:cNvSpPr>
          <p:nvPr>
            <p:ph type="sldNum" sz="quarter" idx="12"/>
          </p:nvPr>
        </p:nvSpPr>
        <p:spPr>
          <a:ln/>
        </p:spPr>
        <p:txBody>
          <a:bodyPr/>
          <a:lstStyle>
            <a:lvl1pPr>
              <a:defRPr/>
            </a:lvl1pPr>
          </a:lstStyle>
          <a:p>
            <a:pPr>
              <a:defRPr/>
            </a:pPr>
            <a:fld id="{BF887FB9-5512-42A9-B241-7C764C3B6536}" type="slidenum">
              <a:rPr lang="fr-CA">
                <a:solidFill>
                  <a:srgbClr val="FFFFFF"/>
                </a:solidFill>
                <a:latin typeface="Arial"/>
              </a:rPr>
              <a:pPr>
                <a:defRPr/>
              </a:pPr>
              <a:t>‹#›</a:t>
            </a:fld>
            <a:endParaRPr lang="fr-CA" dirty="0">
              <a:solidFill>
                <a:srgbClr val="FFFFFF"/>
              </a:solidFill>
              <a:latin typeface="Arial"/>
            </a:endParaRPr>
          </a:p>
        </p:txBody>
      </p:sp>
    </p:spTree>
    <p:extLst>
      <p:ext uri="{BB962C8B-B14F-4D97-AF65-F5344CB8AC3E}">
        <p14:creationId xmlns:p14="http://schemas.microsoft.com/office/powerpoint/2010/main" val="793687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fr-CA" dirty="0">
              <a:solidFill>
                <a:srgbClr val="FFFFFF"/>
              </a:solidFill>
              <a:latin typeface="Aria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fr-CA" dirty="0">
                <a:solidFill>
                  <a:srgbClr val="FFFFFF"/>
                </a:solidFill>
                <a:latin typeface="Arial"/>
              </a:rPr>
              <a:t>Daniel J Gervais 2007</a:t>
            </a:r>
          </a:p>
        </p:txBody>
      </p:sp>
      <p:sp>
        <p:nvSpPr>
          <p:cNvPr id="6" name="Rectangle 6"/>
          <p:cNvSpPr>
            <a:spLocks noGrp="1" noChangeArrowheads="1"/>
          </p:cNvSpPr>
          <p:nvPr>
            <p:ph type="sldNum" sz="quarter" idx="12"/>
          </p:nvPr>
        </p:nvSpPr>
        <p:spPr>
          <a:ln/>
        </p:spPr>
        <p:txBody>
          <a:bodyPr/>
          <a:lstStyle>
            <a:lvl1pPr>
              <a:defRPr/>
            </a:lvl1pPr>
          </a:lstStyle>
          <a:p>
            <a:pPr>
              <a:defRPr/>
            </a:pPr>
            <a:fld id="{3EDD5C3C-A3AB-458C-BAB4-5EA16F489C8C}" type="slidenum">
              <a:rPr lang="fr-CA">
                <a:solidFill>
                  <a:srgbClr val="FFFFFF"/>
                </a:solidFill>
                <a:latin typeface="Arial"/>
              </a:rPr>
              <a:pPr>
                <a:defRPr/>
              </a:pPr>
              <a:t>‹#›</a:t>
            </a:fld>
            <a:endParaRPr lang="fr-CA" dirty="0">
              <a:solidFill>
                <a:srgbClr val="FFFFFF"/>
              </a:solidFill>
              <a:latin typeface="Arial"/>
            </a:endParaRPr>
          </a:p>
        </p:txBody>
      </p:sp>
    </p:spTree>
    <p:extLst>
      <p:ext uri="{BB962C8B-B14F-4D97-AF65-F5344CB8AC3E}">
        <p14:creationId xmlns:p14="http://schemas.microsoft.com/office/powerpoint/2010/main" val="2227587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fr-CA" dirty="0">
              <a:solidFill>
                <a:srgbClr val="FFFFFF"/>
              </a:solidFill>
              <a:latin typeface="Aria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fr-CA" dirty="0">
                <a:solidFill>
                  <a:srgbClr val="FFFFFF"/>
                </a:solidFill>
                <a:latin typeface="Arial"/>
              </a:rPr>
              <a:t>Daniel J Gervais 2007</a:t>
            </a:r>
          </a:p>
        </p:txBody>
      </p:sp>
      <p:sp>
        <p:nvSpPr>
          <p:cNvPr id="6" name="Rectangle 6"/>
          <p:cNvSpPr>
            <a:spLocks noGrp="1" noChangeArrowheads="1"/>
          </p:cNvSpPr>
          <p:nvPr>
            <p:ph type="sldNum" sz="quarter" idx="12"/>
          </p:nvPr>
        </p:nvSpPr>
        <p:spPr>
          <a:ln/>
        </p:spPr>
        <p:txBody>
          <a:bodyPr/>
          <a:lstStyle>
            <a:lvl1pPr>
              <a:defRPr/>
            </a:lvl1pPr>
          </a:lstStyle>
          <a:p>
            <a:pPr>
              <a:defRPr/>
            </a:pPr>
            <a:fld id="{71066B21-6EF7-4B51-84BF-DC86E79DB81D}" type="slidenum">
              <a:rPr lang="fr-CA">
                <a:solidFill>
                  <a:srgbClr val="FFFFFF"/>
                </a:solidFill>
                <a:latin typeface="Arial"/>
              </a:rPr>
              <a:pPr>
                <a:defRPr/>
              </a:pPr>
              <a:t>‹#›</a:t>
            </a:fld>
            <a:endParaRPr lang="fr-CA" dirty="0">
              <a:solidFill>
                <a:srgbClr val="FFFFFF"/>
              </a:solidFill>
              <a:latin typeface="Arial"/>
            </a:endParaRPr>
          </a:p>
        </p:txBody>
      </p:sp>
    </p:spTree>
    <p:extLst>
      <p:ext uri="{BB962C8B-B14F-4D97-AF65-F5344CB8AC3E}">
        <p14:creationId xmlns:p14="http://schemas.microsoft.com/office/powerpoint/2010/main" val="618980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fr-CA" dirty="0">
              <a:solidFill>
                <a:srgbClr val="FFFFFF"/>
              </a:solidFill>
              <a:latin typeface="Aria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fr-CA" dirty="0">
                <a:solidFill>
                  <a:srgbClr val="FFFFFF"/>
                </a:solidFill>
                <a:latin typeface="Arial"/>
              </a:rPr>
              <a:t>Daniel J Gervais 2007</a:t>
            </a:r>
          </a:p>
        </p:txBody>
      </p:sp>
      <p:sp>
        <p:nvSpPr>
          <p:cNvPr id="7" name="Rectangle 6"/>
          <p:cNvSpPr>
            <a:spLocks noGrp="1" noChangeArrowheads="1"/>
          </p:cNvSpPr>
          <p:nvPr>
            <p:ph type="sldNum" sz="quarter" idx="12"/>
          </p:nvPr>
        </p:nvSpPr>
        <p:spPr>
          <a:ln/>
        </p:spPr>
        <p:txBody>
          <a:bodyPr/>
          <a:lstStyle>
            <a:lvl1pPr>
              <a:defRPr/>
            </a:lvl1pPr>
          </a:lstStyle>
          <a:p>
            <a:pPr>
              <a:defRPr/>
            </a:pPr>
            <a:fld id="{0EA7E0DF-EA5A-4F82-94F8-F14C025871ED}" type="slidenum">
              <a:rPr lang="fr-CA">
                <a:solidFill>
                  <a:srgbClr val="FFFFFF"/>
                </a:solidFill>
                <a:latin typeface="Arial"/>
              </a:rPr>
              <a:pPr>
                <a:defRPr/>
              </a:pPr>
              <a:t>‹#›</a:t>
            </a:fld>
            <a:endParaRPr lang="fr-CA" dirty="0">
              <a:solidFill>
                <a:srgbClr val="FFFFFF"/>
              </a:solidFill>
              <a:latin typeface="Arial"/>
            </a:endParaRPr>
          </a:p>
        </p:txBody>
      </p:sp>
    </p:spTree>
    <p:extLst>
      <p:ext uri="{BB962C8B-B14F-4D97-AF65-F5344CB8AC3E}">
        <p14:creationId xmlns:p14="http://schemas.microsoft.com/office/powerpoint/2010/main" val="1555727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endParaRPr lang="fr-CA" dirty="0">
              <a:solidFill>
                <a:srgbClr val="FFFFFF"/>
              </a:solidFill>
              <a:latin typeface="Aria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fr-CA" dirty="0">
                <a:solidFill>
                  <a:srgbClr val="FFFFFF"/>
                </a:solidFill>
                <a:latin typeface="Arial"/>
              </a:rPr>
              <a:t>Daniel J Gervais 2007</a:t>
            </a:r>
          </a:p>
        </p:txBody>
      </p:sp>
      <p:sp>
        <p:nvSpPr>
          <p:cNvPr id="9" name="Rectangle 6"/>
          <p:cNvSpPr>
            <a:spLocks noGrp="1" noChangeArrowheads="1"/>
          </p:cNvSpPr>
          <p:nvPr>
            <p:ph type="sldNum" sz="quarter" idx="12"/>
          </p:nvPr>
        </p:nvSpPr>
        <p:spPr>
          <a:ln/>
        </p:spPr>
        <p:txBody>
          <a:bodyPr/>
          <a:lstStyle>
            <a:lvl1pPr>
              <a:defRPr/>
            </a:lvl1pPr>
          </a:lstStyle>
          <a:p>
            <a:pPr>
              <a:defRPr/>
            </a:pPr>
            <a:fld id="{DC2C1593-C8BB-47DF-B850-4779196F7544}" type="slidenum">
              <a:rPr lang="fr-CA">
                <a:solidFill>
                  <a:srgbClr val="FFFFFF"/>
                </a:solidFill>
                <a:latin typeface="Arial"/>
              </a:rPr>
              <a:pPr>
                <a:defRPr/>
              </a:pPr>
              <a:t>‹#›</a:t>
            </a:fld>
            <a:endParaRPr lang="fr-CA" dirty="0">
              <a:solidFill>
                <a:srgbClr val="FFFFFF"/>
              </a:solidFill>
              <a:latin typeface="Arial"/>
            </a:endParaRPr>
          </a:p>
        </p:txBody>
      </p:sp>
    </p:spTree>
    <p:extLst>
      <p:ext uri="{BB962C8B-B14F-4D97-AF65-F5344CB8AC3E}">
        <p14:creationId xmlns:p14="http://schemas.microsoft.com/office/powerpoint/2010/main" val="3673875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endParaRPr lang="fr-CA" dirty="0">
              <a:solidFill>
                <a:srgbClr val="FFFFFF"/>
              </a:solidFill>
              <a:latin typeface="Aria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fr-CA" dirty="0">
                <a:solidFill>
                  <a:srgbClr val="FFFFFF"/>
                </a:solidFill>
                <a:latin typeface="Arial"/>
              </a:rPr>
              <a:t>Daniel J Gervais 2007</a:t>
            </a:r>
          </a:p>
        </p:txBody>
      </p:sp>
      <p:sp>
        <p:nvSpPr>
          <p:cNvPr id="5" name="Rectangle 6"/>
          <p:cNvSpPr>
            <a:spLocks noGrp="1" noChangeArrowheads="1"/>
          </p:cNvSpPr>
          <p:nvPr>
            <p:ph type="sldNum" sz="quarter" idx="12"/>
          </p:nvPr>
        </p:nvSpPr>
        <p:spPr>
          <a:ln/>
        </p:spPr>
        <p:txBody>
          <a:bodyPr/>
          <a:lstStyle>
            <a:lvl1pPr>
              <a:defRPr/>
            </a:lvl1pPr>
          </a:lstStyle>
          <a:p>
            <a:pPr>
              <a:defRPr/>
            </a:pPr>
            <a:fld id="{967BD5B3-2A94-44BB-A4C4-65E54624E160}" type="slidenum">
              <a:rPr lang="fr-CA">
                <a:solidFill>
                  <a:srgbClr val="FFFFFF"/>
                </a:solidFill>
                <a:latin typeface="Arial"/>
              </a:rPr>
              <a:pPr>
                <a:defRPr/>
              </a:pPr>
              <a:t>‹#›</a:t>
            </a:fld>
            <a:endParaRPr lang="fr-CA" dirty="0">
              <a:solidFill>
                <a:srgbClr val="FFFFFF"/>
              </a:solidFill>
              <a:latin typeface="Arial"/>
            </a:endParaRPr>
          </a:p>
        </p:txBody>
      </p:sp>
    </p:spTree>
    <p:extLst>
      <p:ext uri="{BB962C8B-B14F-4D97-AF65-F5344CB8AC3E}">
        <p14:creationId xmlns:p14="http://schemas.microsoft.com/office/powerpoint/2010/main" val="228516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CA" dirty="0">
              <a:solidFill>
                <a:srgbClr val="FFFFFF"/>
              </a:solidFill>
              <a:latin typeface="Aria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fr-CA" dirty="0">
                <a:solidFill>
                  <a:srgbClr val="FFFFFF"/>
                </a:solidFill>
                <a:latin typeface="Arial"/>
              </a:rPr>
              <a:t>Daniel J Gervais 2007</a:t>
            </a:r>
          </a:p>
        </p:txBody>
      </p:sp>
      <p:sp>
        <p:nvSpPr>
          <p:cNvPr id="4" name="Rectangle 6"/>
          <p:cNvSpPr>
            <a:spLocks noGrp="1" noChangeArrowheads="1"/>
          </p:cNvSpPr>
          <p:nvPr>
            <p:ph type="sldNum" sz="quarter" idx="12"/>
          </p:nvPr>
        </p:nvSpPr>
        <p:spPr>
          <a:ln/>
        </p:spPr>
        <p:txBody>
          <a:bodyPr/>
          <a:lstStyle>
            <a:lvl1pPr>
              <a:defRPr/>
            </a:lvl1pPr>
          </a:lstStyle>
          <a:p>
            <a:pPr>
              <a:defRPr/>
            </a:pPr>
            <a:fld id="{CF7159CF-25AF-4150-9475-ACD8213AFC92}" type="slidenum">
              <a:rPr lang="fr-CA">
                <a:solidFill>
                  <a:srgbClr val="FFFFFF"/>
                </a:solidFill>
                <a:latin typeface="Arial"/>
              </a:rPr>
              <a:pPr>
                <a:defRPr/>
              </a:pPr>
              <a:t>‹#›</a:t>
            </a:fld>
            <a:endParaRPr lang="fr-CA" dirty="0">
              <a:solidFill>
                <a:srgbClr val="FFFFFF"/>
              </a:solidFill>
              <a:latin typeface="Arial"/>
            </a:endParaRPr>
          </a:p>
        </p:txBody>
      </p:sp>
    </p:spTree>
    <p:extLst>
      <p:ext uri="{BB962C8B-B14F-4D97-AF65-F5344CB8AC3E}">
        <p14:creationId xmlns:p14="http://schemas.microsoft.com/office/powerpoint/2010/main" val="3219156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fr-CA" dirty="0">
              <a:solidFill>
                <a:srgbClr val="FFFFFF"/>
              </a:solidFill>
              <a:latin typeface="Aria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fr-CA" dirty="0">
                <a:solidFill>
                  <a:srgbClr val="FFFFFF"/>
                </a:solidFill>
                <a:latin typeface="Arial"/>
              </a:rPr>
              <a:t>Daniel J Gervais 2007</a:t>
            </a:r>
          </a:p>
        </p:txBody>
      </p:sp>
      <p:sp>
        <p:nvSpPr>
          <p:cNvPr id="7" name="Rectangle 6"/>
          <p:cNvSpPr>
            <a:spLocks noGrp="1" noChangeArrowheads="1"/>
          </p:cNvSpPr>
          <p:nvPr>
            <p:ph type="sldNum" sz="quarter" idx="12"/>
          </p:nvPr>
        </p:nvSpPr>
        <p:spPr>
          <a:ln/>
        </p:spPr>
        <p:txBody>
          <a:bodyPr/>
          <a:lstStyle>
            <a:lvl1pPr>
              <a:defRPr/>
            </a:lvl1pPr>
          </a:lstStyle>
          <a:p>
            <a:pPr>
              <a:defRPr/>
            </a:pPr>
            <a:fld id="{ECBEBA37-A0D5-484E-8E61-A2F2F12532EE}" type="slidenum">
              <a:rPr lang="fr-CA">
                <a:solidFill>
                  <a:srgbClr val="FFFFFF"/>
                </a:solidFill>
                <a:latin typeface="Arial"/>
              </a:rPr>
              <a:pPr>
                <a:defRPr/>
              </a:pPr>
              <a:t>‹#›</a:t>
            </a:fld>
            <a:endParaRPr lang="fr-CA" dirty="0">
              <a:solidFill>
                <a:srgbClr val="FFFFFF"/>
              </a:solidFill>
              <a:latin typeface="Arial"/>
            </a:endParaRPr>
          </a:p>
        </p:txBody>
      </p:sp>
    </p:spTree>
    <p:extLst>
      <p:ext uri="{BB962C8B-B14F-4D97-AF65-F5344CB8AC3E}">
        <p14:creationId xmlns:p14="http://schemas.microsoft.com/office/powerpoint/2010/main" val="2296579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fr-CA" dirty="0">
              <a:solidFill>
                <a:srgbClr val="FFFFFF"/>
              </a:solidFill>
              <a:latin typeface="Aria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fr-CA" dirty="0">
                <a:solidFill>
                  <a:srgbClr val="FFFFFF"/>
                </a:solidFill>
                <a:latin typeface="Arial"/>
              </a:rPr>
              <a:t>Daniel J Gervais 2007</a:t>
            </a:r>
          </a:p>
        </p:txBody>
      </p:sp>
      <p:sp>
        <p:nvSpPr>
          <p:cNvPr id="7" name="Rectangle 6"/>
          <p:cNvSpPr>
            <a:spLocks noGrp="1" noChangeArrowheads="1"/>
          </p:cNvSpPr>
          <p:nvPr>
            <p:ph type="sldNum" sz="quarter" idx="12"/>
          </p:nvPr>
        </p:nvSpPr>
        <p:spPr>
          <a:ln/>
        </p:spPr>
        <p:txBody>
          <a:bodyPr/>
          <a:lstStyle>
            <a:lvl1pPr>
              <a:defRPr/>
            </a:lvl1pPr>
          </a:lstStyle>
          <a:p>
            <a:pPr>
              <a:defRPr/>
            </a:pPr>
            <a:fld id="{BEAB0B47-EBB0-4B0C-89BB-A320B8936E6E}" type="slidenum">
              <a:rPr lang="fr-CA">
                <a:solidFill>
                  <a:srgbClr val="FFFFFF"/>
                </a:solidFill>
                <a:latin typeface="Arial"/>
              </a:rPr>
              <a:pPr>
                <a:defRPr/>
              </a:pPr>
              <a:t>‹#›</a:t>
            </a:fld>
            <a:endParaRPr lang="fr-CA" dirty="0">
              <a:solidFill>
                <a:srgbClr val="FFFFFF"/>
              </a:solidFill>
              <a:latin typeface="Arial"/>
            </a:endParaRPr>
          </a:p>
        </p:txBody>
      </p:sp>
    </p:spTree>
    <p:extLst>
      <p:ext uri="{BB962C8B-B14F-4D97-AF65-F5344CB8AC3E}">
        <p14:creationId xmlns:p14="http://schemas.microsoft.com/office/powerpoint/2010/main" val="64158183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CA" smtClean="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defTabSz="914400" fontAlgn="base">
              <a:spcBef>
                <a:spcPct val="0"/>
              </a:spcBef>
              <a:spcAft>
                <a:spcPct val="0"/>
              </a:spcAft>
              <a:defRPr/>
            </a:pPr>
            <a:endParaRPr lang="fr-CA" dirty="0">
              <a:solidFill>
                <a:srgbClr val="FFFFFF"/>
              </a:solidFill>
              <a:latin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defTabSz="914400" fontAlgn="base">
              <a:spcBef>
                <a:spcPct val="0"/>
              </a:spcBef>
              <a:spcAft>
                <a:spcPct val="0"/>
              </a:spcAft>
              <a:defRPr/>
            </a:pPr>
            <a:r>
              <a:rPr lang="fr-CA" dirty="0">
                <a:solidFill>
                  <a:srgbClr val="FFFFFF"/>
                </a:solidFill>
                <a:latin typeface="Arial" charset="0"/>
              </a:rPr>
              <a:t>Daniel J Gervais </a:t>
            </a:r>
            <a:r>
              <a:rPr lang="fr-CA" dirty="0" smtClean="0">
                <a:solidFill>
                  <a:srgbClr val="FFFFFF"/>
                </a:solidFill>
                <a:latin typeface="Arial" charset="0"/>
              </a:rPr>
              <a:t>2015</a:t>
            </a:r>
            <a:endParaRPr lang="fr-CA" dirty="0">
              <a:solidFill>
                <a:srgbClr val="FFFFFF"/>
              </a:solidFill>
              <a:latin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defTabSz="914400" fontAlgn="base">
              <a:spcBef>
                <a:spcPct val="0"/>
              </a:spcBef>
              <a:spcAft>
                <a:spcPct val="0"/>
              </a:spcAft>
              <a:defRPr/>
            </a:pPr>
            <a:fld id="{88B311C4-A5AF-47DB-BE21-CCBF4648A395}" type="slidenum">
              <a:rPr lang="fr-CA">
                <a:solidFill>
                  <a:srgbClr val="FFFFFF"/>
                </a:solidFill>
                <a:latin typeface="Arial" charset="0"/>
              </a:rPr>
              <a:pPr defTabSz="914400" fontAlgn="base">
                <a:spcBef>
                  <a:spcPct val="0"/>
                </a:spcBef>
                <a:spcAft>
                  <a:spcPct val="0"/>
                </a:spcAft>
                <a:defRPr/>
              </a:pPr>
              <a:t>‹#›</a:t>
            </a:fld>
            <a:endParaRPr lang="fr-CA" dirty="0">
              <a:solidFill>
                <a:srgbClr val="FFFFFF"/>
              </a:solidFill>
              <a:latin typeface="Arial" charset="0"/>
            </a:endParaRPr>
          </a:p>
        </p:txBody>
      </p:sp>
    </p:spTree>
    <p:extLst>
      <p:ext uri="{BB962C8B-B14F-4D97-AF65-F5344CB8AC3E}">
        <p14:creationId xmlns:p14="http://schemas.microsoft.com/office/powerpoint/2010/main" val="2565382628"/>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 Id="rId3" Type="http://schemas.openxmlformats.org/officeDocument/2006/relationships/image" Target="../media/image3.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gi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79388" y="1724888"/>
            <a:ext cx="8964612" cy="1470025"/>
          </a:xfrm>
        </p:spPr>
        <p:txBody>
          <a:bodyPr/>
          <a:lstStyle/>
          <a:p>
            <a:r>
              <a:rPr lang="en-US" dirty="0"/>
              <a:t>New Intersections between Trade, Investment and Intellectual Property</a:t>
            </a:r>
            <a:r>
              <a:rPr lang="en-US" i="1" dirty="0"/>
              <a:t>: </a:t>
            </a:r>
            <a:r>
              <a:rPr lang="en-US" i="1" dirty="0" smtClean="0"/>
              <a:t/>
            </a:r>
            <a:br>
              <a:rPr lang="en-US" i="1" dirty="0" smtClean="0"/>
            </a:br>
            <a:r>
              <a:rPr lang="en-US" i="1" dirty="0" smtClean="0"/>
              <a:t>Lessons </a:t>
            </a:r>
            <a:r>
              <a:rPr lang="en-US" i="1" dirty="0"/>
              <a:t>from Lilly v Canada</a:t>
            </a:r>
            <a:r>
              <a:rPr lang="en-US" dirty="0" smtClean="0"/>
              <a:t/>
            </a:r>
            <a:br>
              <a:rPr lang="en-US" dirty="0" smtClean="0"/>
            </a:br>
            <a:r>
              <a:rPr lang="en-US" sz="4800" dirty="0" smtClean="0"/>
              <a:t/>
            </a:r>
            <a:br>
              <a:rPr lang="en-US" sz="4800" dirty="0" smtClean="0"/>
            </a:br>
            <a:r>
              <a:rPr lang="en-US" sz="2800" dirty="0"/>
              <a:t/>
            </a:r>
            <a:br>
              <a:rPr lang="en-US" sz="2800" dirty="0"/>
            </a:br>
            <a:endParaRPr lang="en-US" sz="2800" dirty="0"/>
          </a:p>
        </p:txBody>
      </p:sp>
      <p:sp>
        <p:nvSpPr>
          <p:cNvPr id="2051" name="Rectangle 3"/>
          <p:cNvSpPr>
            <a:spLocks noGrp="1" noChangeArrowheads="1"/>
          </p:cNvSpPr>
          <p:nvPr>
            <p:ph type="subTitle" idx="1"/>
          </p:nvPr>
        </p:nvSpPr>
        <p:spPr>
          <a:xfrm>
            <a:off x="1357290" y="3676125"/>
            <a:ext cx="6400800" cy="1323972"/>
          </a:xfrm>
        </p:spPr>
        <p:txBody>
          <a:bodyPr/>
          <a:lstStyle/>
          <a:p>
            <a:pPr eaLnBrk="1" hangingPunct="1"/>
            <a:r>
              <a:rPr lang="en-US" sz="2400" b="1" dirty="0" smtClean="0">
                <a:latin typeface="Felix Titling" pitchFamily="82" charset="0"/>
              </a:rPr>
              <a:t>Professor Daniel Gervais</a:t>
            </a:r>
          </a:p>
        </p:txBody>
      </p:sp>
      <p:pic>
        <p:nvPicPr>
          <p:cNvPr id="4" name="Picture 3" descr="large white gold law school logo.jpg"/>
          <p:cNvPicPr>
            <a:picLocks noChangeAspect="1"/>
          </p:cNvPicPr>
          <p:nvPr/>
        </p:nvPicPr>
        <p:blipFill>
          <a:blip r:embed="rId3" cstate="print"/>
          <a:stretch>
            <a:fillRect/>
          </a:stretch>
        </p:blipFill>
        <p:spPr>
          <a:xfrm>
            <a:off x="2741864" y="5728348"/>
            <a:ext cx="3458118" cy="1129652"/>
          </a:xfrm>
          <a:prstGeom prst="rect">
            <a:avLst/>
          </a:prstGeom>
        </p:spPr>
      </p:pic>
    </p:spTree>
    <p:extLst>
      <p:ext uri="{BB962C8B-B14F-4D97-AF65-F5344CB8AC3E}">
        <p14:creationId xmlns:p14="http://schemas.microsoft.com/office/powerpoint/2010/main" val="321990700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Promise doctrine:</a:t>
            </a:r>
            <a:br>
              <a:rPr lang="en-US" dirty="0" smtClean="0"/>
            </a:br>
            <a:r>
              <a:rPr lang="en-US" dirty="0" smtClean="0"/>
              <a:t>Lilly’s view (continued)</a:t>
            </a:r>
            <a:endParaRPr lang="en-US" dirty="0"/>
          </a:p>
        </p:txBody>
      </p:sp>
      <p:sp>
        <p:nvSpPr>
          <p:cNvPr id="3" name="Content Placeholder 2"/>
          <p:cNvSpPr>
            <a:spLocks noGrp="1"/>
          </p:cNvSpPr>
          <p:nvPr>
            <p:ph idx="1"/>
          </p:nvPr>
        </p:nvSpPr>
        <p:spPr>
          <a:xfrm>
            <a:off x="457200" y="1714604"/>
            <a:ext cx="8229600" cy="4525963"/>
          </a:xfrm>
        </p:spPr>
        <p:txBody>
          <a:bodyPr/>
          <a:lstStyle/>
          <a:p>
            <a:r>
              <a:rPr lang="en-US" dirty="0" smtClean="0"/>
              <a:t>Lilly: “new</a:t>
            </a:r>
            <a:r>
              <a:rPr lang="en-US" dirty="0"/>
              <a:t>, radically different standard for determining whether inventions fulfill </a:t>
            </a:r>
            <a:r>
              <a:rPr lang="en-US" dirty="0" smtClean="0"/>
              <a:t>[utility] requirement”</a:t>
            </a:r>
          </a:p>
          <a:p>
            <a:r>
              <a:rPr lang="en-US" sz="2400" dirty="0" smtClean="0"/>
              <a:t>“If Canada </a:t>
            </a:r>
            <a:r>
              <a:rPr lang="en-US" sz="2400" dirty="0"/>
              <a:t>can </a:t>
            </a:r>
            <a:r>
              <a:rPr lang="en-US" sz="2400" i="1" u="sng" dirty="0"/>
              <a:t>unilaterally</a:t>
            </a:r>
            <a:r>
              <a:rPr lang="en-US" sz="2400" dirty="0"/>
              <a:t> reinterpret a core legal term in such a stark manner and with such </a:t>
            </a:r>
            <a:r>
              <a:rPr lang="en-US" sz="2400" dirty="0" smtClean="0"/>
              <a:t>severe consequences</a:t>
            </a:r>
            <a:r>
              <a:rPr lang="en-US" sz="2400" dirty="0"/>
              <a:t>, legally operative words in NAFTA with </a:t>
            </a:r>
            <a:r>
              <a:rPr lang="en-US" sz="2400" u="sng" dirty="0"/>
              <a:t>internationally-accepted meanings </a:t>
            </a:r>
            <a:r>
              <a:rPr lang="en-US" sz="2400" dirty="0"/>
              <a:t>could be susceptible to </a:t>
            </a:r>
            <a:r>
              <a:rPr lang="en-US" sz="2400" i="1" u="sng" dirty="0"/>
              <a:t>unilatera</a:t>
            </a:r>
            <a:r>
              <a:rPr lang="en-US" sz="2400" u="sng" dirty="0"/>
              <a:t>l re-definition</a:t>
            </a:r>
            <a:r>
              <a:rPr lang="en-US" sz="2400" dirty="0"/>
              <a:t>, such that NAFTA will no longer establish foundational requirements for patent </a:t>
            </a:r>
            <a:r>
              <a:rPr lang="en-US" sz="2400" dirty="0" smtClean="0"/>
              <a:t>protection” </a:t>
            </a:r>
          </a:p>
          <a:p>
            <a:endParaRPr lang="en-US" dirty="0"/>
          </a:p>
        </p:txBody>
      </p:sp>
      <p:sp>
        <p:nvSpPr>
          <p:cNvPr id="4" name="Footer Placeholder 3"/>
          <p:cNvSpPr>
            <a:spLocks noGrp="1"/>
          </p:cNvSpPr>
          <p:nvPr>
            <p:ph type="ftr" sz="quarter" idx="11"/>
          </p:nvPr>
        </p:nvSpPr>
        <p:spPr/>
        <p:txBody>
          <a:bodyPr/>
          <a:lstStyle/>
          <a:p>
            <a:pPr>
              <a:defRPr/>
            </a:pPr>
            <a:endParaRPr lang="fr-CA" dirty="0">
              <a:solidFill>
                <a:srgbClr val="FFFFFF"/>
              </a:solidFill>
              <a:latin typeface="Arial"/>
            </a:endParaRPr>
          </a:p>
        </p:txBody>
      </p:sp>
      <p:sp>
        <p:nvSpPr>
          <p:cNvPr id="5" name="Slide Number Placeholder 4"/>
          <p:cNvSpPr>
            <a:spLocks noGrp="1"/>
          </p:cNvSpPr>
          <p:nvPr>
            <p:ph type="sldNum" sz="quarter" idx="12"/>
          </p:nvPr>
        </p:nvSpPr>
        <p:spPr/>
        <p:txBody>
          <a:bodyPr/>
          <a:lstStyle/>
          <a:p>
            <a:pPr>
              <a:defRPr/>
            </a:pPr>
            <a:fld id="{3EDD5C3C-A3AB-458C-BAB4-5EA16F489C8C}" type="slidenum">
              <a:rPr lang="fr-CA" smtClean="0">
                <a:solidFill>
                  <a:srgbClr val="FFFFFF"/>
                </a:solidFill>
                <a:latin typeface="Arial"/>
              </a:rPr>
              <a:pPr>
                <a:defRPr/>
              </a:pPr>
              <a:t>10</a:t>
            </a:fld>
            <a:endParaRPr lang="fr-CA" dirty="0">
              <a:solidFill>
                <a:srgbClr val="FFFFFF"/>
              </a:solidFill>
              <a:latin typeface="Arial"/>
            </a:endParaRPr>
          </a:p>
        </p:txBody>
      </p:sp>
    </p:spTree>
    <p:extLst>
      <p:ext uri="{BB962C8B-B14F-4D97-AF65-F5344CB8AC3E}">
        <p14:creationId xmlns:p14="http://schemas.microsoft.com/office/powerpoint/2010/main" val="327616042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other words</a:t>
            </a:r>
            <a:endParaRPr lang="en-US" dirty="0"/>
          </a:p>
        </p:txBody>
      </p:sp>
      <p:sp>
        <p:nvSpPr>
          <p:cNvPr id="3" name="Content Placeholder 2"/>
          <p:cNvSpPr>
            <a:spLocks noGrp="1"/>
          </p:cNvSpPr>
          <p:nvPr>
            <p:ph idx="1"/>
          </p:nvPr>
        </p:nvSpPr>
        <p:spPr/>
        <p:txBody>
          <a:bodyPr/>
          <a:lstStyle/>
          <a:p>
            <a:r>
              <a:rPr lang="en-US" b="1" dirty="0"/>
              <a:t>Lilly </a:t>
            </a:r>
            <a:r>
              <a:rPr lang="en-US" b="1" dirty="0" smtClean="0"/>
              <a:t>trying to use the </a:t>
            </a:r>
            <a:r>
              <a:rPr lang="en-US" b="1" dirty="0" smtClean="0"/>
              <a:t>notions of ‘indirect expropriation’ and FET in the investment </a:t>
            </a:r>
            <a:r>
              <a:rPr lang="en-US" b="1" dirty="0"/>
              <a:t>chapter of NAFTA to challenge </a:t>
            </a:r>
            <a:r>
              <a:rPr lang="en-US" b="1" dirty="0" smtClean="0"/>
              <a:t>the invalidation of two patents by Canadian courts, where Lilly unquestionably received fair </a:t>
            </a:r>
            <a:r>
              <a:rPr lang="en-US" b="1" dirty="0" err="1" smtClean="0"/>
              <a:t>tratemtn</a:t>
            </a:r>
            <a:r>
              <a:rPr lang="en-US" b="1" dirty="0" smtClean="0"/>
              <a:t> and due process</a:t>
            </a:r>
            <a:endParaRPr lang="en-US" b="1" dirty="0" smtClean="0"/>
          </a:p>
        </p:txBody>
      </p:sp>
      <p:sp>
        <p:nvSpPr>
          <p:cNvPr id="5" name="Slide Number Placeholder 4"/>
          <p:cNvSpPr>
            <a:spLocks noGrp="1"/>
          </p:cNvSpPr>
          <p:nvPr>
            <p:ph type="sldNum" sz="quarter" idx="12"/>
          </p:nvPr>
        </p:nvSpPr>
        <p:spPr/>
        <p:txBody>
          <a:bodyPr/>
          <a:lstStyle/>
          <a:p>
            <a:pPr>
              <a:defRPr/>
            </a:pPr>
            <a:fld id="{3EDD5C3C-A3AB-458C-BAB4-5EA16F489C8C}" type="slidenum">
              <a:rPr lang="fr-CA" smtClean="0">
                <a:solidFill>
                  <a:srgbClr val="FFFFFF"/>
                </a:solidFill>
                <a:latin typeface="Arial"/>
              </a:rPr>
              <a:pPr>
                <a:defRPr/>
              </a:pPr>
              <a:t>11</a:t>
            </a:fld>
            <a:endParaRPr lang="fr-CA" dirty="0">
              <a:solidFill>
                <a:srgbClr val="FFFFFF"/>
              </a:solidFill>
              <a:latin typeface="Arial"/>
            </a:endParaRPr>
          </a:p>
        </p:txBody>
      </p:sp>
    </p:spTree>
    <p:extLst>
      <p:ext uri="{BB962C8B-B14F-4D97-AF65-F5344CB8AC3E}">
        <p14:creationId xmlns:p14="http://schemas.microsoft.com/office/powerpoint/2010/main" val="130046960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Law = International Law</a:t>
            </a:r>
            <a:endParaRPr lang="en-US" dirty="0"/>
          </a:p>
        </p:txBody>
      </p:sp>
      <p:sp>
        <p:nvSpPr>
          <p:cNvPr id="3" name="Content Placeholder 2"/>
          <p:cNvSpPr>
            <a:spLocks noGrp="1"/>
          </p:cNvSpPr>
          <p:nvPr>
            <p:ph idx="1"/>
          </p:nvPr>
        </p:nvSpPr>
        <p:spPr>
          <a:xfrm>
            <a:off x="457200" y="1417638"/>
            <a:ext cx="8229600" cy="4525963"/>
          </a:xfrm>
        </p:spPr>
        <p:txBody>
          <a:bodyPr/>
          <a:lstStyle/>
          <a:p>
            <a:r>
              <a:rPr lang="en-US" b="1" dirty="0" smtClean="0"/>
              <a:t>Lilly </a:t>
            </a:r>
            <a:r>
              <a:rPr lang="en-US" b="1" dirty="0"/>
              <a:t>argues that the notion of </a:t>
            </a:r>
            <a:r>
              <a:rPr lang="en-US" b="1" dirty="0" smtClean="0"/>
              <a:t>utility (similar to industrial applicability) </a:t>
            </a:r>
            <a:r>
              <a:rPr lang="en-US" b="1" dirty="0"/>
              <a:t>in </a:t>
            </a:r>
            <a:r>
              <a:rPr lang="en-US" b="1" dirty="0" smtClean="0"/>
              <a:t>Canadian patent law </a:t>
            </a:r>
            <a:r>
              <a:rPr lang="en-US" b="1" dirty="0"/>
              <a:t>should be defined basically the same </a:t>
            </a:r>
            <a:r>
              <a:rPr lang="en-US" b="1" dirty="0" smtClean="0"/>
              <a:t>way as </a:t>
            </a:r>
            <a:r>
              <a:rPr lang="en-US" b="1" dirty="0"/>
              <a:t>in the United </a:t>
            </a:r>
            <a:r>
              <a:rPr lang="en-US" b="1" dirty="0" smtClean="0"/>
              <a:t>States</a:t>
            </a:r>
          </a:p>
          <a:p>
            <a:pPr lvl="1"/>
            <a:r>
              <a:rPr lang="en-US" b="1" dirty="0" smtClean="0"/>
              <a:t>and </a:t>
            </a:r>
            <a:r>
              <a:rPr lang="en-US" b="1" dirty="0"/>
              <a:t>therefore practically nonexistent as a substantive </a:t>
            </a:r>
            <a:r>
              <a:rPr lang="en-US" b="1" dirty="0" smtClean="0"/>
              <a:t>threshold </a:t>
            </a:r>
          </a:p>
          <a:p>
            <a:pPr lvl="1"/>
            <a:r>
              <a:rPr lang="en-US" dirty="0" smtClean="0"/>
              <a:t>“It is not </a:t>
            </a:r>
            <a:r>
              <a:rPr lang="en-US" dirty="0"/>
              <a:t>the job of the USPTO to </a:t>
            </a:r>
            <a:r>
              <a:rPr lang="en-US" dirty="0" smtClean="0"/>
              <a:t> </a:t>
            </a:r>
            <a:r>
              <a:rPr lang="en-US" dirty="0"/>
              <a:t>promote the health, order, peace, and welfare of the </a:t>
            </a:r>
            <a:r>
              <a:rPr lang="en-US" dirty="0" smtClean="0"/>
              <a:t>community”</a:t>
            </a:r>
          </a:p>
          <a:p>
            <a:pPr lvl="2"/>
            <a:r>
              <a:rPr lang="en-US" sz="1600" b="1" dirty="0"/>
              <a:t>Juicy Whip, Inc. v Orange Bang, Inc</a:t>
            </a:r>
            <a:r>
              <a:rPr lang="en-US" sz="1600" b="1" dirty="0" smtClean="0"/>
              <a:t>., </a:t>
            </a:r>
            <a:r>
              <a:rPr lang="hr-HR" sz="1600" b="1" dirty="0" smtClean="0"/>
              <a:t>185 </a:t>
            </a:r>
            <a:r>
              <a:rPr lang="hr-HR" sz="1600" b="1" dirty="0"/>
              <a:t>F.3d 1364 (Fed. Cir. 1999)</a:t>
            </a:r>
            <a:endParaRPr lang="en-US" sz="1600" dirty="0" smtClean="0"/>
          </a:p>
          <a:p>
            <a:pPr lvl="2"/>
            <a:endParaRPr lang="en-US" b="1" dirty="0"/>
          </a:p>
          <a:p>
            <a:endParaRPr lang="en-US" dirty="0"/>
          </a:p>
        </p:txBody>
      </p:sp>
      <p:sp>
        <p:nvSpPr>
          <p:cNvPr id="4" name="Footer Placeholder 3"/>
          <p:cNvSpPr>
            <a:spLocks noGrp="1"/>
          </p:cNvSpPr>
          <p:nvPr>
            <p:ph type="ftr" sz="quarter" idx="11"/>
          </p:nvPr>
        </p:nvSpPr>
        <p:spPr/>
        <p:txBody>
          <a:bodyPr/>
          <a:lstStyle/>
          <a:p>
            <a:pPr>
              <a:defRPr/>
            </a:pPr>
            <a:endParaRPr lang="fr-CA" dirty="0">
              <a:solidFill>
                <a:srgbClr val="FFFFFF"/>
              </a:solidFill>
              <a:latin typeface="Arial"/>
            </a:endParaRPr>
          </a:p>
        </p:txBody>
      </p:sp>
      <p:sp>
        <p:nvSpPr>
          <p:cNvPr id="5" name="Slide Number Placeholder 4"/>
          <p:cNvSpPr>
            <a:spLocks noGrp="1"/>
          </p:cNvSpPr>
          <p:nvPr>
            <p:ph type="sldNum" sz="quarter" idx="12"/>
          </p:nvPr>
        </p:nvSpPr>
        <p:spPr/>
        <p:txBody>
          <a:bodyPr/>
          <a:lstStyle/>
          <a:p>
            <a:pPr>
              <a:defRPr/>
            </a:pPr>
            <a:fld id="{3EDD5C3C-A3AB-458C-BAB4-5EA16F489C8C}" type="slidenum">
              <a:rPr lang="fr-CA" smtClean="0">
                <a:solidFill>
                  <a:srgbClr val="FFFFFF"/>
                </a:solidFill>
                <a:latin typeface="Arial"/>
              </a:rPr>
              <a:pPr>
                <a:defRPr/>
              </a:pPr>
              <a:t>12</a:t>
            </a:fld>
            <a:endParaRPr lang="fr-CA" dirty="0">
              <a:solidFill>
                <a:srgbClr val="FFFFFF"/>
              </a:solidFill>
              <a:latin typeface="Arial"/>
            </a:endParaRPr>
          </a:p>
        </p:txBody>
      </p:sp>
    </p:spTree>
    <p:extLst>
      <p:ext uri="{BB962C8B-B14F-4D97-AF65-F5344CB8AC3E}">
        <p14:creationId xmlns:p14="http://schemas.microsoft.com/office/powerpoint/2010/main" val="38775715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not State-to-State?</a:t>
            </a:r>
            <a:endParaRPr lang="en-US" dirty="0"/>
          </a:p>
        </p:txBody>
      </p:sp>
      <p:sp>
        <p:nvSpPr>
          <p:cNvPr id="3" name="Content Placeholder 2"/>
          <p:cNvSpPr>
            <a:spLocks noGrp="1"/>
          </p:cNvSpPr>
          <p:nvPr>
            <p:ph idx="1"/>
          </p:nvPr>
        </p:nvSpPr>
        <p:spPr/>
        <p:txBody>
          <a:bodyPr/>
          <a:lstStyle/>
          <a:p>
            <a:pPr marL="0" indent="0">
              <a:buNone/>
            </a:pPr>
            <a:r>
              <a:rPr lang="en-US" sz="2800" dirty="0" smtClean="0"/>
              <a:t>“ [</a:t>
            </a:r>
            <a:r>
              <a:rPr lang="en-US" sz="2800" dirty="0"/>
              <a:t>I</a:t>
            </a:r>
            <a:r>
              <a:rPr lang="en-US" sz="2800" dirty="0" smtClean="0"/>
              <a:t>nvestor</a:t>
            </a:r>
            <a:r>
              <a:rPr lang="en-US" sz="2800" dirty="0"/>
              <a:t>-state arbitration] does not apply to the issuance of compulsory licenses granted in relation to intellectual property rights, or to the revocation, limitation or creation of intellectual property rights, </a:t>
            </a:r>
            <a:r>
              <a:rPr lang="en-US" sz="2800" i="1" u="sng" dirty="0"/>
              <a:t>to the extent that such issuance</a:t>
            </a:r>
            <a:r>
              <a:rPr lang="en-US" sz="2800" u="sng" dirty="0"/>
              <a:t>, </a:t>
            </a:r>
            <a:r>
              <a:rPr lang="en-US" sz="2800" i="1" u="sng" dirty="0"/>
              <a:t>revocation, limitation or creation is consistent with Chapter Seventeen</a:t>
            </a:r>
            <a:r>
              <a:rPr lang="en-US" sz="2800" u="sng" dirty="0"/>
              <a:t> </a:t>
            </a:r>
            <a:r>
              <a:rPr lang="en-US" sz="2800" dirty="0"/>
              <a:t>(Intellectual Property</a:t>
            </a:r>
            <a:r>
              <a:rPr lang="en-US" sz="2800" dirty="0" smtClean="0"/>
              <a:t>).</a:t>
            </a:r>
            <a:r>
              <a:rPr lang="en-US" sz="2800" dirty="0"/>
              <a:t>” </a:t>
            </a:r>
            <a:endParaRPr lang="en-US" sz="2800" dirty="0" smtClean="0"/>
          </a:p>
          <a:p>
            <a:pPr marL="0" indent="0">
              <a:buNone/>
            </a:pPr>
            <a:r>
              <a:rPr lang="en-US" sz="2800" dirty="0"/>
              <a:t>	</a:t>
            </a:r>
            <a:r>
              <a:rPr lang="en-US" sz="2800" dirty="0" smtClean="0"/>
              <a:t>- NAFTA 1110</a:t>
            </a:r>
            <a:r>
              <a:rPr lang="en-US" sz="2800" dirty="0"/>
              <a:t>(7)</a:t>
            </a:r>
          </a:p>
          <a:p>
            <a:pPr marL="0" indent="0">
              <a:buNone/>
            </a:pPr>
            <a:endParaRPr lang="en-US" sz="2400" dirty="0"/>
          </a:p>
          <a:p>
            <a:endParaRPr lang="en-US" dirty="0"/>
          </a:p>
        </p:txBody>
      </p:sp>
      <p:sp>
        <p:nvSpPr>
          <p:cNvPr id="5" name="Slide Number Placeholder 4"/>
          <p:cNvSpPr>
            <a:spLocks noGrp="1"/>
          </p:cNvSpPr>
          <p:nvPr>
            <p:ph type="sldNum" sz="quarter" idx="12"/>
          </p:nvPr>
        </p:nvSpPr>
        <p:spPr/>
        <p:txBody>
          <a:bodyPr/>
          <a:lstStyle/>
          <a:p>
            <a:pPr>
              <a:defRPr/>
            </a:pPr>
            <a:fld id="{3EDD5C3C-A3AB-458C-BAB4-5EA16F489C8C}" type="slidenum">
              <a:rPr lang="fr-CA" smtClean="0">
                <a:solidFill>
                  <a:srgbClr val="FFFFFF"/>
                </a:solidFill>
                <a:latin typeface="Arial"/>
              </a:rPr>
              <a:pPr>
                <a:defRPr/>
              </a:pPr>
              <a:t>13</a:t>
            </a:fld>
            <a:endParaRPr lang="fr-CA" dirty="0">
              <a:solidFill>
                <a:srgbClr val="FFFFFF"/>
              </a:solidFill>
              <a:latin typeface="Arial"/>
            </a:endParaRPr>
          </a:p>
        </p:txBody>
      </p:sp>
    </p:spTree>
    <p:extLst>
      <p:ext uri="{BB962C8B-B14F-4D97-AF65-F5344CB8AC3E}">
        <p14:creationId xmlns:p14="http://schemas.microsoft.com/office/powerpoint/2010/main" val="330670700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Far Could This Go?</a:t>
            </a:r>
            <a:endParaRPr lang="en-US" dirty="0"/>
          </a:p>
        </p:txBody>
      </p:sp>
      <p:sp>
        <p:nvSpPr>
          <p:cNvPr id="3" name="Content Placeholder 2"/>
          <p:cNvSpPr>
            <a:spLocks noGrp="1"/>
          </p:cNvSpPr>
          <p:nvPr>
            <p:ph idx="1"/>
          </p:nvPr>
        </p:nvSpPr>
        <p:spPr/>
        <p:txBody>
          <a:bodyPr/>
          <a:lstStyle/>
          <a:p>
            <a:r>
              <a:rPr lang="en-US" dirty="0"/>
              <a:t>Lilly </a:t>
            </a:r>
            <a:r>
              <a:rPr lang="en-US" dirty="0" smtClean="0"/>
              <a:t>“</a:t>
            </a:r>
            <a:r>
              <a:rPr lang="en-US" dirty="0"/>
              <a:t>relied on Canada’s patent law when it sought patent protection for Zyprexa and Strattera and launched those drugs in Canada</a:t>
            </a:r>
            <a:r>
              <a:rPr lang="en-US" dirty="0" smtClean="0"/>
              <a:t>”; patents </a:t>
            </a:r>
            <a:r>
              <a:rPr lang="en-US" dirty="0"/>
              <a:t>had been issued “after a </a:t>
            </a:r>
            <a:r>
              <a:rPr lang="en-US" u="sng" dirty="0"/>
              <a:t>careful review by Canada’s patent examiners </a:t>
            </a:r>
            <a:r>
              <a:rPr lang="en-US" dirty="0"/>
              <a:t>in light of Canada’s utility.” </a:t>
            </a:r>
            <a:endParaRPr lang="en-US" dirty="0" smtClean="0"/>
          </a:p>
          <a:p>
            <a:r>
              <a:rPr lang="en-US" dirty="0" smtClean="0"/>
              <a:t>Can be rephrased </a:t>
            </a:r>
            <a:r>
              <a:rPr lang="en-US" dirty="0"/>
              <a:t>as arguing that </a:t>
            </a:r>
            <a:r>
              <a:rPr lang="en-US" i="1" dirty="0"/>
              <a:t>any</a:t>
            </a:r>
            <a:r>
              <a:rPr lang="en-US" dirty="0"/>
              <a:t> invalidation by a court of an issued patent would amount to expropriation </a:t>
            </a:r>
            <a:r>
              <a:rPr lang="en-US" dirty="0" smtClean="0"/>
              <a:t> </a:t>
            </a:r>
            <a:endParaRPr lang="en-US" dirty="0"/>
          </a:p>
          <a:p>
            <a:endParaRPr lang="en-US" dirty="0"/>
          </a:p>
        </p:txBody>
      </p:sp>
      <p:sp>
        <p:nvSpPr>
          <p:cNvPr id="5" name="Slide Number Placeholder 4"/>
          <p:cNvSpPr>
            <a:spLocks noGrp="1"/>
          </p:cNvSpPr>
          <p:nvPr>
            <p:ph type="sldNum" sz="quarter" idx="12"/>
          </p:nvPr>
        </p:nvSpPr>
        <p:spPr/>
        <p:txBody>
          <a:bodyPr/>
          <a:lstStyle/>
          <a:p>
            <a:pPr>
              <a:defRPr/>
            </a:pPr>
            <a:fld id="{3EDD5C3C-A3AB-458C-BAB4-5EA16F489C8C}" type="slidenum">
              <a:rPr lang="fr-CA" smtClean="0">
                <a:solidFill>
                  <a:srgbClr val="FFFFFF"/>
                </a:solidFill>
                <a:latin typeface="Arial"/>
              </a:rPr>
              <a:pPr>
                <a:defRPr/>
              </a:pPr>
              <a:t>14</a:t>
            </a:fld>
            <a:endParaRPr lang="fr-CA" dirty="0">
              <a:solidFill>
                <a:srgbClr val="FFFFFF"/>
              </a:solidFill>
              <a:latin typeface="Arial"/>
            </a:endParaRPr>
          </a:p>
        </p:txBody>
      </p:sp>
    </p:spTree>
    <p:extLst>
      <p:ext uri="{BB962C8B-B14F-4D97-AF65-F5344CB8AC3E}">
        <p14:creationId xmlns:p14="http://schemas.microsoft.com/office/powerpoint/2010/main" val="6403941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 &amp; Equitable Treatment</a:t>
            </a:r>
            <a:endParaRPr lang="en-US" dirty="0"/>
          </a:p>
        </p:txBody>
      </p:sp>
      <p:sp>
        <p:nvSpPr>
          <p:cNvPr id="3" name="Content Placeholder 2"/>
          <p:cNvSpPr>
            <a:spLocks noGrp="1"/>
          </p:cNvSpPr>
          <p:nvPr>
            <p:ph idx="1"/>
          </p:nvPr>
        </p:nvSpPr>
        <p:spPr>
          <a:xfrm>
            <a:off x="457200" y="1417638"/>
            <a:ext cx="8229600" cy="4525963"/>
          </a:xfrm>
        </p:spPr>
        <p:txBody>
          <a:bodyPr/>
          <a:lstStyle/>
          <a:p>
            <a:r>
              <a:rPr lang="en-US" dirty="0" smtClean="0"/>
              <a:t>Lilly also makes </a:t>
            </a:r>
            <a:r>
              <a:rPr lang="en-US" dirty="0" smtClean="0"/>
              <a:t>a </a:t>
            </a:r>
            <a:r>
              <a:rPr lang="en-US" dirty="0" smtClean="0"/>
              <a:t>case of </a:t>
            </a:r>
            <a:r>
              <a:rPr lang="en-US" i="1" dirty="0" smtClean="0"/>
              <a:t>legitimate expectation </a:t>
            </a:r>
            <a:r>
              <a:rPr lang="en-US" dirty="0" smtClean="0"/>
              <a:t>by investor that patentability criteria will not change as part of its FET </a:t>
            </a:r>
            <a:r>
              <a:rPr lang="en-US" dirty="0" smtClean="0"/>
              <a:t>claims</a:t>
            </a:r>
          </a:p>
          <a:p>
            <a:r>
              <a:rPr lang="en-US" dirty="0" smtClean="0"/>
              <a:t>Basically, MNCs expect no change in regulatory structure they view as negative or ‘ radical’ </a:t>
            </a:r>
          </a:p>
          <a:p>
            <a:r>
              <a:rPr lang="en-US" dirty="0" smtClean="0"/>
              <a:t>Or compensation for any such change</a:t>
            </a:r>
          </a:p>
          <a:p>
            <a:pPr lvl="1"/>
            <a:r>
              <a:rPr lang="en-US" dirty="0" smtClean="0"/>
              <a:t>An international efficient breach doctrine</a:t>
            </a:r>
            <a:endParaRPr lang="en-US" dirty="0"/>
          </a:p>
        </p:txBody>
      </p:sp>
      <p:sp>
        <p:nvSpPr>
          <p:cNvPr id="5" name="Slide Number Placeholder 4"/>
          <p:cNvSpPr>
            <a:spLocks noGrp="1"/>
          </p:cNvSpPr>
          <p:nvPr>
            <p:ph type="sldNum" sz="quarter" idx="12"/>
          </p:nvPr>
        </p:nvSpPr>
        <p:spPr/>
        <p:txBody>
          <a:bodyPr/>
          <a:lstStyle/>
          <a:p>
            <a:pPr>
              <a:defRPr/>
            </a:pPr>
            <a:fld id="{3EDD5C3C-A3AB-458C-BAB4-5EA16F489C8C}" type="slidenum">
              <a:rPr lang="fr-CA" smtClean="0">
                <a:solidFill>
                  <a:srgbClr val="FFFFFF"/>
                </a:solidFill>
                <a:latin typeface="Arial"/>
              </a:rPr>
              <a:pPr>
                <a:defRPr/>
              </a:pPr>
              <a:t>15</a:t>
            </a:fld>
            <a:endParaRPr lang="fr-CA" dirty="0">
              <a:solidFill>
                <a:srgbClr val="FFFFFF"/>
              </a:solidFill>
              <a:latin typeface="Arial"/>
            </a:endParaRPr>
          </a:p>
        </p:txBody>
      </p:sp>
    </p:spTree>
    <p:extLst>
      <p:ext uri="{BB962C8B-B14F-4D97-AF65-F5344CB8AC3E}">
        <p14:creationId xmlns:p14="http://schemas.microsoft.com/office/powerpoint/2010/main" val="172576759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Canada’s Response</a:t>
            </a:r>
            <a:endParaRPr lang="en-US" dirty="0"/>
          </a:p>
        </p:txBody>
      </p:sp>
      <p:sp>
        <p:nvSpPr>
          <p:cNvPr id="3" name="Content Placeholder 2"/>
          <p:cNvSpPr>
            <a:spLocks noGrp="1"/>
          </p:cNvSpPr>
          <p:nvPr>
            <p:ph idx="1"/>
          </p:nvPr>
        </p:nvSpPr>
        <p:spPr>
          <a:xfrm>
            <a:off x="457200" y="1417638"/>
            <a:ext cx="8229600" cy="4525963"/>
          </a:xfrm>
        </p:spPr>
        <p:txBody>
          <a:bodyPr/>
          <a:lstStyle/>
          <a:p>
            <a:r>
              <a:rPr lang="en-US" dirty="0" smtClean="0"/>
              <a:t>Time-bar</a:t>
            </a:r>
          </a:p>
          <a:p>
            <a:r>
              <a:rPr lang="en-US" dirty="0" smtClean="0"/>
              <a:t>No legitimate expectation under FET</a:t>
            </a:r>
          </a:p>
          <a:p>
            <a:r>
              <a:rPr lang="en-US" dirty="0" smtClean="0"/>
              <a:t>Lilly received FET</a:t>
            </a:r>
          </a:p>
          <a:p>
            <a:r>
              <a:rPr lang="en-US" dirty="0" smtClean="0"/>
              <a:t>Patentability criteria change and are reinterpreted by courts </a:t>
            </a:r>
          </a:p>
          <a:p>
            <a:pPr lvl="1"/>
            <a:r>
              <a:rPr lang="en-US" dirty="0" smtClean="0"/>
              <a:t>E.g. is US: Alice, KSR etc.</a:t>
            </a:r>
          </a:p>
          <a:p>
            <a:r>
              <a:rPr lang="en-US" dirty="0" smtClean="0"/>
              <a:t>US utility criterion plays different policy role</a:t>
            </a:r>
          </a:p>
          <a:p>
            <a:pPr lvl="1"/>
            <a:r>
              <a:rPr lang="en-US" dirty="0" smtClean="0"/>
              <a:t>No </a:t>
            </a:r>
            <a:r>
              <a:rPr lang="en-US" dirty="0" smtClean="0"/>
              <a:t>enablement or written description test in Canadian law</a:t>
            </a:r>
          </a:p>
          <a:p>
            <a:r>
              <a:rPr lang="en-US" dirty="0" smtClean="0"/>
              <a:t>Promise of the patent doctrine is not new</a:t>
            </a:r>
          </a:p>
          <a:p>
            <a:endParaRPr lang="en-US" dirty="0"/>
          </a:p>
        </p:txBody>
      </p:sp>
      <p:sp>
        <p:nvSpPr>
          <p:cNvPr id="5" name="Slide Number Placeholder 4"/>
          <p:cNvSpPr>
            <a:spLocks noGrp="1"/>
          </p:cNvSpPr>
          <p:nvPr>
            <p:ph type="sldNum" sz="quarter" idx="12"/>
          </p:nvPr>
        </p:nvSpPr>
        <p:spPr/>
        <p:txBody>
          <a:bodyPr/>
          <a:lstStyle/>
          <a:p>
            <a:pPr>
              <a:defRPr/>
            </a:pPr>
            <a:fld id="{3EDD5C3C-A3AB-458C-BAB4-5EA16F489C8C}" type="slidenum">
              <a:rPr lang="fr-CA" smtClean="0">
                <a:solidFill>
                  <a:srgbClr val="FFFFFF"/>
                </a:solidFill>
                <a:latin typeface="Arial"/>
              </a:rPr>
              <a:pPr>
                <a:defRPr/>
              </a:pPr>
              <a:t>16</a:t>
            </a:fld>
            <a:endParaRPr lang="fr-CA" dirty="0">
              <a:solidFill>
                <a:srgbClr val="FFFFFF"/>
              </a:solidFill>
              <a:latin typeface="Arial"/>
            </a:endParaRPr>
          </a:p>
        </p:txBody>
      </p:sp>
    </p:spTree>
    <p:extLst>
      <p:ext uri="{BB962C8B-B14F-4D97-AF65-F5344CB8AC3E}">
        <p14:creationId xmlns:p14="http://schemas.microsoft.com/office/powerpoint/2010/main" val="128675866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promise doctrine? Quote from </a:t>
            </a:r>
            <a:r>
              <a:rPr lang="en-US" b="1" u="sng" dirty="0" smtClean="0"/>
              <a:t>1981</a:t>
            </a:r>
            <a:r>
              <a:rPr lang="en-US" dirty="0" smtClean="0"/>
              <a:t> SCC case</a:t>
            </a:r>
            <a:endParaRPr lang="en-US" dirty="0"/>
          </a:p>
        </p:txBody>
      </p:sp>
      <p:sp>
        <p:nvSpPr>
          <p:cNvPr id="3" name="Content Placeholder 2"/>
          <p:cNvSpPr>
            <a:spLocks noGrp="1"/>
          </p:cNvSpPr>
          <p:nvPr>
            <p:ph idx="1"/>
          </p:nvPr>
        </p:nvSpPr>
        <p:spPr/>
        <p:txBody>
          <a:bodyPr/>
          <a:lstStyle/>
          <a:p>
            <a:r>
              <a:rPr lang="en-US" sz="2000" dirty="0" smtClean="0"/>
              <a:t>“There </a:t>
            </a:r>
            <a:r>
              <a:rPr lang="en-US" sz="2000" dirty="0"/>
              <a:t>is a helpful discussion in </a:t>
            </a:r>
            <a:r>
              <a:rPr lang="en-US" sz="2000" i="1" dirty="0"/>
              <a:t>Halsbury’s Laws of </a:t>
            </a:r>
            <a:r>
              <a:rPr lang="en-US" sz="2000" i="1" dirty="0" smtClean="0"/>
              <a:t>England </a:t>
            </a:r>
            <a:r>
              <a:rPr lang="mr-IN" sz="2000" i="1" dirty="0" smtClean="0"/>
              <a:t>…</a:t>
            </a:r>
            <a:r>
              <a:rPr lang="en-CA" sz="2000" i="1" dirty="0" smtClean="0"/>
              <a:t> </a:t>
            </a:r>
            <a:r>
              <a:rPr lang="en-US" sz="2000" dirty="0" smtClean="0"/>
              <a:t>on </a:t>
            </a:r>
            <a:r>
              <a:rPr lang="en-US" sz="2000" dirty="0"/>
              <a:t>the meaning of ‘not useful’ in patent law. It means ‘that the invention will not work, either in the sense that it will not operate at all or, more broadly, </a:t>
            </a:r>
            <a:r>
              <a:rPr lang="en-US" sz="2000" i="1" dirty="0"/>
              <a:t>that </a:t>
            </a:r>
            <a:r>
              <a:rPr lang="en-US" sz="2000" i="1" u="sng" dirty="0"/>
              <a:t>it will not do what the specification promises</a:t>
            </a:r>
            <a:r>
              <a:rPr lang="en-US" sz="2000" u="sng" dirty="0"/>
              <a:t> </a:t>
            </a:r>
            <a:r>
              <a:rPr lang="en-US" sz="2000" dirty="0"/>
              <a:t>that it will do’. […] The discussion in </a:t>
            </a:r>
            <a:r>
              <a:rPr lang="en-US" sz="2000" i="1" dirty="0"/>
              <a:t>Halsbury’s Laws of England </a:t>
            </a:r>
            <a:r>
              <a:rPr lang="en-US" sz="2000" dirty="0"/>
              <a:t>[…] continues</a:t>
            </a:r>
            <a:r>
              <a:rPr lang="en-US" sz="2400" dirty="0"/>
              <a:t>:</a:t>
            </a:r>
          </a:p>
          <a:p>
            <a:pPr lvl="1"/>
            <a:r>
              <a:rPr lang="en-US" sz="2000" dirty="0"/>
              <a:t>[T]the practical usefulness of the invention does not matter, nor does its commercial utility, </a:t>
            </a:r>
            <a:r>
              <a:rPr lang="en-US" sz="2000" i="1" u="sng" dirty="0"/>
              <a:t>unless the specification promises commercial utility</a:t>
            </a:r>
            <a:r>
              <a:rPr lang="en-US" sz="2000" dirty="0"/>
              <a:t>, nor does it matter whether the invention is of any real benefit to the public, or particularly suitable for the purposes suggested. </a:t>
            </a:r>
          </a:p>
          <a:p>
            <a:pPr marL="457200" lvl="1" indent="0">
              <a:buNone/>
            </a:pPr>
            <a:r>
              <a:rPr lang="en-US" sz="2800" b="1" i="1" u="sng" dirty="0" smtClean="0"/>
              <a:t>Canadian </a:t>
            </a:r>
            <a:r>
              <a:rPr lang="en-US" sz="2800" b="1" i="1" u="sng" dirty="0"/>
              <a:t>law is to the same effect</a:t>
            </a:r>
            <a:r>
              <a:rPr lang="en-US" sz="2800" b="1" i="1" dirty="0"/>
              <a:t>.”</a:t>
            </a:r>
            <a:r>
              <a:rPr lang="en-US" sz="2800" b="1" dirty="0"/>
              <a:t> </a:t>
            </a:r>
          </a:p>
          <a:p>
            <a:pPr lvl="3"/>
            <a:r>
              <a:rPr lang="en-US" dirty="0" err="1" smtClean="0"/>
              <a:t>Consolboard</a:t>
            </a:r>
            <a:r>
              <a:rPr lang="en-US" dirty="0" smtClean="0"/>
              <a:t> </a:t>
            </a:r>
            <a:r>
              <a:rPr lang="en-US" dirty="0"/>
              <a:t>Inc. v. MacMillan </a:t>
            </a:r>
            <a:r>
              <a:rPr lang="en-US" dirty="0" err="1"/>
              <a:t>Bloedel</a:t>
            </a:r>
            <a:r>
              <a:rPr lang="en-US" dirty="0"/>
              <a:t> (Sask.) Ltd., [1981] 1 S.C.R. 504, 525</a:t>
            </a:r>
          </a:p>
          <a:p>
            <a:pPr lvl="1"/>
            <a:endParaRPr lang="en-US" sz="2000" dirty="0"/>
          </a:p>
        </p:txBody>
      </p:sp>
      <p:sp>
        <p:nvSpPr>
          <p:cNvPr id="5" name="Slide Number Placeholder 4"/>
          <p:cNvSpPr>
            <a:spLocks noGrp="1"/>
          </p:cNvSpPr>
          <p:nvPr>
            <p:ph type="sldNum" sz="quarter" idx="12"/>
          </p:nvPr>
        </p:nvSpPr>
        <p:spPr/>
        <p:txBody>
          <a:bodyPr/>
          <a:lstStyle/>
          <a:p>
            <a:pPr>
              <a:defRPr/>
            </a:pPr>
            <a:endParaRPr lang="fr-CA" dirty="0">
              <a:solidFill>
                <a:srgbClr val="FFFFFF"/>
              </a:solidFill>
              <a:latin typeface="Arial"/>
            </a:endParaRPr>
          </a:p>
        </p:txBody>
      </p:sp>
    </p:spTree>
    <p:extLst>
      <p:ext uri="{BB962C8B-B14F-4D97-AF65-F5344CB8AC3E}">
        <p14:creationId xmlns:p14="http://schemas.microsoft.com/office/powerpoint/2010/main" val="90569123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1110(7): A Logical </a:t>
            </a:r>
            <a:r>
              <a:rPr lang="en-US" dirty="0"/>
              <a:t>F</a:t>
            </a:r>
            <a:r>
              <a:rPr lang="en-US" dirty="0" smtClean="0"/>
              <a:t>allacy</a:t>
            </a:r>
            <a:endParaRPr lang="en-US" dirty="0"/>
          </a:p>
        </p:txBody>
      </p:sp>
      <p:sp>
        <p:nvSpPr>
          <p:cNvPr id="3" name="Content Placeholder 2"/>
          <p:cNvSpPr>
            <a:spLocks noGrp="1"/>
          </p:cNvSpPr>
          <p:nvPr>
            <p:ph idx="1"/>
          </p:nvPr>
        </p:nvSpPr>
        <p:spPr/>
        <p:txBody>
          <a:bodyPr/>
          <a:lstStyle/>
          <a:p>
            <a:r>
              <a:rPr lang="en-US" sz="2400" dirty="0" smtClean="0"/>
              <a:t>“The </a:t>
            </a:r>
            <a:r>
              <a:rPr lang="en-US" sz="2400" dirty="0"/>
              <a:t>inference that Claimant is asking the Tribunal to draw is a logical fallacy, known as the </a:t>
            </a:r>
            <a:r>
              <a:rPr lang="en-US" sz="2400" u="sng" dirty="0"/>
              <a:t>fallacy of denying the antecedent</a:t>
            </a:r>
            <a:r>
              <a:rPr lang="en-US" sz="2400" dirty="0"/>
              <a:t>. </a:t>
            </a:r>
            <a:r>
              <a:rPr lang="en-US" sz="2400" dirty="0" smtClean="0"/>
              <a:t>The </a:t>
            </a:r>
            <a:r>
              <a:rPr lang="en-US" sz="2400" dirty="0"/>
              <a:t>most classic example involves the following syllogism: “</a:t>
            </a:r>
            <a:r>
              <a:rPr lang="en-US" sz="2400" u="sng" dirty="0"/>
              <a:t>If it is raining, then the streets are wet</a:t>
            </a:r>
            <a:r>
              <a:rPr lang="en-US" sz="2400" dirty="0"/>
              <a:t>.” </a:t>
            </a:r>
            <a:endParaRPr lang="en-US" sz="2400" dirty="0" smtClean="0"/>
          </a:p>
          <a:p>
            <a:r>
              <a:rPr lang="en-US" sz="2400" dirty="0" smtClean="0"/>
              <a:t>BUT if the streets are wet it </a:t>
            </a:r>
            <a:r>
              <a:rPr lang="en-US" sz="2400" u="sng" dirty="0" smtClean="0"/>
              <a:t>does not </a:t>
            </a:r>
            <a:r>
              <a:rPr lang="en-US" sz="2400" dirty="0" smtClean="0"/>
              <a:t>mean it was raining.</a:t>
            </a:r>
          </a:p>
          <a:p>
            <a:r>
              <a:rPr lang="en-US" sz="2400" dirty="0" smtClean="0"/>
              <a:t>Applied </a:t>
            </a:r>
            <a:r>
              <a:rPr lang="en-US" sz="2400" dirty="0"/>
              <a:t>to this case, the relevant conditional statement would be: “If a measure is consistent with Chapter 17, then it is consistent with Article 1110.” </a:t>
            </a:r>
            <a:endParaRPr lang="en-US" sz="2400" dirty="0" smtClean="0"/>
          </a:p>
          <a:p>
            <a:r>
              <a:rPr lang="en-US" sz="2400" dirty="0" smtClean="0"/>
              <a:t>From </a:t>
            </a:r>
            <a:r>
              <a:rPr lang="en-US" sz="2400" dirty="0"/>
              <a:t>this, one </a:t>
            </a:r>
            <a:r>
              <a:rPr lang="en-US" sz="2400" u="sng" dirty="0"/>
              <a:t>cannot</a:t>
            </a:r>
            <a:r>
              <a:rPr lang="en-US" sz="2400" dirty="0"/>
              <a:t> infer, as Claimant suggests, that because a measure is inconsistent with Chapter 17, it is inconsistent with Article </a:t>
            </a:r>
            <a:r>
              <a:rPr lang="en-US" sz="2400" dirty="0" smtClean="0"/>
              <a:t>1110.” </a:t>
            </a:r>
            <a:endParaRPr lang="en-US" sz="2400" dirty="0"/>
          </a:p>
        </p:txBody>
      </p:sp>
      <p:sp>
        <p:nvSpPr>
          <p:cNvPr id="5" name="Slide Number Placeholder 4"/>
          <p:cNvSpPr>
            <a:spLocks noGrp="1"/>
          </p:cNvSpPr>
          <p:nvPr>
            <p:ph type="sldNum" sz="quarter" idx="12"/>
          </p:nvPr>
        </p:nvSpPr>
        <p:spPr/>
        <p:txBody>
          <a:bodyPr/>
          <a:lstStyle/>
          <a:p>
            <a:pPr>
              <a:defRPr/>
            </a:pPr>
            <a:fld id="{3EDD5C3C-A3AB-458C-BAB4-5EA16F489C8C}" type="slidenum">
              <a:rPr lang="fr-CA" smtClean="0">
                <a:solidFill>
                  <a:srgbClr val="FFFFFF"/>
                </a:solidFill>
                <a:latin typeface="Arial"/>
              </a:rPr>
              <a:pPr>
                <a:defRPr/>
              </a:pPr>
              <a:t>18</a:t>
            </a:fld>
            <a:endParaRPr lang="fr-CA" dirty="0">
              <a:solidFill>
                <a:srgbClr val="FFFFFF"/>
              </a:solidFill>
              <a:latin typeface="Arial"/>
            </a:endParaRPr>
          </a:p>
        </p:txBody>
      </p:sp>
    </p:spTree>
    <p:extLst>
      <p:ext uri="{BB962C8B-B14F-4D97-AF65-F5344CB8AC3E}">
        <p14:creationId xmlns:p14="http://schemas.microsoft.com/office/powerpoint/2010/main" val="835015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Harmonization Argument</a:t>
            </a:r>
            <a:endParaRPr lang="en-US" dirty="0"/>
          </a:p>
        </p:txBody>
      </p:sp>
      <p:sp>
        <p:nvSpPr>
          <p:cNvPr id="3" name="Content Placeholder 2"/>
          <p:cNvSpPr>
            <a:spLocks noGrp="1"/>
          </p:cNvSpPr>
          <p:nvPr>
            <p:ph idx="1"/>
          </p:nvPr>
        </p:nvSpPr>
        <p:spPr/>
        <p:txBody>
          <a:bodyPr/>
          <a:lstStyle/>
          <a:p>
            <a:r>
              <a:rPr lang="en-US" sz="2400" dirty="0" smtClean="0"/>
              <a:t>Lilly’s Memorial argued that notion of utility was internationally harmonized:</a:t>
            </a:r>
          </a:p>
          <a:p>
            <a:pPr lvl="1"/>
            <a:r>
              <a:rPr lang="en-US" sz="2400" dirty="0"/>
              <a:t>Robert Armitage, Lilly’s former General </a:t>
            </a:r>
            <a:r>
              <a:rPr lang="en-US" sz="2400" dirty="0" smtClean="0"/>
              <a:t>Counsel</a:t>
            </a:r>
            <a:r>
              <a:rPr lang="en-US" sz="2400" dirty="0"/>
              <a:t> </a:t>
            </a:r>
            <a:r>
              <a:rPr lang="en-US" sz="2400" dirty="0" smtClean="0"/>
              <a:t>:”The </a:t>
            </a:r>
            <a:r>
              <a:rPr lang="en-US" sz="2400" dirty="0"/>
              <a:t>utility requirement is “substantially harmonized across </a:t>
            </a:r>
            <a:r>
              <a:rPr lang="en-US" sz="2400" dirty="0" smtClean="0"/>
              <a:t>jurisdictions”</a:t>
            </a:r>
          </a:p>
          <a:p>
            <a:pPr lvl="1"/>
            <a:r>
              <a:rPr lang="en-US" sz="2400" dirty="0" smtClean="0"/>
              <a:t>Only used in two countries!</a:t>
            </a:r>
          </a:p>
          <a:p>
            <a:r>
              <a:rPr lang="en-US" sz="2400" dirty="0" smtClean="0"/>
              <a:t>In its Reply to Canada’s Counter-Memorial, Lilly denied ever making harmonization argument and states that criteria were not harmonized but that there was a “baseline.”</a:t>
            </a:r>
            <a:endParaRPr lang="en-US" sz="2400" dirty="0"/>
          </a:p>
        </p:txBody>
      </p:sp>
      <p:sp>
        <p:nvSpPr>
          <p:cNvPr id="5" name="Slide Number Placeholder 4"/>
          <p:cNvSpPr>
            <a:spLocks noGrp="1"/>
          </p:cNvSpPr>
          <p:nvPr>
            <p:ph type="sldNum" sz="quarter" idx="12"/>
          </p:nvPr>
        </p:nvSpPr>
        <p:spPr/>
        <p:txBody>
          <a:bodyPr/>
          <a:lstStyle/>
          <a:p>
            <a:pPr>
              <a:defRPr/>
            </a:pPr>
            <a:fld id="{3EDD5C3C-A3AB-458C-BAB4-5EA16F489C8C}" type="slidenum">
              <a:rPr lang="fr-CA" smtClean="0">
                <a:solidFill>
                  <a:srgbClr val="FFFFFF"/>
                </a:solidFill>
                <a:latin typeface="Arial"/>
              </a:rPr>
              <a:pPr>
                <a:defRPr/>
              </a:pPr>
              <a:t>19</a:t>
            </a:fld>
            <a:endParaRPr lang="fr-CA" dirty="0">
              <a:solidFill>
                <a:srgbClr val="FFFFFF"/>
              </a:solidFill>
              <a:latin typeface="Arial"/>
            </a:endParaRPr>
          </a:p>
        </p:txBody>
      </p:sp>
    </p:spTree>
    <p:extLst>
      <p:ext uri="{BB962C8B-B14F-4D97-AF65-F5344CB8AC3E}">
        <p14:creationId xmlns:p14="http://schemas.microsoft.com/office/powerpoint/2010/main" val="26229216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lstStyle/>
          <a:p>
            <a:r>
              <a:rPr lang="en-US" dirty="0" smtClean="0"/>
              <a:t>Approached by both sides</a:t>
            </a:r>
          </a:p>
          <a:p>
            <a:r>
              <a:rPr lang="en-US" dirty="0" smtClean="0"/>
              <a:t>Retained by Canada</a:t>
            </a:r>
            <a:endParaRPr lang="en-US" dirty="0"/>
          </a:p>
        </p:txBody>
      </p:sp>
      <p:sp>
        <p:nvSpPr>
          <p:cNvPr id="5" name="Slide Number Placeholder 4"/>
          <p:cNvSpPr>
            <a:spLocks noGrp="1"/>
          </p:cNvSpPr>
          <p:nvPr>
            <p:ph type="sldNum" sz="quarter" idx="12"/>
          </p:nvPr>
        </p:nvSpPr>
        <p:spPr/>
        <p:txBody>
          <a:bodyPr/>
          <a:lstStyle/>
          <a:p>
            <a:pPr>
              <a:defRPr/>
            </a:pPr>
            <a:fld id="{3EDD5C3C-A3AB-458C-BAB4-5EA16F489C8C}" type="slidenum">
              <a:rPr lang="fr-CA" smtClean="0">
                <a:solidFill>
                  <a:srgbClr val="FFFFFF"/>
                </a:solidFill>
                <a:latin typeface="Arial"/>
              </a:rPr>
              <a:pPr>
                <a:defRPr/>
              </a:pPr>
              <a:t>2</a:t>
            </a:fld>
            <a:endParaRPr lang="fr-CA" dirty="0">
              <a:solidFill>
                <a:srgbClr val="FFFFFF"/>
              </a:solidFill>
              <a:latin typeface="Aria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08" y="4127745"/>
            <a:ext cx="2857500" cy="180022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24450" y="4075358"/>
            <a:ext cx="2857500" cy="1905000"/>
          </a:xfrm>
          <a:prstGeom prst="rect">
            <a:avLst/>
          </a:prstGeom>
        </p:spPr>
      </p:pic>
      <p:sp>
        <p:nvSpPr>
          <p:cNvPr id="7" name="TextBox 6"/>
          <p:cNvSpPr txBox="1"/>
          <p:nvPr/>
        </p:nvSpPr>
        <p:spPr>
          <a:xfrm>
            <a:off x="4252404" y="4811697"/>
            <a:ext cx="532660" cy="369332"/>
          </a:xfrm>
          <a:prstGeom prst="rect">
            <a:avLst/>
          </a:prstGeom>
          <a:noFill/>
        </p:spPr>
        <p:txBody>
          <a:bodyPr wrap="square" rtlCol="0">
            <a:spAutoFit/>
          </a:bodyPr>
          <a:lstStyle/>
          <a:p>
            <a:r>
              <a:rPr lang="nl-NL" dirty="0" err="1" smtClean="0"/>
              <a:t>vs</a:t>
            </a:r>
            <a:endParaRPr lang="en-US" dirty="0"/>
          </a:p>
        </p:txBody>
      </p:sp>
    </p:spTree>
    <p:extLst>
      <p:ext uri="{BB962C8B-B14F-4D97-AF65-F5344CB8AC3E}">
        <p14:creationId xmlns:p14="http://schemas.microsoft.com/office/powerpoint/2010/main" val="370451454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Harmonization: Battle of </a:t>
            </a:r>
            <a:r>
              <a:rPr lang="en-US" dirty="0"/>
              <a:t>E</a:t>
            </a:r>
            <a:r>
              <a:rPr lang="en-US" dirty="0" smtClean="0"/>
              <a:t>xperts</a:t>
            </a:r>
            <a:endParaRPr lang="en-US" dirty="0"/>
          </a:p>
        </p:txBody>
      </p:sp>
      <p:sp>
        <p:nvSpPr>
          <p:cNvPr id="3" name="Content Placeholder 2"/>
          <p:cNvSpPr>
            <a:spLocks noGrp="1"/>
          </p:cNvSpPr>
          <p:nvPr>
            <p:ph idx="1"/>
          </p:nvPr>
        </p:nvSpPr>
        <p:spPr/>
        <p:txBody>
          <a:bodyPr/>
          <a:lstStyle/>
          <a:p>
            <a:r>
              <a:rPr lang="en-US" dirty="0" smtClean="0"/>
              <a:t>Former WIPO official:</a:t>
            </a:r>
          </a:p>
          <a:p>
            <a:pPr lvl="1"/>
            <a:r>
              <a:rPr lang="en-US" dirty="0" smtClean="0"/>
              <a:t> “The </a:t>
            </a:r>
            <a:r>
              <a:rPr lang="en-US" u="sng" dirty="0"/>
              <a:t>industrial applicability (utility)</a:t>
            </a:r>
            <a:r>
              <a:rPr lang="en-US" dirty="0"/>
              <a:t> standard is, as further discussed below, applied in a manner that is </a:t>
            </a:r>
            <a:r>
              <a:rPr lang="en-US" u="sng" dirty="0"/>
              <a:t>remarkably similar </a:t>
            </a:r>
            <a:r>
              <a:rPr lang="en-US" dirty="0"/>
              <a:t>around the </a:t>
            </a:r>
            <a:r>
              <a:rPr lang="en-US" dirty="0" smtClean="0"/>
              <a:t>world.”</a:t>
            </a:r>
          </a:p>
          <a:p>
            <a:endParaRPr lang="en-US" dirty="0"/>
          </a:p>
        </p:txBody>
      </p:sp>
      <p:sp>
        <p:nvSpPr>
          <p:cNvPr id="5" name="Slide Number Placeholder 4"/>
          <p:cNvSpPr>
            <a:spLocks noGrp="1"/>
          </p:cNvSpPr>
          <p:nvPr>
            <p:ph type="sldNum" sz="quarter" idx="12"/>
          </p:nvPr>
        </p:nvSpPr>
        <p:spPr/>
        <p:txBody>
          <a:bodyPr/>
          <a:lstStyle/>
          <a:p>
            <a:pPr>
              <a:defRPr/>
            </a:pPr>
            <a:fld id="{3EDD5C3C-A3AB-458C-BAB4-5EA16F489C8C}" type="slidenum">
              <a:rPr lang="fr-CA" smtClean="0">
                <a:solidFill>
                  <a:srgbClr val="FFFFFF"/>
                </a:solidFill>
                <a:latin typeface="Arial"/>
              </a:rPr>
              <a:pPr>
                <a:defRPr/>
              </a:pPr>
              <a:t>20</a:t>
            </a:fld>
            <a:endParaRPr lang="fr-CA" dirty="0">
              <a:solidFill>
                <a:srgbClr val="FFFFFF"/>
              </a:solidFill>
              <a:latin typeface="Arial"/>
            </a:endParaRPr>
          </a:p>
        </p:txBody>
      </p:sp>
    </p:spTree>
    <p:extLst>
      <p:ext uri="{BB962C8B-B14F-4D97-AF65-F5344CB8AC3E}">
        <p14:creationId xmlns:p14="http://schemas.microsoft.com/office/powerpoint/2010/main" val="34775583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5542"/>
            <a:ext cx="8229600" cy="1143000"/>
          </a:xfrm>
        </p:spPr>
        <p:txBody>
          <a:bodyPr/>
          <a:lstStyle/>
          <a:p>
            <a:r>
              <a:rPr lang="en-US" dirty="0" smtClean="0"/>
              <a:t>Report prepared by </a:t>
            </a:r>
            <a:r>
              <a:rPr lang="en-US" dirty="0" smtClean="0"/>
              <a:t>Lilly Expert’s </a:t>
            </a:r>
            <a:r>
              <a:rPr lang="en-US" dirty="0" smtClean="0"/>
              <a:t>Division </a:t>
            </a:r>
            <a:r>
              <a:rPr lang="en-US" dirty="0" smtClean="0"/>
              <a:t>(while </a:t>
            </a:r>
            <a:r>
              <a:rPr lang="en-US" dirty="0" smtClean="0"/>
              <a:t>he was </a:t>
            </a:r>
            <a:r>
              <a:rPr lang="en-US" dirty="0" smtClean="0"/>
              <a:t>Director)</a:t>
            </a:r>
            <a:endParaRPr lang="en-US" dirty="0"/>
          </a:p>
        </p:txBody>
      </p:sp>
      <p:sp>
        <p:nvSpPr>
          <p:cNvPr id="3" name="Content Placeholder 2"/>
          <p:cNvSpPr>
            <a:spLocks noGrp="1"/>
          </p:cNvSpPr>
          <p:nvPr>
            <p:ph idx="1"/>
          </p:nvPr>
        </p:nvSpPr>
        <p:spPr>
          <a:xfrm>
            <a:off x="457200" y="1893163"/>
            <a:ext cx="8229600" cy="4525963"/>
          </a:xfrm>
        </p:spPr>
        <p:txBody>
          <a:bodyPr/>
          <a:lstStyle/>
          <a:p>
            <a:r>
              <a:rPr lang="en-US" sz="2400" b="1" dirty="0" smtClean="0"/>
              <a:t>“Information </a:t>
            </a:r>
            <a:r>
              <a:rPr lang="en-US" sz="2400" b="1" dirty="0"/>
              <a:t>received by [WIPO] members, reveals that </a:t>
            </a:r>
            <a:r>
              <a:rPr lang="en-US" sz="2400" b="1" i="1" dirty="0"/>
              <a:t>there is a </a:t>
            </a:r>
            <a:r>
              <a:rPr lang="en-US" sz="2400" b="1" i="1" u="sng" dirty="0"/>
              <a:t>wide range of differences among SCP members concerning the interpretation and practice relating to the ‘industrial applicability/utility</a:t>
            </a:r>
            <a:r>
              <a:rPr lang="en-US" sz="2400" b="1" i="1" dirty="0"/>
              <a:t>’ requirement</a:t>
            </a:r>
            <a:r>
              <a:rPr lang="en-US" sz="2400" b="1" dirty="0"/>
              <a:t>. It also shows that the industrial applicability/utility requirement is closely linked, or sometimes overlaps, with other substantive patentability requirements, such as the sufficient disclosure (enablement) requirement, inventive step, exclusions from patentable subject matter and the definition of ‘invention</a:t>
            </a:r>
            <a:r>
              <a:rPr lang="en-US" sz="2400" b="1" dirty="0" smtClean="0"/>
              <a:t>’.”</a:t>
            </a:r>
            <a:endParaRPr lang="en-US" sz="2400" b="1" dirty="0"/>
          </a:p>
        </p:txBody>
      </p:sp>
      <p:sp>
        <p:nvSpPr>
          <p:cNvPr id="5" name="Slide Number Placeholder 4"/>
          <p:cNvSpPr>
            <a:spLocks noGrp="1"/>
          </p:cNvSpPr>
          <p:nvPr>
            <p:ph type="sldNum" sz="quarter" idx="12"/>
          </p:nvPr>
        </p:nvSpPr>
        <p:spPr/>
        <p:txBody>
          <a:bodyPr/>
          <a:lstStyle/>
          <a:p>
            <a:pPr>
              <a:defRPr/>
            </a:pPr>
            <a:fld id="{3EDD5C3C-A3AB-458C-BAB4-5EA16F489C8C}" type="slidenum">
              <a:rPr lang="fr-CA" smtClean="0">
                <a:solidFill>
                  <a:srgbClr val="FFFFFF"/>
                </a:solidFill>
                <a:latin typeface="Arial"/>
              </a:rPr>
              <a:pPr>
                <a:defRPr/>
              </a:pPr>
              <a:t>21</a:t>
            </a:fld>
            <a:endParaRPr lang="fr-CA" dirty="0">
              <a:solidFill>
                <a:srgbClr val="FFFFFF"/>
              </a:solidFill>
              <a:latin typeface="Arial"/>
            </a:endParaRPr>
          </a:p>
        </p:txBody>
      </p:sp>
    </p:spTree>
    <p:extLst>
      <p:ext uri="{BB962C8B-B14F-4D97-AF65-F5344CB8AC3E}">
        <p14:creationId xmlns:p14="http://schemas.microsoft.com/office/powerpoint/2010/main" val="40288777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1128</a:t>
            </a:r>
            <a:endParaRPr lang="en-US" dirty="0"/>
          </a:p>
        </p:txBody>
      </p:sp>
      <p:sp>
        <p:nvSpPr>
          <p:cNvPr id="3" name="Content Placeholder 2"/>
          <p:cNvSpPr>
            <a:spLocks noGrp="1"/>
          </p:cNvSpPr>
          <p:nvPr>
            <p:ph idx="1"/>
          </p:nvPr>
        </p:nvSpPr>
        <p:spPr/>
        <p:txBody>
          <a:bodyPr/>
          <a:lstStyle/>
          <a:p>
            <a:r>
              <a:rPr lang="en-US" dirty="0" smtClean="0"/>
              <a:t>Mexico and the United States basically support Canada’s position on indirect expropriation and FET</a:t>
            </a:r>
            <a:endParaRPr lang="en-US" dirty="0"/>
          </a:p>
        </p:txBody>
      </p:sp>
      <p:sp>
        <p:nvSpPr>
          <p:cNvPr id="5" name="Slide Number Placeholder 4"/>
          <p:cNvSpPr>
            <a:spLocks noGrp="1"/>
          </p:cNvSpPr>
          <p:nvPr>
            <p:ph type="sldNum" sz="quarter" idx="12"/>
          </p:nvPr>
        </p:nvSpPr>
        <p:spPr/>
        <p:txBody>
          <a:bodyPr/>
          <a:lstStyle/>
          <a:p>
            <a:pPr>
              <a:defRPr/>
            </a:pPr>
            <a:fld id="{3EDD5C3C-A3AB-458C-BAB4-5EA16F489C8C}" type="slidenum">
              <a:rPr lang="fr-CA" smtClean="0">
                <a:solidFill>
                  <a:srgbClr val="FFFFFF"/>
                </a:solidFill>
                <a:latin typeface="Arial"/>
              </a:rPr>
              <a:pPr>
                <a:defRPr/>
              </a:pPr>
              <a:t>22</a:t>
            </a:fld>
            <a:endParaRPr lang="fr-CA" dirty="0">
              <a:solidFill>
                <a:srgbClr val="FFFFFF"/>
              </a:solidFill>
              <a:latin typeface="Arial"/>
            </a:endParaRPr>
          </a:p>
        </p:txBody>
      </p:sp>
    </p:spTree>
    <p:extLst>
      <p:ext uri="{BB962C8B-B14F-4D97-AF65-F5344CB8AC3E}">
        <p14:creationId xmlns:p14="http://schemas.microsoft.com/office/powerpoint/2010/main" val="282859364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to regulate</a:t>
            </a:r>
            <a:endParaRPr lang="en-US" dirty="0"/>
          </a:p>
        </p:txBody>
      </p:sp>
      <p:sp>
        <p:nvSpPr>
          <p:cNvPr id="3" name="Content Placeholder 2"/>
          <p:cNvSpPr>
            <a:spLocks noGrp="1"/>
          </p:cNvSpPr>
          <p:nvPr>
            <p:ph idx="1"/>
          </p:nvPr>
        </p:nvSpPr>
        <p:spPr/>
        <p:txBody>
          <a:bodyPr/>
          <a:lstStyle/>
          <a:p>
            <a:r>
              <a:rPr lang="en-US" dirty="0" smtClean="0"/>
              <a:t>Close to notion of “police powers” in public international law</a:t>
            </a:r>
          </a:p>
          <a:p>
            <a:r>
              <a:rPr lang="en-US" dirty="0" smtClean="0"/>
              <a:t>Philip Morris v Uruguay (July 2016):</a:t>
            </a:r>
          </a:p>
          <a:p>
            <a:pPr lvl="1"/>
            <a:r>
              <a:rPr lang="en-US" dirty="0" smtClean="0"/>
              <a:t>“</a:t>
            </a:r>
            <a:r>
              <a:rPr lang="en-US" dirty="0"/>
              <a:t>Interference with foreign property in the valid exercise of </a:t>
            </a:r>
            <a:r>
              <a:rPr lang="en-US" u="sng" dirty="0"/>
              <a:t>police power </a:t>
            </a:r>
            <a:r>
              <a:rPr lang="en-US" dirty="0"/>
              <a:t>is not considered expropriation and does not give rise to </a:t>
            </a:r>
            <a:r>
              <a:rPr lang="en-US" dirty="0" smtClean="0"/>
              <a:t>compensation”</a:t>
            </a:r>
            <a:endParaRPr lang="en-US" dirty="0"/>
          </a:p>
          <a:p>
            <a:pPr lvl="1"/>
            <a:endParaRPr lang="en-US" dirty="0" smtClean="0"/>
          </a:p>
          <a:p>
            <a:endParaRPr lang="en-US" dirty="0" smtClean="0"/>
          </a:p>
          <a:p>
            <a:endParaRPr lang="en-US" dirty="0"/>
          </a:p>
        </p:txBody>
      </p:sp>
      <p:sp>
        <p:nvSpPr>
          <p:cNvPr id="5" name="Slide Number Placeholder 4"/>
          <p:cNvSpPr>
            <a:spLocks noGrp="1"/>
          </p:cNvSpPr>
          <p:nvPr>
            <p:ph type="sldNum" sz="quarter" idx="12"/>
          </p:nvPr>
        </p:nvSpPr>
        <p:spPr/>
        <p:txBody>
          <a:bodyPr/>
          <a:lstStyle/>
          <a:p>
            <a:pPr>
              <a:defRPr/>
            </a:pPr>
            <a:fld id="{3EDD5C3C-A3AB-458C-BAB4-5EA16F489C8C}" type="slidenum">
              <a:rPr lang="fr-CA" smtClean="0">
                <a:solidFill>
                  <a:srgbClr val="FFFFFF"/>
                </a:solidFill>
                <a:latin typeface="Arial"/>
              </a:rPr>
              <a:pPr>
                <a:defRPr/>
              </a:pPr>
              <a:t>23</a:t>
            </a:fld>
            <a:endParaRPr lang="fr-CA" dirty="0">
              <a:solidFill>
                <a:srgbClr val="FFFFFF"/>
              </a:solidFill>
              <a:latin typeface="Arial"/>
            </a:endParaRPr>
          </a:p>
        </p:txBody>
      </p:sp>
    </p:spTree>
    <p:extLst>
      <p:ext uri="{BB962C8B-B14F-4D97-AF65-F5344CB8AC3E}">
        <p14:creationId xmlns:p14="http://schemas.microsoft.com/office/powerpoint/2010/main" val="24435285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“Police power”</a:t>
            </a:r>
            <a:endParaRPr lang="en-US" dirty="0"/>
          </a:p>
        </p:txBody>
      </p:sp>
      <p:sp>
        <p:nvSpPr>
          <p:cNvPr id="3" name="Content Placeholder 2"/>
          <p:cNvSpPr>
            <a:spLocks noGrp="1"/>
          </p:cNvSpPr>
          <p:nvPr>
            <p:ph idx="1"/>
          </p:nvPr>
        </p:nvSpPr>
        <p:spPr/>
        <p:txBody>
          <a:bodyPr/>
          <a:lstStyle/>
          <a:p>
            <a:pPr lvl="1"/>
            <a:r>
              <a:rPr lang="en-US" dirty="0" err="1" smtClean="0"/>
              <a:t>Saluka</a:t>
            </a:r>
            <a:r>
              <a:rPr lang="en-US" dirty="0" smtClean="0"/>
              <a:t> </a:t>
            </a:r>
            <a:r>
              <a:rPr lang="en-US" dirty="0"/>
              <a:t>v Czech </a:t>
            </a:r>
            <a:r>
              <a:rPr lang="en-US" dirty="0" smtClean="0"/>
              <a:t>Republic (2006)</a:t>
            </a:r>
            <a:endParaRPr lang="en-US" dirty="0"/>
          </a:p>
          <a:p>
            <a:pPr lvl="2"/>
            <a:r>
              <a:rPr lang="en-US" dirty="0" smtClean="0"/>
              <a:t>“It </a:t>
            </a:r>
            <a:r>
              <a:rPr lang="en-US" dirty="0"/>
              <a:t>is now established in international law that States are not liable to pay compensation to a foreign investor when, in the normal exercise of their regulatory powers, they adopt in a non-discriminatory manner bona fide regulations that are aimed to the general welfare</a:t>
            </a:r>
            <a:r>
              <a:rPr lang="en-US" dirty="0" smtClean="0"/>
              <a:t>.”</a:t>
            </a:r>
            <a:endParaRPr lang="en-US" dirty="0"/>
          </a:p>
          <a:p>
            <a:endParaRPr lang="en-US" dirty="0"/>
          </a:p>
        </p:txBody>
      </p:sp>
      <p:sp>
        <p:nvSpPr>
          <p:cNvPr id="5" name="Slide Number Placeholder 4"/>
          <p:cNvSpPr>
            <a:spLocks noGrp="1"/>
          </p:cNvSpPr>
          <p:nvPr>
            <p:ph type="sldNum" sz="quarter" idx="12"/>
          </p:nvPr>
        </p:nvSpPr>
        <p:spPr/>
        <p:txBody>
          <a:bodyPr/>
          <a:lstStyle/>
          <a:p>
            <a:pPr>
              <a:defRPr/>
            </a:pPr>
            <a:fld id="{3EDD5C3C-A3AB-458C-BAB4-5EA16F489C8C}" type="slidenum">
              <a:rPr lang="fr-CA" smtClean="0">
                <a:solidFill>
                  <a:srgbClr val="FFFFFF"/>
                </a:solidFill>
                <a:latin typeface="Arial"/>
              </a:rPr>
              <a:pPr>
                <a:defRPr/>
              </a:pPr>
              <a:t>24</a:t>
            </a:fld>
            <a:endParaRPr lang="fr-CA" dirty="0">
              <a:solidFill>
                <a:srgbClr val="FFFFFF"/>
              </a:solidFill>
              <a:latin typeface="Arial"/>
            </a:endParaRPr>
          </a:p>
        </p:txBody>
      </p:sp>
    </p:spTree>
    <p:extLst>
      <p:ext uri="{BB962C8B-B14F-4D97-AF65-F5344CB8AC3E}">
        <p14:creationId xmlns:p14="http://schemas.microsoft.com/office/powerpoint/2010/main" val="27467198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Regulatory flexibility</a:t>
            </a:r>
            <a:endParaRPr lang="en-US" dirty="0"/>
          </a:p>
        </p:txBody>
      </p:sp>
      <p:sp>
        <p:nvSpPr>
          <p:cNvPr id="3" name="Content Placeholder 2"/>
          <p:cNvSpPr>
            <a:spLocks noGrp="1"/>
          </p:cNvSpPr>
          <p:nvPr>
            <p:ph idx="1"/>
          </p:nvPr>
        </p:nvSpPr>
        <p:spPr/>
        <p:txBody>
          <a:bodyPr/>
          <a:lstStyle/>
          <a:p>
            <a:r>
              <a:rPr lang="en-US" dirty="0" smtClean="0"/>
              <a:t>Notion </a:t>
            </a:r>
            <a:r>
              <a:rPr lang="en-US" dirty="0"/>
              <a:t>of </a:t>
            </a:r>
            <a:r>
              <a:rPr lang="en-US" dirty="0" smtClean="0"/>
              <a:t>“indirect expropriation” used </a:t>
            </a:r>
            <a:r>
              <a:rPr lang="en-US" dirty="0"/>
              <a:t>by a private non-state actor </a:t>
            </a:r>
            <a:r>
              <a:rPr lang="en-US" dirty="0" smtClean="0"/>
              <a:t>to challenge Canada’s sovereign/”unilateral” </a:t>
            </a:r>
            <a:r>
              <a:rPr lang="en-US" dirty="0"/>
              <a:t>ability to regulate its substantive patent law a</a:t>
            </a:r>
            <a:r>
              <a:rPr lang="en-US" dirty="0" smtClean="0"/>
              <a:t>nd public health policy</a:t>
            </a:r>
            <a:endParaRPr lang="en-US" dirty="0"/>
          </a:p>
        </p:txBody>
      </p:sp>
      <p:sp>
        <p:nvSpPr>
          <p:cNvPr id="5" name="Slide Number Placeholder 4"/>
          <p:cNvSpPr>
            <a:spLocks noGrp="1"/>
          </p:cNvSpPr>
          <p:nvPr>
            <p:ph type="sldNum" sz="quarter" idx="12"/>
          </p:nvPr>
        </p:nvSpPr>
        <p:spPr/>
        <p:txBody>
          <a:bodyPr/>
          <a:lstStyle/>
          <a:p>
            <a:pPr>
              <a:defRPr/>
            </a:pPr>
            <a:fld id="{3EDD5C3C-A3AB-458C-BAB4-5EA16F489C8C}" type="slidenum">
              <a:rPr lang="fr-CA" smtClean="0">
                <a:solidFill>
                  <a:srgbClr val="FFFFFF"/>
                </a:solidFill>
                <a:latin typeface="Arial"/>
              </a:rPr>
              <a:pPr>
                <a:defRPr/>
              </a:pPr>
              <a:t>25</a:t>
            </a:fld>
            <a:endParaRPr lang="fr-CA" dirty="0">
              <a:solidFill>
                <a:srgbClr val="FFFFFF"/>
              </a:solidFill>
              <a:latin typeface="Arial"/>
            </a:endParaRPr>
          </a:p>
        </p:txBody>
      </p:sp>
    </p:spTree>
    <p:extLst>
      <p:ext uri="{BB962C8B-B14F-4D97-AF65-F5344CB8AC3E}">
        <p14:creationId xmlns:p14="http://schemas.microsoft.com/office/powerpoint/2010/main" val="358888814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Human Right Connection: </a:t>
            </a:r>
            <a:br>
              <a:rPr lang="en-US" dirty="0" smtClean="0"/>
            </a:br>
            <a:r>
              <a:rPr lang="en-US" dirty="0" smtClean="0"/>
              <a:t>The ICESCR </a:t>
            </a:r>
            <a:endParaRPr lang="en-US" dirty="0"/>
          </a:p>
        </p:txBody>
      </p:sp>
      <p:sp>
        <p:nvSpPr>
          <p:cNvPr id="3" name="Content Placeholder 2"/>
          <p:cNvSpPr>
            <a:spLocks noGrp="1"/>
          </p:cNvSpPr>
          <p:nvPr>
            <p:ph idx="1"/>
          </p:nvPr>
        </p:nvSpPr>
        <p:spPr/>
        <p:txBody>
          <a:bodyPr/>
          <a:lstStyle/>
          <a:p>
            <a:r>
              <a:rPr lang="en-US" dirty="0" smtClean="0"/>
              <a:t>Recognizes </a:t>
            </a:r>
            <a:r>
              <a:rPr lang="en-US" dirty="0"/>
              <a:t>“the right of everyone to the enjoyment of the highest attainable standard of physical and mental </a:t>
            </a:r>
            <a:r>
              <a:rPr lang="en-US" dirty="0" smtClean="0"/>
              <a:t>health.”</a:t>
            </a:r>
          </a:p>
          <a:p>
            <a:r>
              <a:rPr lang="en-US" dirty="0"/>
              <a:t>R</a:t>
            </a:r>
            <a:r>
              <a:rPr lang="en-US" dirty="0" smtClean="0"/>
              <a:t>equires </a:t>
            </a:r>
            <a:r>
              <a:rPr lang="en-US" dirty="0"/>
              <a:t>access to at least certain </a:t>
            </a:r>
            <a:r>
              <a:rPr lang="en-US" dirty="0" smtClean="0"/>
              <a:t>medicines, according to General Comment</a:t>
            </a:r>
          </a:p>
          <a:p>
            <a:endParaRPr lang="en-US" dirty="0"/>
          </a:p>
        </p:txBody>
      </p:sp>
      <p:sp>
        <p:nvSpPr>
          <p:cNvPr id="5" name="Slide Number Placeholder 4"/>
          <p:cNvSpPr>
            <a:spLocks noGrp="1"/>
          </p:cNvSpPr>
          <p:nvPr>
            <p:ph type="sldNum" sz="quarter" idx="12"/>
          </p:nvPr>
        </p:nvSpPr>
        <p:spPr/>
        <p:txBody>
          <a:bodyPr/>
          <a:lstStyle/>
          <a:p>
            <a:pPr>
              <a:defRPr/>
            </a:pPr>
            <a:fld id="{3EDD5C3C-A3AB-458C-BAB4-5EA16F489C8C}" type="slidenum">
              <a:rPr lang="fr-CA" smtClean="0">
                <a:solidFill>
                  <a:srgbClr val="FFFFFF"/>
                </a:solidFill>
                <a:latin typeface="Arial"/>
              </a:rPr>
              <a:pPr>
                <a:defRPr/>
              </a:pPr>
              <a:t>26</a:t>
            </a:fld>
            <a:endParaRPr lang="fr-CA" dirty="0">
              <a:solidFill>
                <a:srgbClr val="FFFFFF"/>
              </a:solidFill>
              <a:latin typeface="Arial"/>
            </a:endParaRPr>
          </a:p>
        </p:txBody>
      </p:sp>
    </p:spTree>
    <p:extLst>
      <p:ext uri="{BB962C8B-B14F-4D97-AF65-F5344CB8AC3E}">
        <p14:creationId xmlns:p14="http://schemas.microsoft.com/office/powerpoint/2010/main" val="30603411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State-to-State v ISDS</a:t>
            </a:r>
            <a:endParaRPr lang="en-US" dirty="0"/>
          </a:p>
        </p:txBody>
      </p:sp>
      <p:sp>
        <p:nvSpPr>
          <p:cNvPr id="3" name="Content Placeholder 2"/>
          <p:cNvSpPr>
            <a:spLocks noGrp="1"/>
          </p:cNvSpPr>
          <p:nvPr>
            <p:ph idx="1"/>
          </p:nvPr>
        </p:nvSpPr>
        <p:spPr/>
        <p:txBody>
          <a:bodyPr/>
          <a:lstStyle/>
          <a:p>
            <a:r>
              <a:rPr lang="en-US" dirty="0" smtClean="0"/>
              <a:t>No general exception in ISDS like GATT XX and GATS XIV</a:t>
            </a:r>
          </a:p>
          <a:p>
            <a:r>
              <a:rPr lang="en-US" dirty="0" smtClean="0"/>
              <a:t>No sector-specific right to regulate exception</a:t>
            </a:r>
          </a:p>
          <a:p>
            <a:r>
              <a:rPr lang="en-US" dirty="0" smtClean="0"/>
              <a:t>No specific exception like TRIPS 31 or 31bis(“paragraph 6” system)</a:t>
            </a:r>
          </a:p>
          <a:p>
            <a:r>
              <a:rPr lang="en-US" dirty="0" smtClean="0"/>
              <a:t>Basically: “Little </a:t>
            </a:r>
            <a:r>
              <a:rPr lang="en-US" dirty="0"/>
              <a:t>room for the consideration of the public interest in a regime so heavily weighted towards investor </a:t>
            </a:r>
            <a:r>
              <a:rPr lang="en-US" dirty="0" smtClean="0"/>
              <a:t>protection.” </a:t>
            </a:r>
            <a:r>
              <a:rPr lang="en-US" sz="2800" dirty="0" smtClean="0"/>
              <a:t>(Kate Miles)</a:t>
            </a:r>
          </a:p>
          <a:p>
            <a:endParaRPr lang="en-US" dirty="0" smtClean="0"/>
          </a:p>
          <a:p>
            <a:pPr lvl="1"/>
            <a:endParaRPr lang="en-US" dirty="0"/>
          </a:p>
        </p:txBody>
      </p:sp>
      <p:sp>
        <p:nvSpPr>
          <p:cNvPr id="5" name="Slide Number Placeholder 4"/>
          <p:cNvSpPr>
            <a:spLocks noGrp="1"/>
          </p:cNvSpPr>
          <p:nvPr>
            <p:ph type="sldNum" sz="quarter" idx="12"/>
          </p:nvPr>
        </p:nvSpPr>
        <p:spPr/>
        <p:txBody>
          <a:bodyPr/>
          <a:lstStyle/>
          <a:p>
            <a:pPr>
              <a:defRPr/>
            </a:pPr>
            <a:fld id="{3EDD5C3C-A3AB-458C-BAB4-5EA16F489C8C}" type="slidenum">
              <a:rPr lang="fr-CA" smtClean="0">
                <a:solidFill>
                  <a:srgbClr val="FFFFFF"/>
                </a:solidFill>
                <a:latin typeface="Arial"/>
              </a:rPr>
              <a:pPr>
                <a:defRPr/>
              </a:pPr>
              <a:t>27</a:t>
            </a:fld>
            <a:endParaRPr lang="fr-CA" dirty="0">
              <a:solidFill>
                <a:srgbClr val="FFFFFF"/>
              </a:solidFill>
              <a:latin typeface="Arial"/>
            </a:endParaRPr>
          </a:p>
        </p:txBody>
      </p:sp>
    </p:spTree>
    <p:extLst>
      <p:ext uri="{BB962C8B-B14F-4D97-AF65-F5344CB8AC3E}">
        <p14:creationId xmlns:p14="http://schemas.microsoft.com/office/powerpoint/2010/main" val="43806885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Normative Battles</a:t>
            </a:r>
            <a:endParaRPr lang="en-US" dirty="0"/>
          </a:p>
        </p:txBody>
      </p:sp>
      <p:sp>
        <p:nvSpPr>
          <p:cNvPr id="3" name="Content Placeholder 2"/>
          <p:cNvSpPr>
            <a:spLocks noGrp="1"/>
          </p:cNvSpPr>
          <p:nvPr>
            <p:ph idx="1"/>
          </p:nvPr>
        </p:nvSpPr>
        <p:spPr/>
        <p:txBody>
          <a:bodyPr/>
          <a:lstStyle/>
          <a:p>
            <a:r>
              <a:rPr lang="en-US" sz="2400" dirty="0" smtClean="0"/>
              <a:t>WTO: trade, yes, but not in “clinical isolation” from international law</a:t>
            </a:r>
          </a:p>
          <a:p>
            <a:pPr lvl="1"/>
            <a:r>
              <a:rPr lang="en-US" sz="2400" dirty="0" smtClean="0"/>
              <a:t>e.g. FCTC will be used to give Australia  a win in the pending WTO dispute</a:t>
            </a:r>
          </a:p>
          <a:p>
            <a:r>
              <a:rPr lang="en-US" sz="2400" dirty="0" smtClean="0"/>
              <a:t>Expropriation’s lodestar is </a:t>
            </a:r>
            <a:r>
              <a:rPr lang="en-US" sz="2400" u="sng" dirty="0" smtClean="0"/>
              <a:t>property</a:t>
            </a:r>
          </a:p>
          <a:p>
            <a:pPr lvl="1"/>
            <a:r>
              <a:rPr lang="en-US" sz="2000" dirty="0" smtClean="0"/>
              <a:t>Are pharmaceutical patents just like any other “property”?</a:t>
            </a:r>
          </a:p>
          <a:p>
            <a:r>
              <a:rPr lang="en-US" sz="2400" dirty="0" smtClean="0"/>
              <a:t>A </a:t>
            </a:r>
            <a:r>
              <a:rPr lang="en-US" sz="2400" dirty="0"/>
              <a:t>patent </a:t>
            </a:r>
            <a:r>
              <a:rPr lang="en-US" sz="2400" dirty="0" smtClean="0"/>
              <a:t>right, if it is “property” at all, also has </a:t>
            </a:r>
            <a:r>
              <a:rPr lang="en-US" sz="2400" dirty="0"/>
              <a:t>a “social” </a:t>
            </a:r>
            <a:r>
              <a:rPr lang="en-US" sz="2400" dirty="0" smtClean="0"/>
              <a:t>purpose</a:t>
            </a:r>
          </a:p>
          <a:p>
            <a:r>
              <a:rPr lang="en-US" sz="2400" dirty="0" smtClean="0"/>
              <a:t>Patents create incentives </a:t>
            </a:r>
          </a:p>
          <a:p>
            <a:pPr lvl="1"/>
            <a:r>
              <a:rPr lang="en-US" sz="2400" dirty="0" smtClean="0"/>
              <a:t>in </a:t>
            </a:r>
            <a:r>
              <a:rPr lang="en-US" sz="2400" dirty="0"/>
              <a:t>the (private) interest of the patent </a:t>
            </a:r>
            <a:r>
              <a:rPr lang="en-US" sz="2400" dirty="0" smtClean="0"/>
              <a:t>holder</a:t>
            </a:r>
          </a:p>
          <a:p>
            <a:pPr lvl="1"/>
            <a:r>
              <a:rPr lang="en-US" sz="2400" dirty="0" smtClean="0"/>
              <a:t>But </a:t>
            </a:r>
            <a:r>
              <a:rPr lang="en-US" sz="2400" dirty="0"/>
              <a:t>for the greater public interest in access to innovation </a:t>
            </a:r>
          </a:p>
        </p:txBody>
      </p:sp>
    </p:spTree>
    <p:extLst>
      <p:ext uri="{BB962C8B-B14F-4D97-AF65-F5344CB8AC3E}">
        <p14:creationId xmlns:p14="http://schemas.microsoft.com/office/powerpoint/2010/main" val="384492004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Perverse incentives</a:t>
            </a:r>
            <a:endParaRPr lang="en-US" dirty="0"/>
          </a:p>
        </p:txBody>
      </p:sp>
      <p:sp>
        <p:nvSpPr>
          <p:cNvPr id="3" name="Content Placeholder 2"/>
          <p:cNvSpPr>
            <a:spLocks noGrp="1"/>
          </p:cNvSpPr>
          <p:nvPr>
            <p:ph idx="1"/>
          </p:nvPr>
        </p:nvSpPr>
        <p:spPr/>
        <p:txBody>
          <a:bodyPr/>
          <a:lstStyle/>
          <a:p>
            <a:r>
              <a:rPr lang="en-US" dirty="0" smtClean="0"/>
              <a:t>Not likely: “Please, tell me my patent is invalid”</a:t>
            </a:r>
          </a:p>
          <a:p>
            <a:pPr lvl="1"/>
            <a:r>
              <a:rPr lang="en-US" dirty="0" smtClean="0"/>
              <a:t>And then cash out</a:t>
            </a:r>
          </a:p>
          <a:p>
            <a:r>
              <a:rPr lang="en-US" dirty="0" smtClean="0"/>
              <a:t>More likely: </a:t>
            </a:r>
          </a:p>
          <a:p>
            <a:pPr lvl="1"/>
            <a:r>
              <a:rPr lang="en-US" dirty="0" smtClean="0"/>
              <a:t>Patent Offices would have to think harder before issuing a patent</a:t>
            </a:r>
          </a:p>
          <a:p>
            <a:pPr lvl="1"/>
            <a:r>
              <a:rPr lang="en-US" dirty="0" smtClean="0"/>
              <a:t>That is not necessarily a negative…</a:t>
            </a:r>
            <a:endParaRPr lang="en-US" dirty="0"/>
          </a:p>
        </p:txBody>
      </p:sp>
      <p:sp>
        <p:nvSpPr>
          <p:cNvPr id="5" name="Slide Number Placeholder 4"/>
          <p:cNvSpPr>
            <a:spLocks noGrp="1"/>
          </p:cNvSpPr>
          <p:nvPr>
            <p:ph type="sldNum" sz="quarter" idx="12"/>
          </p:nvPr>
        </p:nvSpPr>
        <p:spPr/>
        <p:txBody>
          <a:bodyPr/>
          <a:lstStyle/>
          <a:p>
            <a:pPr>
              <a:defRPr/>
            </a:pPr>
            <a:fld id="{3EDD5C3C-A3AB-458C-BAB4-5EA16F489C8C}" type="slidenum">
              <a:rPr lang="fr-CA" smtClean="0">
                <a:solidFill>
                  <a:srgbClr val="FFFFFF"/>
                </a:solidFill>
                <a:latin typeface="Arial"/>
              </a:rPr>
              <a:pPr>
                <a:defRPr/>
              </a:pPr>
              <a:t>29</a:t>
            </a:fld>
            <a:endParaRPr lang="fr-CA" dirty="0">
              <a:solidFill>
                <a:srgbClr val="FFFFFF"/>
              </a:solidFill>
              <a:latin typeface="Arial"/>
            </a:endParaRPr>
          </a:p>
        </p:txBody>
      </p:sp>
    </p:spTree>
    <p:extLst>
      <p:ext uri="{BB962C8B-B14F-4D97-AF65-F5344CB8AC3E}">
        <p14:creationId xmlns:p14="http://schemas.microsoft.com/office/powerpoint/2010/main" val="31193692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457200" y="1363385"/>
            <a:ext cx="8229600" cy="4525963"/>
          </a:xfrm>
        </p:spPr>
        <p:txBody>
          <a:bodyPr/>
          <a:lstStyle/>
          <a:p>
            <a:r>
              <a:rPr lang="en-US" sz="2800" b="1" dirty="0" smtClean="0"/>
              <a:t>Patents issued on Zyprexa </a:t>
            </a:r>
            <a:r>
              <a:rPr lang="en-US" sz="2800" b="1" dirty="0"/>
              <a:t>and Strattera (atomoxetine and olanzapine</a:t>
            </a:r>
            <a:r>
              <a:rPr lang="en-US" sz="2800" b="1" dirty="0" smtClean="0"/>
              <a:t>) </a:t>
            </a:r>
          </a:p>
          <a:p>
            <a:r>
              <a:rPr lang="en-US" sz="2800" b="1" dirty="0" smtClean="0"/>
              <a:t>Invalidated by Federal Court of Appeal (FCA); leave to appeal to Supreme Court of Canada refused</a:t>
            </a:r>
          </a:p>
          <a:p>
            <a:r>
              <a:rPr lang="en-US" sz="2800" b="1" dirty="0" smtClean="0"/>
              <a:t>FCA uses “promise of the patent” doctrine </a:t>
            </a:r>
          </a:p>
          <a:p>
            <a:pPr lvl="1"/>
            <a:r>
              <a:rPr lang="en-US" sz="2400" b="1" dirty="0" smtClean="0"/>
              <a:t>As part of its </a:t>
            </a:r>
            <a:r>
              <a:rPr lang="en-US" sz="2400" b="1" u="sng" dirty="0" smtClean="0"/>
              <a:t>utility</a:t>
            </a:r>
            <a:r>
              <a:rPr lang="en-US" sz="2400" b="1" dirty="0" smtClean="0"/>
              <a:t> analysis</a:t>
            </a:r>
          </a:p>
          <a:p>
            <a:r>
              <a:rPr lang="en-US" sz="2800" b="1" dirty="0" smtClean="0"/>
              <a:t>Lilly argues </a:t>
            </a:r>
            <a:r>
              <a:rPr lang="en-US" sz="2800" b="1" i="1" u="sng" dirty="0" smtClean="0"/>
              <a:t>indirect</a:t>
            </a:r>
            <a:r>
              <a:rPr lang="en-US" sz="2800" b="1" dirty="0" smtClean="0"/>
              <a:t> expropriation and lack of Fair and Equitable Treatment (FET) under </a:t>
            </a:r>
            <a:r>
              <a:rPr lang="en-US" sz="2800" b="1" u="sng" dirty="0" smtClean="0"/>
              <a:t>NAFTA</a:t>
            </a:r>
            <a:r>
              <a:rPr lang="en-US" sz="2800" b="1" dirty="0" smtClean="0"/>
              <a:t> Chapter 11</a:t>
            </a:r>
          </a:p>
        </p:txBody>
      </p:sp>
      <p:sp>
        <p:nvSpPr>
          <p:cNvPr id="5" name="Slide Number Placeholder 4"/>
          <p:cNvSpPr>
            <a:spLocks noGrp="1"/>
          </p:cNvSpPr>
          <p:nvPr>
            <p:ph type="sldNum" sz="quarter" idx="12"/>
          </p:nvPr>
        </p:nvSpPr>
        <p:spPr/>
        <p:txBody>
          <a:bodyPr/>
          <a:lstStyle/>
          <a:p>
            <a:pPr>
              <a:defRPr/>
            </a:pPr>
            <a:fld id="{3EDD5C3C-A3AB-458C-BAB4-5EA16F489C8C}" type="slidenum">
              <a:rPr lang="fr-CA" smtClean="0">
                <a:solidFill>
                  <a:srgbClr val="FFFFFF"/>
                </a:solidFill>
                <a:latin typeface="Arial"/>
              </a:rPr>
              <a:pPr>
                <a:defRPr/>
              </a:pPr>
              <a:t>3</a:t>
            </a:fld>
            <a:endParaRPr lang="fr-CA" dirty="0">
              <a:solidFill>
                <a:srgbClr val="FFFFFF"/>
              </a:solidFill>
              <a:latin typeface="Arial"/>
            </a:endParaRPr>
          </a:p>
        </p:txBody>
      </p:sp>
    </p:spTree>
    <p:extLst>
      <p:ext uri="{BB962C8B-B14F-4D97-AF65-F5344CB8AC3E}">
        <p14:creationId xmlns:p14="http://schemas.microsoft.com/office/powerpoint/2010/main" val="221842276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lstStyle/>
          <a:p>
            <a:r>
              <a:rPr lang="en-US" sz="4000" dirty="0" smtClean="0"/>
              <a:t>Possible future pathways</a:t>
            </a:r>
            <a:endParaRPr lang="en-US" sz="4000" dirty="0"/>
          </a:p>
        </p:txBody>
      </p:sp>
      <p:sp>
        <p:nvSpPr>
          <p:cNvPr id="5" name="Slide Number Placeholder 4"/>
          <p:cNvSpPr>
            <a:spLocks noGrp="1"/>
          </p:cNvSpPr>
          <p:nvPr>
            <p:ph type="sldNum" sz="quarter" idx="12"/>
          </p:nvPr>
        </p:nvSpPr>
        <p:spPr/>
        <p:txBody>
          <a:bodyPr/>
          <a:lstStyle/>
          <a:p>
            <a:pPr>
              <a:defRPr/>
            </a:pPr>
            <a:fld id="{3EDD5C3C-A3AB-458C-BAB4-5EA16F489C8C}" type="slidenum">
              <a:rPr lang="fr-CA" smtClean="0">
                <a:solidFill>
                  <a:srgbClr val="FFFFFF"/>
                </a:solidFill>
                <a:latin typeface="Arial"/>
              </a:rPr>
              <a:pPr>
                <a:defRPr/>
              </a:pPr>
              <a:t>30</a:t>
            </a:fld>
            <a:endParaRPr lang="fr-CA" dirty="0">
              <a:solidFill>
                <a:srgbClr val="FFFFFF"/>
              </a:solidFill>
              <a:latin typeface="Arial"/>
            </a:endParaRPr>
          </a:p>
        </p:txBody>
      </p:sp>
    </p:spTree>
    <p:extLst>
      <p:ext uri="{BB962C8B-B14F-4D97-AF65-F5344CB8AC3E}">
        <p14:creationId xmlns:p14="http://schemas.microsoft.com/office/powerpoint/2010/main" val="3128615977"/>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 to ameliorate the framework</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sz="2400" dirty="0" smtClean="0"/>
              <a:t>Constitutional approach of international law</a:t>
            </a:r>
          </a:p>
          <a:p>
            <a:pPr lvl="1"/>
            <a:r>
              <a:rPr lang="nl-NL" sz="2400" dirty="0" smtClean="0"/>
              <a:t>Free </a:t>
            </a:r>
            <a:r>
              <a:rPr lang="nl-NL" sz="2400" dirty="0" err="1" smtClean="0"/>
              <a:t>trade</a:t>
            </a:r>
            <a:r>
              <a:rPr lang="nl-NL" sz="2400" dirty="0" smtClean="0"/>
              <a:t> as human right</a:t>
            </a:r>
            <a:endParaRPr lang="en-US" sz="2400" dirty="0" smtClean="0"/>
          </a:p>
          <a:p>
            <a:pPr lvl="1"/>
            <a:r>
              <a:rPr lang="en-US" sz="2400" dirty="0" smtClean="0"/>
              <a:t>Risky: “takeover”/ hierarchical normative framework</a:t>
            </a:r>
          </a:p>
          <a:p>
            <a:pPr marL="457200" indent="-457200">
              <a:buFont typeface="+mj-lt"/>
              <a:buAutoNum type="arabicPeriod"/>
            </a:pPr>
            <a:r>
              <a:rPr lang="en-US" sz="2400" dirty="0" smtClean="0"/>
              <a:t>Contract-based theories</a:t>
            </a:r>
          </a:p>
          <a:p>
            <a:pPr lvl="1"/>
            <a:r>
              <a:rPr lang="nl-NL" sz="2400" i="1" dirty="0" err="1" smtClean="0"/>
              <a:t>Stipulation</a:t>
            </a:r>
            <a:r>
              <a:rPr lang="nl-NL" sz="2400" i="1" dirty="0" smtClean="0"/>
              <a:t> pour </a:t>
            </a:r>
            <a:r>
              <a:rPr lang="nl-NL" sz="2400" i="1" dirty="0" err="1" smtClean="0"/>
              <a:t>autrui</a:t>
            </a:r>
            <a:r>
              <a:rPr lang="nl-NL" sz="2400" i="1" dirty="0" smtClean="0"/>
              <a:t> </a:t>
            </a:r>
            <a:r>
              <a:rPr lang="nl-NL" sz="2400" dirty="0" smtClean="0"/>
              <a:t>(</a:t>
            </a:r>
            <a:r>
              <a:rPr lang="nl-NL" sz="2400" dirty="0" err="1" smtClean="0"/>
              <a:t>stipulation</a:t>
            </a:r>
            <a:r>
              <a:rPr lang="nl-NL" sz="2400" dirty="0" smtClean="0"/>
              <a:t> </a:t>
            </a:r>
            <a:r>
              <a:rPr lang="nl-NL" sz="2400" dirty="0" err="1" smtClean="0"/>
              <a:t>for</a:t>
            </a:r>
            <a:r>
              <a:rPr lang="nl-NL" sz="2400" dirty="0" smtClean="0"/>
              <a:t> </a:t>
            </a:r>
            <a:r>
              <a:rPr lang="nl-NL" sz="2400" dirty="0" err="1" smtClean="0"/>
              <a:t>another</a:t>
            </a:r>
            <a:r>
              <a:rPr lang="nl-NL" sz="2400" dirty="0" smtClean="0"/>
              <a:t>)</a:t>
            </a:r>
          </a:p>
          <a:p>
            <a:pPr lvl="1"/>
            <a:r>
              <a:rPr lang="nl-NL" sz="2400" dirty="0" err="1" smtClean="0"/>
              <a:t>Efficient</a:t>
            </a:r>
            <a:r>
              <a:rPr lang="nl-NL" sz="2400" dirty="0" smtClean="0"/>
              <a:t> </a:t>
            </a:r>
            <a:r>
              <a:rPr lang="nl-NL" sz="2400" dirty="0" err="1" smtClean="0"/>
              <a:t>breach</a:t>
            </a:r>
            <a:r>
              <a:rPr lang="nl-NL" sz="2400" dirty="0" smtClean="0"/>
              <a:t>?</a:t>
            </a:r>
            <a:endParaRPr lang="en-US" sz="2400" dirty="0" smtClean="0"/>
          </a:p>
          <a:p>
            <a:pPr marL="457200" indent="-457200">
              <a:buFont typeface="+mj-lt"/>
              <a:buAutoNum type="arabicPeriod"/>
            </a:pPr>
            <a:r>
              <a:rPr lang="en-US" sz="2400" dirty="0" smtClean="0"/>
              <a:t>General balancing approach</a:t>
            </a:r>
          </a:p>
          <a:p>
            <a:pPr marL="457200" indent="-457200">
              <a:buFont typeface="+mj-lt"/>
              <a:buAutoNum type="arabicPeriod"/>
            </a:pPr>
            <a:r>
              <a:rPr lang="en-US" sz="2400" dirty="0"/>
              <a:t>Vienna Convention (VCLT)</a:t>
            </a:r>
          </a:p>
          <a:p>
            <a:pPr lvl="1"/>
            <a:r>
              <a:rPr lang="en-US" sz="2000" dirty="0" smtClean="0"/>
              <a:t>Strong </a:t>
            </a:r>
            <a:r>
              <a:rPr lang="en-US" sz="2000" dirty="0"/>
              <a:t>doctrinal </a:t>
            </a:r>
            <a:r>
              <a:rPr lang="en-US" sz="2000" dirty="0" smtClean="0"/>
              <a:t>basis</a:t>
            </a:r>
            <a:endParaRPr lang="en-US" sz="2000" dirty="0"/>
          </a:p>
          <a:p>
            <a:pPr lvl="1"/>
            <a:r>
              <a:rPr lang="en-US" sz="2000" dirty="0"/>
              <a:t>“Object and purpose” in art 31(1) includes both an immediate and a broader context </a:t>
            </a:r>
          </a:p>
          <a:p>
            <a:endParaRPr lang="en-US" sz="2400" dirty="0" smtClean="0"/>
          </a:p>
        </p:txBody>
      </p:sp>
      <p:sp>
        <p:nvSpPr>
          <p:cNvPr id="5" name="Slide Number Placeholder 4"/>
          <p:cNvSpPr>
            <a:spLocks noGrp="1"/>
          </p:cNvSpPr>
          <p:nvPr>
            <p:ph type="sldNum" sz="quarter" idx="12"/>
          </p:nvPr>
        </p:nvSpPr>
        <p:spPr/>
        <p:txBody>
          <a:bodyPr/>
          <a:lstStyle/>
          <a:p>
            <a:pPr>
              <a:defRPr/>
            </a:pPr>
            <a:fld id="{3EDD5C3C-A3AB-458C-BAB4-5EA16F489C8C}" type="slidenum">
              <a:rPr lang="fr-CA" smtClean="0">
                <a:solidFill>
                  <a:srgbClr val="FFFFFF"/>
                </a:solidFill>
                <a:latin typeface="Arial"/>
              </a:rPr>
              <a:pPr>
                <a:defRPr/>
              </a:pPr>
              <a:t>31</a:t>
            </a:fld>
            <a:endParaRPr lang="fr-CA" dirty="0">
              <a:solidFill>
                <a:srgbClr val="FFFFFF"/>
              </a:solidFill>
              <a:latin typeface="Arial"/>
            </a:endParaRPr>
          </a:p>
        </p:txBody>
      </p:sp>
    </p:spTree>
    <p:extLst>
      <p:ext uri="{BB962C8B-B14F-4D97-AF65-F5344CB8AC3E}">
        <p14:creationId xmlns:p14="http://schemas.microsoft.com/office/powerpoint/2010/main" val="1566611661"/>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ISDS and privity of contract</a:t>
            </a:r>
            <a:endParaRPr lang="en-US" dirty="0"/>
          </a:p>
        </p:txBody>
      </p:sp>
      <p:sp>
        <p:nvSpPr>
          <p:cNvPr id="3" name="Content Placeholder 2"/>
          <p:cNvSpPr>
            <a:spLocks noGrp="1"/>
          </p:cNvSpPr>
          <p:nvPr>
            <p:ph idx="1"/>
          </p:nvPr>
        </p:nvSpPr>
        <p:spPr/>
        <p:txBody>
          <a:bodyPr/>
          <a:lstStyle/>
          <a:p>
            <a:r>
              <a:rPr lang="en-US" dirty="0" smtClean="0"/>
              <a:t>Can there be an </a:t>
            </a:r>
            <a:r>
              <a:rPr lang="en-US" u="sng" dirty="0" smtClean="0"/>
              <a:t>obligation</a:t>
            </a:r>
            <a:r>
              <a:rPr lang="en-US" dirty="0" smtClean="0"/>
              <a:t> for beneficiary accepting the benefit contained in a contract entered into by others?</a:t>
            </a:r>
          </a:p>
          <a:p>
            <a:r>
              <a:rPr lang="en-US" i="1" dirty="0" smtClean="0"/>
              <a:t>“Stipulation for another”</a:t>
            </a:r>
          </a:p>
          <a:p>
            <a:pPr marL="0" indent="0">
              <a:buNone/>
            </a:pPr>
            <a:endParaRPr lang="en-US" dirty="0"/>
          </a:p>
        </p:txBody>
      </p:sp>
      <p:sp>
        <p:nvSpPr>
          <p:cNvPr id="5" name="Slide Number Placeholder 4"/>
          <p:cNvSpPr>
            <a:spLocks noGrp="1"/>
          </p:cNvSpPr>
          <p:nvPr>
            <p:ph type="sldNum" sz="quarter" idx="12"/>
          </p:nvPr>
        </p:nvSpPr>
        <p:spPr/>
        <p:txBody>
          <a:bodyPr/>
          <a:lstStyle/>
          <a:p>
            <a:pPr>
              <a:defRPr/>
            </a:pPr>
            <a:fld id="{3EDD5C3C-A3AB-458C-BAB4-5EA16F489C8C}" type="slidenum">
              <a:rPr lang="fr-CA" smtClean="0">
                <a:solidFill>
                  <a:srgbClr val="FFFFFF"/>
                </a:solidFill>
                <a:latin typeface="Arial"/>
              </a:rPr>
              <a:pPr>
                <a:defRPr/>
              </a:pPr>
              <a:t>32</a:t>
            </a:fld>
            <a:endParaRPr lang="fr-CA" dirty="0">
              <a:solidFill>
                <a:srgbClr val="FFFFFF"/>
              </a:solidFill>
              <a:latin typeface="Arial"/>
            </a:endParaRPr>
          </a:p>
        </p:txBody>
      </p:sp>
    </p:spTree>
    <p:extLst>
      <p:ext uri="{BB962C8B-B14F-4D97-AF65-F5344CB8AC3E}">
        <p14:creationId xmlns:p14="http://schemas.microsoft.com/office/powerpoint/2010/main" val="3431040283"/>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 The non issue</a:t>
            </a:r>
            <a:endParaRPr lang="en-US" dirty="0"/>
          </a:p>
        </p:txBody>
      </p:sp>
      <p:sp>
        <p:nvSpPr>
          <p:cNvPr id="3" name="Content Placeholder 2"/>
          <p:cNvSpPr>
            <a:spLocks noGrp="1"/>
          </p:cNvSpPr>
          <p:nvPr>
            <p:ph idx="1"/>
          </p:nvPr>
        </p:nvSpPr>
        <p:spPr/>
        <p:txBody>
          <a:bodyPr/>
          <a:lstStyle/>
          <a:p>
            <a:r>
              <a:rPr lang="en-US" dirty="0" smtClean="0"/>
              <a:t>Giving non-state actors a right to use</a:t>
            </a:r>
            <a:endParaRPr lang="en-US" dirty="0"/>
          </a:p>
        </p:txBody>
      </p:sp>
      <p:sp>
        <p:nvSpPr>
          <p:cNvPr id="5" name="Slide Number Placeholder 4"/>
          <p:cNvSpPr>
            <a:spLocks noGrp="1"/>
          </p:cNvSpPr>
          <p:nvPr>
            <p:ph type="sldNum" sz="quarter" idx="12"/>
          </p:nvPr>
        </p:nvSpPr>
        <p:spPr/>
        <p:txBody>
          <a:bodyPr/>
          <a:lstStyle/>
          <a:p>
            <a:pPr>
              <a:defRPr/>
            </a:pPr>
            <a:fld id="{3EDD5C3C-A3AB-458C-BAB4-5EA16F489C8C}" type="slidenum">
              <a:rPr lang="fr-CA" smtClean="0">
                <a:solidFill>
                  <a:srgbClr val="FFFFFF"/>
                </a:solidFill>
                <a:latin typeface="Arial"/>
              </a:rPr>
              <a:pPr>
                <a:defRPr/>
              </a:pPr>
              <a:t>33</a:t>
            </a:fld>
            <a:endParaRPr lang="fr-CA" dirty="0">
              <a:solidFill>
                <a:srgbClr val="FFFFFF"/>
              </a:solidFill>
              <a:latin typeface="Arial"/>
            </a:endParaRPr>
          </a:p>
        </p:txBody>
      </p:sp>
    </p:spTree>
    <p:extLst>
      <p:ext uri="{BB962C8B-B14F-4D97-AF65-F5344CB8AC3E}">
        <p14:creationId xmlns:p14="http://schemas.microsoft.com/office/powerpoint/2010/main" val="1866492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need to move forward: Strong policy positions</a:t>
            </a:r>
            <a:endParaRPr lang="en-US" dirty="0"/>
          </a:p>
        </p:txBody>
      </p:sp>
      <p:sp>
        <p:nvSpPr>
          <p:cNvPr id="3" name="Content Placeholder 2"/>
          <p:cNvSpPr>
            <a:spLocks noGrp="1"/>
          </p:cNvSpPr>
          <p:nvPr>
            <p:ph idx="1"/>
          </p:nvPr>
        </p:nvSpPr>
        <p:spPr/>
        <p:txBody>
          <a:bodyPr/>
          <a:lstStyle/>
          <a:p>
            <a:r>
              <a:rPr lang="en-US" dirty="0" smtClean="0"/>
              <a:t>“Nor </a:t>
            </a:r>
            <a:r>
              <a:rPr lang="en-US" dirty="0"/>
              <a:t>will the Government support provisions </a:t>
            </a:r>
            <a:r>
              <a:rPr lang="en-US" dirty="0" smtClean="0"/>
              <a:t>[in ISDS] that </a:t>
            </a:r>
            <a:r>
              <a:rPr lang="en-US" dirty="0"/>
              <a:t>would constrain the ability of Australian governments to make laws on social, environmental and economic matters circumstances where those laws do not discriminate between domestic and foreign </a:t>
            </a:r>
            <a:r>
              <a:rPr lang="en-US" dirty="0" smtClean="0"/>
              <a:t>businesses.”  (Australia gvt)</a:t>
            </a:r>
            <a:endParaRPr lang="en-US" dirty="0"/>
          </a:p>
        </p:txBody>
      </p:sp>
      <p:sp>
        <p:nvSpPr>
          <p:cNvPr id="5" name="Slide Number Placeholder 4"/>
          <p:cNvSpPr>
            <a:spLocks noGrp="1"/>
          </p:cNvSpPr>
          <p:nvPr>
            <p:ph type="sldNum" sz="quarter" idx="12"/>
          </p:nvPr>
        </p:nvSpPr>
        <p:spPr/>
        <p:txBody>
          <a:bodyPr/>
          <a:lstStyle/>
          <a:p>
            <a:pPr>
              <a:defRPr/>
            </a:pPr>
            <a:fld id="{3EDD5C3C-A3AB-458C-BAB4-5EA16F489C8C}" type="slidenum">
              <a:rPr lang="fr-CA" smtClean="0">
                <a:solidFill>
                  <a:srgbClr val="FFFFFF"/>
                </a:solidFill>
                <a:latin typeface="Arial"/>
              </a:rPr>
              <a:pPr>
                <a:defRPr/>
              </a:pPr>
              <a:t>34</a:t>
            </a:fld>
            <a:endParaRPr lang="fr-CA" dirty="0">
              <a:solidFill>
                <a:srgbClr val="FFFFFF"/>
              </a:solidFill>
              <a:latin typeface="Arial"/>
            </a:endParaRPr>
          </a:p>
        </p:txBody>
      </p:sp>
    </p:spTree>
    <p:extLst>
      <p:ext uri="{BB962C8B-B14F-4D97-AF65-F5344CB8AC3E}">
        <p14:creationId xmlns:p14="http://schemas.microsoft.com/office/powerpoint/2010/main" val="1201679560"/>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 name="Content Placeholder 5" descr="be_bewal.gif"/>
          <p:cNvPicPr>
            <a:picLocks noGrp="1" noChangeAspect="1"/>
          </p:cNvPicPr>
          <p:nvPr>
            <p:ph idx="1"/>
          </p:nvPr>
        </p:nvPicPr>
        <p:blipFill>
          <a:blip r:embed="rId2">
            <a:extLst>
              <a:ext uri="{28A0092B-C50C-407E-A947-70E740481C1C}">
                <a14:useLocalDpi xmlns:a14="http://schemas.microsoft.com/office/drawing/2010/main" val="0"/>
              </a:ext>
            </a:extLst>
          </a:blip>
          <a:srcRect t="8753" b="8753"/>
          <a:stretch>
            <a:fillRect/>
          </a:stretch>
        </p:blipFill>
        <p:spPr>
          <a:xfrm>
            <a:off x="457200" y="1138430"/>
            <a:ext cx="8229600" cy="4525963"/>
          </a:xfrm>
        </p:spPr>
      </p:pic>
      <p:sp>
        <p:nvSpPr>
          <p:cNvPr id="5" name="Slide Number Placeholder 4"/>
          <p:cNvSpPr>
            <a:spLocks noGrp="1"/>
          </p:cNvSpPr>
          <p:nvPr>
            <p:ph type="sldNum" sz="quarter" idx="12"/>
          </p:nvPr>
        </p:nvSpPr>
        <p:spPr/>
        <p:txBody>
          <a:bodyPr/>
          <a:lstStyle/>
          <a:p>
            <a:pPr>
              <a:defRPr/>
            </a:pPr>
            <a:fld id="{3EDD5C3C-A3AB-458C-BAB4-5EA16F489C8C}" type="slidenum">
              <a:rPr lang="fr-CA" smtClean="0">
                <a:solidFill>
                  <a:srgbClr val="FFFFFF"/>
                </a:solidFill>
                <a:latin typeface="Arial"/>
              </a:rPr>
              <a:pPr>
                <a:defRPr/>
              </a:pPr>
              <a:t>35</a:t>
            </a:fld>
            <a:endParaRPr lang="fr-CA" dirty="0">
              <a:solidFill>
                <a:srgbClr val="FFFFFF"/>
              </a:solidFill>
              <a:latin typeface="Arial"/>
            </a:endParaRPr>
          </a:p>
        </p:txBody>
      </p:sp>
    </p:spTree>
    <p:extLst>
      <p:ext uri="{BB962C8B-B14F-4D97-AF65-F5344CB8AC3E}">
        <p14:creationId xmlns:p14="http://schemas.microsoft.com/office/powerpoint/2010/main" val="26613464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Suggestions</a:t>
            </a:r>
            <a:endParaRPr lang="en-US" dirty="0"/>
          </a:p>
        </p:txBody>
      </p:sp>
      <p:sp>
        <p:nvSpPr>
          <p:cNvPr id="3" name="Content Placeholder 2"/>
          <p:cNvSpPr>
            <a:spLocks noGrp="1"/>
          </p:cNvSpPr>
          <p:nvPr>
            <p:ph idx="1"/>
          </p:nvPr>
        </p:nvSpPr>
        <p:spPr>
          <a:xfrm>
            <a:off x="457200" y="1417638"/>
            <a:ext cx="8229600" cy="4525963"/>
          </a:xfrm>
        </p:spPr>
        <p:txBody>
          <a:bodyPr/>
          <a:lstStyle/>
          <a:p>
            <a:r>
              <a:rPr lang="en-US" dirty="0" smtClean="0"/>
              <a:t>Build </a:t>
            </a:r>
            <a:r>
              <a:rPr lang="en-US" u="sng" dirty="0" smtClean="0"/>
              <a:t>express interfaces</a:t>
            </a:r>
          </a:p>
          <a:p>
            <a:pPr lvl="1"/>
            <a:r>
              <a:rPr lang="en-US" dirty="0" smtClean="0"/>
              <a:t>“ Narrowly tailor” ISDS (Ruth </a:t>
            </a:r>
            <a:r>
              <a:rPr lang="en-US" dirty="0" err="1" smtClean="0"/>
              <a:t>Okediji</a:t>
            </a:r>
            <a:r>
              <a:rPr lang="en-US" dirty="0" smtClean="0"/>
              <a:t>, 2014)</a:t>
            </a:r>
          </a:p>
          <a:p>
            <a:pPr lvl="2"/>
            <a:r>
              <a:rPr lang="en-US" dirty="0" smtClean="0"/>
              <a:t>Exclude </a:t>
            </a:r>
            <a:r>
              <a:rPr lang="en-US" dirty="0"/>
              <a:t>substantive IP rules from </a:t>
            </a:r>
            <a:r>
              <a:rPr lang="en-US" dirty="0" smtClean="0"/>
              <a:t>ISDS, as EU has done </a:t>
            </a:r>
            <a:r>
              <a:rPr lang="en-US" dirty="0"/>
              <a:t>in both CETA and </a:t>
            </a:r>
            <a:r>
              <a:rPr lang="en-US" dirty="0" smtClean="0"/>
              <a:t>TTIP</a:t>
            </a:r>
          </a:p>
          <a:p>
            <a:pPr lvl="1"/>
            <a:r>
              <a:rPr lang="en-US" dirty="0" smtClean="0"/>
              <a:t>Include </a:t>
            </a:r>
            <a:r>
              <a:rPr lang="en-US" u="sng" dirty="0" smtClean="0"/>
              <a:t>explicit safeguards </a:t>
            </a:r>
            <a:r>
              <a:rPr lang="en-US" dirty="0"/>
              <a:t>for </a:t>
            </a:r>
            <a:r>
              <a:rPr lang="en-US" dirty="0" smtClean="0"/>
              <a:t>labor, </a:t>
            </a:r>
            <a:r>
              <a:rPr lang="en-US" dirty="0"/>
              <a:t>environment and sustainable development often explicitly demand a “high level of protection” and put these interests above that of liberalization of </a:t>
            </a:r>
            <a:r>
              <a:rPr lang="en-US" dirty="0" smtClean="0"/>
              <a:t>trade (EU position)</a:t>
            </a:r>
          </a:p>
          <a:p>
            <a:pPr lvl="1"/>
            <a:r>
              <a:rPr lang="en-US" dirty="0"/>
              <a:t>S</a:t>
            </a:r>
            <a:r>
              <a:rPr lang="en-US" dirty="0" smtClean="0"/>
              <a:t>afeguards should preserve </a:t>
            </a:r>
            <a:r>
              <a:rPr lang="en-US" dirty="0" smtClean="0"/>
              <a:t>a “right to regulate”</a:t>
            </a:r>
          </a:p>
          <a:p>
            <a:endParaRPr lang="en-US" dirty="0"/>
          </a:p>
        </p:txBody>
      </p:sp>
      <p:sp>
        <p:nvSpPr>
          <p:cNvPr id="5" name="Slide Number Placeholder 4"/>
          <p:cNvSpPr>
            <a:spLocks noGrp="1"/>
          </p:cNvSpPr>
          <p:nvPr>
            <p:ph type="sldNum" sz="quarter" idx="12"/>
          </p:nvPr>
        </p:nvSpPr>
        <p:spPr/>
        <p:txBody>
          <a:bodyPr/>
          <a:lstStyle/>
          <a:p>
            <a:pPr>
              <a:defRPr/>
            </a:pPr>
            <a:fld id="{3EDD5C3C-A3AB-458C-BAB4-5EA16F489C8C}" type="slidenum">
              <a:rPr lang="fr-CA" smtClean="0">
                <a:solidFill>
                  <a:srgbClr val="FFFFFF"/>
                </a:solidFill>
                <a:latin typeface="Arial"/>
              </a:rPr>
              <a:pPr>
                <a:defRPr/>
              </a:pPr>
              <a:t>36</a:t>
            </a:fld>
            <a:endParaRPr lang="fr-CA" dirty="0">
              <a:solidFill>
                <a:srgbClr val="FFFFFF"/>
              </a:solidFill>
              <a:latin typeface="Arial"/>
            </a:endParaRPr>
          </a:p>
        </p:txBody>
      </p:sp>
    </p:spTree>
    <p:extLst>
      <p:ext uri="{BB962C8B-B14F-4D97-AF65-F5344CB8AC3E}">
        <p14:creationId xmlns:p14="http://schemas.microsoft.com/office/powerpoint/2010/main" val="1058091354"/>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Vienna Plus:</a:t>
            </a:r>
            <a:br>
              <a:rPr lang="en-US" sz="4000" dirty="0" smtClean="0"/>
            </a:br>
            <a:r>
              <a:rPr lang="en-US" sz="4000" dirty="0" smtClean="0"/>
              <a:t>An Interpretation</a:t>
            </a:r>
            <a:r>
              <a:rPr lang="en-US" sz="4000" i="1" dirty="0" smtClean="0"/>
              <a:t> </a:t>
            </a:r>
            <a:r>
              <a:rPr lang="en-US" sz="4000" dirty="0" smtClean="0"/>
              <a:t>Doctrine for ISDS </a:t>
            </a:r>
            <a:endParaRPr lang="en-US" sz="4000" dirty="0"/>
          </a:p>
        </p:txBody>
      </p:sp>
      <p:sp>
        <p:nvSpPr>
          <p:cNvPr id="3" name="Content Placeholder 2"/>
          <p:cNvSpPr>
            <a:spLocks noGrp="1"/>
          </p:cNvSpPr>
          <p:nvPr>
            <p:ph idx="1"/>
          </p:nvPr>
        </p:nvSpPr>
        <p:spPr>
          <a:xfrm>
            <a:off x="457200" y="1598419"/>
            <a:ext cx="8229600" cy="4525963"/>
          </a:xfrm>
        </p:spPr>
        <p:txBody>
          <a:bodyPr/>
          <a:lstStyle/>
          <a:p>
            <a:r>
              <a:rPr lang="en-US" sz="2800" dirty="0" smtClean="0"/>
              <a:t>Proposed rule: “An ISDS tribunal ought not to interpret a provision in an FTA or BIT if another interpretation that allows a state to comply with its human rights obligations is possible.”</a:t>
            </a:r>
          </a:p>
          <a:p>
            <a:pPr lvl="1"/>
            <a:r>
              <a:rPr lang="en-US" dirty="0" smtClean="0"/>
              <a:t>Jettisons or sidesteps the “necessity” and least restrictive tests of trade law</a:t>
            </a:r>
          </a:p>
          <a:p>
            <a:r>
              <a:rPr lang="en-US" dirty="0" smtClean="0"/>
              <a:t>“Vienna-plus approach”:</a:t>
            </a:r>
          </a:p>
          <a:p>
            <a:pPr lvl="1"/>
            <a:r>
              <a:rPr lang="en-US" dirty="0" smtClean="0"/>
              <a:t>Establish an ISDS supplement to Vienna </a:t>
            </a:r>
          </a:p>
          <a:p>
            <a:pPr lvl="1"/>
            <a:r>
              <a:rPr lang="en-US" dirty="0" smtClean="0"/>
              <a:t>Add to statute of a permanent ISDS tribunal (as in European proposal)</a:t>
            </a:r>
          </a:p>
        </p:txBody>
      </p:sp>
      <p:sp>
        <p:nvSpPr>
          <p:cNvPr id="5" name="Slide Number Placeholder 4"/>
          <p:cNvSpPr>
            <a:spLocks noGrp="1"/>
          </p:cNvSpPr>
          <p:nvPr>
            <p:ph type="sldNum" sz="quarter" idx="12"/>
          </p:nvPr>
        </p:nvSpPr>
        <p:spPr/>
        <p:txBody>
          <a:bodyPr/>
          <a:lstStyle/>
          <a:p>
            <a:pPr>
              <a:defRPr/>
            </a:pPr>
            <a:fld id="{3EDD5C3C-A3AB-458C-BAB4-5EA16F489C8C}" type="slidenum">
              <a:rPr lang="fr-CA" smtClean="0">
                <a:solidFill>
                  <a:srgbClr val="FFFFFF"/>
                </a:solidFill>
                <a:latin typeface="Arial"/>
              </a:rPr>
              <a:pPr>
                <a:defRPr/>
              </a:pPr>
              <a:t>37</a:t>
            </a:fld>
            <a:endParaRPr lang="fr-CA" dirty="0">
              <a:solidFill>
                <a:srgbClr val="FFFFFF"/>
              </a:solidFill>
              <a:latin typeface="Arial"/>
            </a:endParaRPr>
          </a:p>
        </p:txBody>
      </p:sp>
    </p:spTree>
    <p:extLst>
      <p:ext uri="{BB962C8B-B14F-4D97-AF65-F5344CB8AC3E}">
        <p14:creationId xmlns:p14="http://schemas.microsoft.com/office/powerpoint/2010/main" val="700215163"/>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India’s Role</a:t>
            </a:r>
            <a:endParaRPr lang="en-US" dirty="0"/>
          </a:p>
        </p:txBody>
      </p:sp>
      <p:sp>
        <p:nvSpPr>
          <p:cNvPr id="3" name="Content Placeholder 2"/>
          <p:cNvSpPr>
            <a:spLocks noGrp="1"/>
          </p:cNvSpPr>
          <p:nvPr>
            <p:ph idx="1"/>
          </p:nvPr>
        </p:nvSpPr>
        <p:spPr/>
        <p:txBody>
          <a:bodyPr/>
          <a:lstStyle/>
          <a:p>
            <a:r>
              <a:rPr lang="en-US" dirty="0" smtClean="0"/>
              <a:t>India could take the lead in reforming ISDS by implementing a new model</a:t>
            </a:r>
            <a:endParaRPr lang="en-US" dirty="0"/>
          </a:p>
        </p:txBody>
      </p:sp>
      <p:sp>
        <p:nvSpPr>
          <p:cNvPr id="5" name="Slide Number Placeholder 4"/>
          <p:cNvSpPr>
            <a:spLocks noGrp="1"/>
          </p:cNvSpPr>
          <p:nvPr>
            <p:ph type="sldNum" sz="quarter" idx="12"/>
          </p:nvPr>
        </p:nvSpPr>
        <p:spPr/>
        <p:txBody>
          <a:bodyPr/>
          <a:lstStyle/>
          <a:p>
            <a:pPr>
              <a:defRPr/>
            </a:pPr>
            <a:fld id="{3EDD5C3C-A3AB-458C-BAB4-5EA16F489C8C}" type="slidenum">
              <a:rPr lang="fr-CA" smtClean="0">
                <a:solidFill>
                  <a:srgbClr val="FFFFFF"/>
                </a:solidFill>
                <a:latin typeface="Arial"/>
              </a:rPr>
              <a:pPr>
                <a:defRPr/>
              </a:pPr>
              <a:t>38</a:t>
            </a:fld>
            <a:endParaRPr lang="fr-CA" dirty="0">
              <a:solidFill>
                <a:srgbClr val="FFFFFF"/>
              </a:solidFill>
              <a:latin typeface="Arial"/>
            </a:endParaRPr>
          </a:p>
        </p:txBody>
      </p:sp>
    </p:spTree>
    <p:extLst>
      <p:ext uri="{BB962C8B-B14F-4D97-AF65-F5344CB8AC3E}">
        <p14:creationId xmlns:p14="http://schemas.microsoft.com/office/powerpoint/2010/main" val="14223630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endParaRPr lang="fr-CA" dirty="0">
              <a:solidFill>
                <a:srgbClr val="FFFFFF"/>
              </a:solidFill>
              <a:latin typeface="Arial"/>
            </a:endParaRPr>
          </a:p>
        </p:txBody>
      </p:sp>
      <p:sp>
        <p:nvSpPr>
          <p:cNvPr id="3" name="Slide Number Placeholder 2"/>
          <p:cNvSpPr>
            <a:spLocks noGrp="1"/>
          </p:cNvSpPr>
          <p:nvPr>
            <p:ph type="sldNum" sz="quarter" idx="12"/>
          </p:nvPr>
        </p:nvSpPr>
        <p:spPr/>
        <p:txBody>
          <a:bodyPr/>
          <a:lstStyle/>
          <a:p>
            <a:pPr>
              <a:defRPr/>
            </a:pPr>
            <a:endParaRPr lang="fr-CA" dirty="0">
              <a:solidFill>
                <a:srgbClr val="FFFFFF"/>
              </a:solidFill>
              <a:latin typeface="Arial"/>
            </a:endParaRPr>
          </a:p>
        </p:txBody>
      </p:sp>
      <p:sp>
        <p:nvSpPr>
          <p:cNvPr id="4" name="TextBox 3"/>
          <p:cNvSpPr txBox="1"/>
          <p:nvPr/>
        </p:nvSpPr>
        <p:spPr>
          <a:xfrm>
            <a:off x="4006355" y="3179972"/>
            <a:ext cx="4199138" cy="369332"/>
          </a:xfrm>
          <a:prstGeom prst="rect">
            <a:avLst/>
          </a:prstGeom>
          <a:noFill/>
        </p:spPr>
        <p:txBody>
          <a:bodyPr wrap="square" rtlCol="0">
            <a:spAutoFit/>
          </a:bodyPr>
          <a:lstStyle/>
          <a:p>
            <a:r>
              <a:rPr lang="nl-NL" dirty="0" err="1" smtClean="0"/>
              <a:t>Thank</a:t>
            </a:r>
            <a:r>
              <a:rPr lang="nl-NL" dirty="0" smtClean="0"/>
              <a:t> </a:t>
            </a:r>
            <a:r>
              <a:rPr lang="nl-NL" dirty="0" err="1" smtClean="0"/>
              <a:t>you</a:t>
            </a:r>
            <a:endParaRPr lang="en-US" dirty="0"/>
          </a:p>
        </p:txBody>
      </p:sp>
    </p:spTree>
    <p:extLst>
      <p:ext uri="{BB962C8B-B14F-4D97-AF65-F5344CB8AC3E}">
        <p14:creationId xmlns:p14="http://schemas.microsoft.com/office/powerpoint/2010/main" val="316244316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NAFTA</a:t>
            </a:r>
            <a:endParaRPr lang="en-US" dirty="0"/>
          </a:p>
        </p:txBody>
      </p:sp>
      <p:sp>
        <p:nvSpPr>
          <p:cNvPr id="3" name="Content Placeholder 2"/>
          <p:cNvSpPr>
            <a:spLocks noGrp="1"/>
          </p:cNvSpPr>
          <p:nvPr>
            <p:ph idx="1"/>
          </p:nvPr>
        </p:nvSpPr>
        <p:spPr/>
        <p:txBody>
          <a:bodyPr/>
          <a:lstStyle/>
          <a:p>
            <a:r>
              <a:rPr lang="en-US" b="1" dirty="0" smtClean="0"/>
              <a:t>N</a:t>
            </a:r>
            <a:r>
              <a:rPr lang="en-US" dirty="0" smtClean="0"/>
              <a:t>orth </a:t>
            </a:r>
            <a:r>
              <a:rPr lang="en-US" b="1" dirty="0" smtClean="0"/>
              <a:t>A</a:t>
            </a:r>
            <a:r>
              <a:rPr lang="en-US" dirty="0" smtClean="0"/>
              <a:t>merican </a:t>
            </a:r>
            <a:r>
              <a:rPr lang="en-US" b="1" dirty="0" smtClean="0"/>
              <a:t>F</a:t>
            </a:r>
            <a:r>
              <a:rPr lang="en-US" dirty="0" smtClean="0"/>
              <a:t>ree </a:t>
            </a:r>
            <a:r>
              <a:rPr lang="en-US" b="1" dirty="0" smtClean="0"/>
              <a:t>T</a:t>
            </a:r>
            <a:r>
              <a:rPr lang="en-US" dirty="0" smtClean="0"/>
              <a:t>rade </a:t>
            </a:r>
            <a:r>
              <a:rPr lang="en-US" b="1" dirty="0" smtClean="0"/>
              <a:t>A</a:t>
            </a:r>
            <a:r>
              <a:rPr lang="en-US" dirty="0" smtClean="0"/>
              <a:t>greement</a:t>
            </a:r>
          </a:p>
          <a:p>
            <a:r>
              <a:rPr lang="en-US" dirty="0" smtClean="0"/>
              <a:t>Canada, Mexico, US</a:t>
            </a:r>
          </a:p>
          <a:p>
            <a:r>
              <a:rPr lang="en-US" dirty="0" smtClean="0"/>
              <a:t>1993</a:t>
            </a:r>
          </a:p>
          <a:p>
            <a:r>
              <a:rPr lang="en-US" dirty="0" smtClean="0"/>
              <a:t>Substantive IP provisions similar to TRIPS</a:t>
            </a:r>
          </a:p>
          <a:p>
            <a:pPr lvl="1"/>
            <a:r>
              <a:rPr lang="en-US" dirty="0" smtClean="0"/>
              <a:t>Without </a:t>
            </a:r>
            <a:r>
              <a:rPr lang="nl-NL" dirty="0" err="1" smtClean="0"/>
              <a:t>Articles</a:t>
            </a:r>
            <a:r>
              <a:rPr lang="nl-NL" dirty="0" smtClean="0"/>
              <a:t> 7 </a:t>
            </a:r>
            <a:r>
              <a:rPr lang="nl-NL" dirty="0" err="1" smtClean="0"/>
              <a:t>and</a:t>
            </a:r>
            <a:r>
              <a:rPr lang="nl-NL" dirty="0" smtClean="0"/>
              <a:t> 8</a:t>
            </a:r>
            <a:endParaRPr lang="en-US" dirty="0"/>
          </a:p>
        </p:txBody>
      </p:sp>
      <p:sp>
        <p:nvSpPr>
          <p:cNvPr id="5" name="Slide Number Placeholder 4"/>
          <p:cNvSpPr>
            <a:spLocks noGrp="1"/>
          </p:cNvSpPr>
          <p:nvPr>
            <p:ph type="sldNum" sz="quarter" idx="12"/>
          </p:nvPr>
        </p:nvSpPr>
        <p:spPr/>
        <p:txBody>
          <a:bodyPr/>
          <a:lstStyle/>
          <a:p>
            <a:pPr>
              <a:defRPr/>
            </a:pPr>
            <a:fld id="{3EDD5C3C-A3AB-458C-BAB4-5EA16F489C8C}" type="slidenum">
              <a:rPr lang="fr-CA" smtClean="0">
                <a:solidFill>
                  <a:srgbClr val="FFFFFF"/>
                </a:solidFill>
                <a:latin typeface="Arial"/>
              </a:rPr>
              <a:pPr>
                <a:defRPr/>
              </a:pPr>
              <a:t>4</a:t>
            </a:fld>
            <a:endParaRPr lang="fr-CA" dirty="0">
              <a:solidFill>
                <a:srgbClr val="FFFFFF"/>
              </a:solidFill>
              <a:latin typeface="Arial"/>
            </a:endParaRPr>
          </a:p>
        </p:txBody>
      </p:sp>
    </p:spTree>
    <p:extLst>
      <p:ext uri="{BB962C8B-B14F-4D97-AF65-F5344CB8AC3E}">
        <p14:creationId xmlns:p14="http://schemas.microsoft.com/office/powerpoint/2010/main" val="264761301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Utility v Industrial Applicability</a:t>
            </a:r>
            <a:endParaRPr lang="en-US" dirty="0"/>
          </a:p>
        </p:txBody>
      </p:sp>
      <p:sp>
        <p:nvSpPr>
          <p:cNvPr id="3" name="Content Placeholder 2"/>
          <p:cNvSpPr>
            <a:spLocks noGrp="1"/>
          </p:cNvSpPr>
          <p:nvPr>
            <p:ph idx="1"/>
          </p:nvPr>
        </p:nvSpPr>
        <p:spPr/>
        <p:txBody>
          <a:bodyPr/>
          <a:lstStyle/>
          <a:p>
            <a:r>
              <a:rPr lang="en-US" dirty="0" smtClean="0"/>
              <a:t>In TRIPS and NAFTA:</a:t>
            </a:r>
          </a:p>
          <a:p>
            <a:r>
              <a:rPr lang="en-US" dirty="0" smtClean="0"/>
              <a:t>Not identical but “</a:t>
            </a:r>
            <a:r>
              <a:rPr lang="en-US" u="sng" dirty="0" smtClean="0"/>
              <a:t>may be deemed </a:t>
            </a:r>
            <a:r>
              <a:rPr lang="en-US" dirty="0" smtClean="0"/>
              <a:t>to be synonyms”</a:t>
            </a:r>
          </a:p>
          <a:p>
            <a:pPr lvl="1"/>
            <a:r>
              <a:rPr lang="en-US" dirty="0"/>
              <a:t>T</a:t>
            </a:r>
            <a:r>
              <a:rPr lang="en-US" dirty="0" smtClean="0"/>
              <a:t>rade-based compromise language</a:t>
            </a:r>
            <a:endParaRPr lang="en-US" dirty="0"/>
          </a:p>
        </p:txBody>
      </p:sp>
      <p:sp>
        <p:nvSpPr>
          <p:cNvPr id="5" name="Slide Number Placeholder 4"/>
          <p:cNvSpPr>
            <a:spLocks noGrp="1"/>
          </p:cNvSpPr>
          <p:nvPr>
            <p:ph type="sldNum" sz="quarter" idx="12"/>
          </p:nvPr>
        </p:nvSpPr>
        <p:spPr/>
        <p:txBody>
          <a:bodyPr/>
          <a:lstStyle/>
          <a:p>
            <a:pPr>
              <a:defRPr/>
            </a:pPr>
            <a:fld id="{3EDD5C3C-A3AB-458C-BAB4-5EA16F489C8C}" type="slidenum">
              <a:rPr lang="fr-CA" smtClean="0">
                <a:solidFill>
                  <a:srgbClr val="FFFFFF"/>
                </a:solidFill>
                <a:latin typeface="Arial"/>
              </a:rPr>
              <a:pPr>
                <a:defRPr/>
              </a:pPr>
              <a:t>5</a:t>
            </a:fld>
            <a:endParaRPr lang="fr-CA" dirty="0">
              <a:solidFill>
                <a:srgbClr val="FFFFFF"/>
              </a:solidFill>
              <a:latin typeface="Arial"/>
            </a:endParaRPr>
          </a:p>
        </p:txBody>
      </p:sp>
    </p:spTree>
    <p:extLst>
      <p:ext uri="{BB962C8B-B14F-4D97-AF65-F5344CB8AC3E}">
        <p14:creationId xmlns:p14="http://schemas.microsoft.com/office/powerpoint/2010/main" val="21629813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NAFTA Chapter 11?</a:t>
            </a:r>
            <a:endParaRPr lang="en-US" dirty="0"/>
          </a:p>
        </p:txBody>
      </p:sp>
      <p:sp>
        <p:nvSpPr>
          <p:cNvPr id="3" name="Content Placeholder 2"/>
          <p:cNvSpPr>
            <a:spLocks noGrp="1"/>
          </p:cNvSpPr>
          <p:nvPr>
            <p:ph idx="1"/>
          </p:nvPr>
        </p:nvSpPr>
        <p:spPr/>
        <p:txBody>
          <a:bodyPr/>
          <a:lstStyle/>
          <a:p>
            <a:r>
              <a:rPr lang="en-US" dirty="0" smtClean="0"/>
              <a:t>Investor-State Dispute Settlement (ISDS)</a:t>
            </a:r>
          </a:p>
          <a:p>
            <a:r>
              <a:rPr lang="en-US" dirty="0" smtClean="0"/>
              <a:t>Creates </a:t>
            </a:r>
            <a:r>
              <a:rPr lang="en-US" u="sng" dirty="0" smtClean="0"/>
              <a:t>special</a:t>
            </a:r>
            <a:r>
              <a:rPr lang="en-US" dirty="0" smtClean="0"/>
              <a:t> investment-focused dispute-settlement mechanism with ad hoc arbitral tribunals</a:t>
            </a:r>
          </a:p>
          <a:p>
            <a:r>
              <a:rPr lang="en-US" dirty="0" smtClean="0"/>
              <a:t>Unlike WTO, no appeal</a:t>
            </a:r>
          </a:p>
          <a:p>
            <a:r>
              <a:rPr lang="en-US" dirty="0" smtClean="0"/>
              <a:t>Potential role of factors other than alleged lost investment not clear </a:t>
            </a:r>
          </a:p>
          <a:p>
            <a:pPr lvl="1"/>
            <a:r>
              <a:rPr lang="nl-NL" dirty="0" smtClean="0"/>
              <a:t>No “</a:t>
            </a:r>
            <a:r>
              <a:rPr lang="nl-NL" dirty="0" err="1" smtClean="0"/>
              <a:t>general</a:t>
            </a:r>
            <a:r>
              <a:rPr lang="nl-NL" dirty="0" smtClean="0"/>
              <a:t> </a:t>
            </a:r>
            <a:r>
              <a:rPr lang="nl-NL" dirty="0" err="1" smtClean="0"/>
              <a:t>exception</a:t>
            </a:r>
            <a:r>
              <a:rPr lang="nl-NL" dirty="0" smtClean="0"/>
              <a:t>”, right </a:t>
            </a:r>
            <a:r>
              <a:rPr lang="nl-NL" dirty="0" err="1" smtClean="0"/>
              <a:t>to</a:t>
            </a:r>
            <a:r>
              <a:rPr lang="nl-NL" dirty="0" smtClean="0"/>
              <a:t> </a:t>
            </a:r>
            <a:r>
              <a:rPr lang="nl-NL" dirty="0" err="1" smtClean="0"/>
              <a:t>regulate</a:t>
            </a:r>
            <a:r>
              <a:rPr lang="nl-NL" dirty="0" smtClean="0"/>
              <a:t>, etc.</a:t>
            </a:r>
            <a:endParaRPr lang="en-US" dirty="0" smtClean="0"/>
          </a:p>
        </p:txBody>
      </p:sp>
      <p:sp>
        <p:nvSpPr>
          <p:cNvPr id="5" name="Slide Number Placeholder 4"/>
          <p:cNvSpPr>
            <a:spLocks noGrp="1"/>
          </p:cNvSpPr>
          <p:nvPr>
            <p:ph type="sldNum" sz="quarter" idx="12"/>
          </p:nvPr>
        </p:nvSpPr>
        <p:spPr/>
        <p:txBody>
          <a:bodyPr/>
          <a:lstStyle/>
          <a:p>
            <a:pPr>
              <a:defRPr/>
            </a:pPr>
            <a:fld id="{3EDD5C3C-A3AB-458C-BAB4-5EA16F489C8C}" type="slidenum">
              <a:rPr lang="fr-CA" smtClean="0">
                <a:solidFill>
                  <a:srgbClr val="FFFFFF"/>
                </a:solidFill>
                <a:latin typeface="Arial"/>
              </a:rPr>
              <a:pPr>
                <a:defRPr/>
              </a:pPr>
              <a:t>6</a:t>
            </a:fld>
            <a:endParaRPr lang="fr-CA" dirty="0">
              <a:solidFill>
                <a:srgbClr val="FFFFFF"/>
              </a:solidFill>
              <a:latin typeface="Arial"/>
            </a:endParaRPr>
          </a:p>
        </p:txBody>
      </p:sp>
    </p:spTree>
    <p:extLst>
      <p:ext uri="{BB962C8B-B14F-4D97-AF65-F5344CB8AC3E}">
        <p14:creationId xmlns:p14="http://schemas.microsoft.com/office/powerpoint/2010/main" val="249193032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smtClean="0"/>
              <a:t>Why</a:t>
            </a:r>
            <a:r>
              <a:rPr lang="nl-NL" dirty="0" smtClean="0"/>
              <a:t> is </a:t>
            </a:r>
            <a:r>
              <a:rPr lang="nl-NL" dirty="0" err="1"/>
              <a:t>t</a:t>
            </a:r>
            <a:r>
              <a:rPr lang="nl-NL" dirty="0" err="1" smtClean="0"/>
              <a:t>his</a:t>
            </a:r>
            <a:r>
              <a:rPr lang="nl-NL" dirty="0" smtClean="0"/>
              <a:t> relevant </a:t>
            </a:r>
            <a:r>
              <a:rPr lang="nl-NL" dirty="0" err="1" smtClean="0"/>
              <a:t>for</a:t>
            </a:r>
            <a:r>
              <a:rPr lang="nl-NL" dirty="0" smtClean="0"/>
              <a:t> India?</a:t>
            </a:r>
            <a:endParaRPr lang="en-US" dirty="0"/>
          </a:p>
        </p:txBody>
      </p:sp>
      <p:sp>
        <p:nvSpPr>
          <p:cNvPr id="3" name="Content Placeholder 2"/>
          <p:cNvSpPr>
            <a:spLocks noGrp="1"/>
          </p:cNvSpPr>
          <p:nvPr>
            <p:ph idx="1"/>
          </p:nvPr>
        </p:nvSpPr>
        <p:spPr>
          <a:xfrm>
            <a:off x="457200" y="1990817"/>
            <a:ext cx="8229600" cy="4525963"/>
          </a:xfrm>
        </p:spPr>
        <p:txBody>
          <a:bodyPr/>
          <a:lstStyle/>
          <a:p>
            <a:r>
              <a:rPr lang="en-US" dirty="0" smtClean="0"/>
              <a:t>ISDS is almost all pending trade agreements</a:t>
            </a:r>
          </a:p>
          <a:p>
            <a:pPr lvl="1"/>
            <a:r>
              <a:rPr lang="en-US" dirty="0" smtClean="0"/>
              <a:t>TPP</a:t>
            </a:r>
          </a:p>
          <a:p>
            <a:pPr lvl="1"/>
            <a:r>
              <a:rPr lang="en-US" dirty="0" smtClean="0"/>
              <a:t>RCEP</a:t>
            </a:r>
          </a:p>
          <a:p>
            <a:r>
              <a:rPr lang="en-US" dirty="0" smtClean="0"/>
              <a:t>And </a:t>
            </a:r>
            <a:r>
              <a:rPr lang="en-US" dirty="0"/>
              <a:t>hundreds of BITs  and </a:t>
            </a:r>
            <a:r>
              <a:rPr lang="en-US" dirty="0" smtClean="0"/>
              <a:t>FTAs</a:t>
            </a:r>
            <a:endParaRPr lang="en-US" dirty="0"/>
          </a:p>
        </p:txBody>
      </p:sp>
      <p:sp>
        <p:nvSpPr>
          <p:cNvPr id="4" name="Footer Placeholder 3"/>
          <p:cNvSpPr>
            <a:spLocks noGrp="1"/>
          </p:cNvSpPr>
          <p:nvPr>
            <p:ph type="ftr" sz="quarter" idx="11"/>
          </p:nvPr>
        </p:nvSpPr>
        <p:spPr/>
        <p:txBody>
          <a:bodyPr/>
          <a:lstStyle/>
          <a:p>
            <a:pPr>
              <a:defRPr/>
            </a:pPr>
            <a:endParaRPr lang="fr-CA" dirty="0">
              <a:solidFill>
                <a:srgbClr val="FFFFFF"/>
              </a:solidFill>
              <a:latin typeface="Arial"/>
            </a:endParaRPr>
          </a:p>
        </p:txBody>
      </p:sp>
      <p:sp>
        <p:nvSpPr>
          <p:cNvPr id="5" name="Slide Number Placeholder 4"/>
          <p:cNvSpPr>
            <a:spLocks noGrp="1"/>
          </p:cNvSpPr>
          <p:nvPr>
            <p:ph type="sldNum" sz="quarter" idx="12"/>
          </p:nvPr>
        </p:nvSpPr>
        <p:spPr/>
        <p:txBody>
          <a:bodyPr/>
          <a:lstStyle/>
          <a:p>
            <a:pPr>
              <a:defRPr/>
            </a:pPr>
            <a:fld id="{3EDD5C3C-A3AB-458C-BAB4-5EA16F489C8C}" type="slidenum">
              <a:rPr lang="fr-CA" smtClean="0">
                <a:solidFill>
                  <a:srgbClr val="FFFFFF"/>
                </a:solidFill>
                <a:latin typeface="Arial"/>
              </a:rPr>
              <a:pPr>
                <a:defRPr/>
              </a:pPr>
              <a:t>7</a:t>
            </a:fld>
            <a:endParaRPr lang="fr-CA" dirty="0">
              <a:solidFill>
                <a:srgbClr val="FFFFFF"/>
              </a:solidFill>
              <a:latin typeface="Arial"/>
            </a:endParaRPr>
          </a:p>
        </p:txBody>
      </p:sp>
    </p:spTree>
    <p:extLst>
      <p:ext uri="{BB962C8B-B14F-4D97-AF65-F5344CB8AC3E}">
        <p14:creationId xmlns:p14="http://schemas.microsoft.com/office/powerpoint/2010/main" val="260095997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RCEP &amp; India</a:t>
            </a:r>
            <a:endParaRPr lang="en-US" dirty="0"/>
          </a:p>
        </p:txBody>
      </p:sp>
      <p:sp>
        <p:nvSpPr>
          <p:cNvPr id="3" name="Content Placeholder 2"/>
          <p:cNvSpPr>
            <a:spLocks noGrp="1"/>
          </p:cNvSpPr>
          <p:nvPr>
            <p:ph idx="1"/>
          </p:nvPr>
        </p:nvSpPr>
        <p:spPr/>
        <p:txBody>
          <a:bodyPr>
            <a:normAutofit/>
          </a:bodyPr>
          <a:lstStyle/>
          <a:p>
            <a:r>
              <a:rPr lang="en-US" dirty="0" smtClean="0"/>
              <a:t>Proposals tabled </a:t>
            </a:r>
            <a:r>
              <a:rPr lang="en-US" dirty="0"/>
              <a:t>by Korea and </a:t>
            </a:r>
            <a:r>
              <a:rPr lang="en-US" dirty="0" smtClean="0"/>
              <a:t>Japan</a:t>
            </a:r>
          </a:p>
          <a:p>
            <a:pPr lvl="1"/>
            <a:r>
              <a:rPr lang="en-US" dirty="0" smtClean="0"/>
              <a:t>Similar </a:t>
            </a:r>
            <a:r>
              <a:rPr lang="en-US" dirty="0"/>
              <a:t>to </a:t>
            </a:r>
            <a:r>
              <a:rPr lang="en-US" dirty="0" smtClean="0"/>
              <a:t>TPP text</a:t>
            </a:r>
          </a:p>
          <a:p>
            <a:pPr lvl="1"/>
            <a:r>
              <a:rPr lang="en-US" dirty="0" smtClean="0"/>
              <a:t>India </a:t>
            </a:r>
            <a:r>
              <a:rPr lang="en-US" dirty="0"/>
              <a:t>and China </a:t>
            </a:r>
            <a:r>
              <a:rPr lang="en-US" dirty="0" smtClean="0"/>
              <a:t>prefer different </a:t>
            </a:r>
            <a:r>
              <a:rPr lang="en-US" dirty="0"/>
              <a:t>proposals </a:t>
            </a:r>
            <a:endParaRPr lang="en-US" dirty="0" smtClean="0"/>
          </a:p>
          <a:p>
            <a:pPr lvl="1"/>
            <a:r>
              <a:rPr lang="en-US" dirty="0" smtClean="0"/>
              <a:t>The </a:t>
            </a:r>
            <a:r>
              <a:rPr lang="en-US" dirty="0"/>
              <a:t>Indian </a:t>
            </a:r>
            <a:r>
              <a:rPr lang="en-US" dirty="0" smtClean="0"/>
              <a:t>government </a:t>
            </a:r>
            <a:r>
              <a:rPr lang="en-US" dirty="0"/>
              <a:t>currently considering </a:t>
            </a:r>
            <a:r>
              <a:rPr lang="en-US" dirty="0" smtClean="0"/>
              <a:t>revised model draft </a:t>
            </a:r>
            <a:r>
              <a:rPr lang="en-US" dirty="0"/>
              <a:t>bilateral investment treaty that reduces investor </a:t>
            </a:r>
            <a:r>
              <a:rPr lang="en-US" dirty="0" smtClean="0"/>
              <a:t>rights</a:t>
            </a:r>
            <a:endParaRPr lang="en-US" dirty="0"/>
          </a:p>
        </p:txBody>
      </p:sp>
      <p:sp>
        <p:nvSpPr>
          <p:cNvPr id="5" name="Slide Number Placeholder 4"/>
          <p:cNvSpPr>
            <a:spLocks noGrp="1"/>
          </p:cNvSpPr>
          <p:nvPr>
            <p:ph type="sldNum" sz="quarter" idx="12"/>
          </p:nvPr>
        </p:nvSpPr>
        <p:spPr/>
        <p:txBody>
          <a:bodyPr/>
          <a:lstStyle/>
          <a:p>
            <a:pPr>
              <a:defRPr/>
            </a:pPr>
            <a:fld id="{3EDD5C3C-A3AB-458C-BAB4-5EA16F489C8C}" type="slidenum">
              <a:rPr lang="fr-CA" smtClean="0">
                <a:solidFill>
                  <a:srgbClr val="FFFFFF"/>
                </a:solidFill>
                <a:latin typeface="Arial"/>
              </a:rPr>
              <a:pPr>
                <a:defRPr/>
              </a:pPr>
              <a:t>8</a:t>
            </a:fld>
            <a:endParaRPr lang="fr-CA" dirty="0">
              <a:solidFill>
                <a:srgbClr val="FFFFFF"/>
              </a:solidFill>
              <a:latin typeface="Arial"/>
            </a:endParaRPr>
          </a:p>
        </p:txBody>
      </p:sp>
    </p:spTree>
    <p:extLst>
      <p:ext uri="{BB962C8B-B14F-4D97-AF65-F5344CB8AC3E}">
        <p14:creationId xmlns:p14="http://schemas.microsoft.com/office/powerpoint/2010/main" val="3135937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The Lilly case</a:t>
            </a:r>
            <a:endParaRPr lang="en-US" dirty="0"/>
          </a:p>
        </p:txBody>
      </p:sp>
      <p:sp>
        <p:nvSpPr>
          <p:cNvPr id="3" name="Text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2"/>
          </p:nvPr>
        </p:nvSpPr>
        <p:spPr/>
        <p:txBody>
          <a:bodyPr/>
          <a:lstStyle/>
          <a:p>
            <a:pPr>
              <a:defRPr/>
            </a:pPr>
            <a:fld id="{71066B21-6EF7-4B51-84BF-DC86E79DB81D}" type="slidenum">
              <a:rPr lang="fr-CA" smtClean="0">
                <a:solidFill>
                  <a:srgbClr val="FFFFFF"/>
                </a:solidFill>
                <a:latin typeface="Arial"/>
              </a:rPr>
              <a:pPr>
                <a:defRPr/>
              </a:pPr>
              <a:t>9</a:t>
            </a:fld>
            <a:endParaRPr lang="fr-CA" dirty="0">
              <a:solidFill>
                <a:srgbClr val="FFFFFF"/>
              </a:solidFill>
              <a:latin typeface="Arial"/>
            </a:endParaRPr>
          </a:p>
        </p:txBody>
      </p:sp>
    </p:spTree>
    <p:extLst>
      <p:ext uri="{BB962C8B-B14F-4D97-AF65-F5344CB8AC3E}">
        <p14:creationId xmlns:p14="http://schemas.microsoft.com/office/powerpoint/2010/main" val="359320979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Modèle par défaut">
  <a:themeElements>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2846</TotalTime>
  <Words>1991</Words>
  <Application>Microsoft Macintosh PowerPoint</Application>
  <PresentationFormat>On-screen Show (4:3)</PresentationFormat>
  <Paragraphs>194</Paragraphs>
  <Slides>39</Slides>
  <Notes>1</Notes>
  <HiddenSlides>9</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Modèle par défaut</vt:lpstr>
      <vt:lpstr>New Intersections between Trade, Investment and Intellectual Property:  Lessons from Lilly v Canada   </vt:lpstr>
      <vt:lpstr>Disclaimer</vt:lpstr>
      <vt:lpstr>Background</vt:lpstr>
      <vt:lpstr>NAFTA</vt:lpstr>
      <vt:lpstr>Utility v Industrial Applicability</vt:lpstr>
      <vt:lpstr>What is NAFTA Chapter 11?</vt:lpstr>
      <vt:lpstr>Why is this relevant for India?</vt:lpstr>
      <vt:lpstr>RCEP &amp; India</vt:lpstr>
      <vt:lpstr>The Lilly case</vt:lpstr>
      <vt:lpstr>The Promise doctrine: Lilly’s view (continued)</vt:lpstr>
      <vt:lpstr>In other words</vt:lpstr>
      <vt:lpstr>US Law = International Law</vt:lpstr>
      <vt:lpstr>Why not State-to-State?</vt:lpstr>
      <vt:lpstr>How Far Could This Go?</vt:lpstr>
      <vt:lpstr>Fair &amp; Equitable Treatment</vt:lpstr>
      <vt:lpstr>Canada’s Response</vt:lpstr>
      <vt:lpstr>The “new” promise doctrine? Quote from 1981 SCC case</vt:lpstr>
      <vt:lpstr>1110(7): A Logical Fallacy</vt:lpstr>
      <vt:lpstr>The Harmonization Argument</vt:lpstr>
      <vt:lpstr>Harmonization: Battle of Experts</vt:lpstr>
      <vt:lpstr>Report prepared by Lilly Expert’s Division (while he was Director)</vt:lpstr>
      <vt:lpstr>1128</vt:lpstr>
      <vt:lpstr>Right to regulate</vt:lpstr>
      <vt:lpstr>“Police power”</vt:lpstr>
      <vt:lpstr>Regulatory flexibility</vt:lpstr>
      <vt:lpstr>A Human Right Connection:  The ICESCR </vt:lpstr>
      <vt:lpstr>State-to-State v ISDS</vt:lpstr>
      <vt:lpstr>Normative Battles</vt:lpstr>
      <vt:lpstr>Perverse incentives</vt:lpstr>
      <vt:lpstr>PowerPoint Presentation</vt:lpstr>
      <vt:lpstr>Options to ameliorate the framework</vt:lpstr>
      <vt:lpstr>ISDS and privity of contract</vt:lpstr>
      <vt:lpstr>Options: The non issue</vt:lpstr>
      <vt:lpstr>What we need to move forward: Strong policy positions</vt:lpstr>
      <vt:lpstr>PowerPoint Presentation</vt:lpstr>
      <vt:lpstr>My Suggestions</vt:lpstr>
      <vt:lpstr>Vienna Plus: An Interpretation Doctrine for ISDS </vt:lpstr>
      <vt:lpstr>India’s Role</vt:lpstr>
      <vt:lpstr>PowerPoint Presentation</vt:lpstr>
    </vt:vector>
  </TitlesOfParts>
  <Company>Vanderbilt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Investor-State  Dispute Settlement:  Human Rights and Regulatory Lessons  from Lilly v Canada</dc:title>
  <dc:creator>Daniel Gervais</dc:creator>
  <cp:lastModifiedBy>Daniel Gervais</cp:lastModifiedBy>
  <cp:revision>59</cp:revision>
  <cp:lastPrinted>2016-12-13T11:19:05Z</cp:lastPrinted>
  <dcterms:created xsi:type="dcterms:W3CDTF">2016-10-26T13:53:15Z</dcterms:created>
  <dcterms:modified xsi:type="dcterms:W3CDTF">2016-12-15T03:38:05Z</dcterms:modified>
</cp:coreProperties>
</file>