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4.jpg" ContentType="image/jpg"/>
  <Override PartName="/ppt/media/image60.jpg" ContentType="image/jpg"/>
  <Override PartName="/ppt/media/image6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5"/>
  </p:notesMasterIdLst>
  <p:sldIdLst>
    <p:sldId id="271" r:id="rId2"/>
    <p:sldId id="332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5" r:id="rId32"/>
    <p:sldId id="314" r:id="rId33"/>
    <p:sldId id="316" r:id="rId34"/>
    <p:sldId id="317" r:id="rId35"/>
    <p:sldId id="318" r:id="rId36"/>
    <p:sldId id="337" r:id="rId37"/>
    <p:sldId id="280" r:id="rId38"/>
    <p:sldId id="283" r:id="rId39"/>
    <p:sldId id="281" r:id="rId40"/>
    <p:sldId id="282" r:id="rId41"/>
    <p:sldId id="325" r:id="rId42"/>
    <p:sldId id="284" r:id="rId43"/>
    <p:sldId id="275" r:id="rId44"/>
    <p:sldId id="320" r:id="rId45"/>
    <p:sldId id="321" r:id="rId46"/>
    <p:sldId id="272" r:id="rId47"/>
    <p:sldId id="329" r:id="rId48"/>
    <p:sldId id="331" r:id="rId49"/>
    <p:sldId id="330" r:id="rId50"/>
    <p:sldId id="335" r:id="rId51"/>
    <p:sldId id="336" r:id="rId52"/>
    <p:sldId id="333" r:id="rId53"/>
    <p:sldId id="334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2"/>
  </p:normalViewPr>
  <p:slideViewPr>
    <p:cSldViewPr snapToGrid="0" snapToObjects="1">
      <p:cViewPr>
        <p:scale>
          <a:sx n="119" d="100"/>
          <a:sy n="119" d="100"/>
        </p:scale>
        <p:origin x="904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3723-D813-FD46-8E00-C8374A4A64E5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12C16-7ADE-1943-ADEE-BDCBAEA4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2C16-7ADE-1943-ADEE-BDCBAEA4D3C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00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14C1B6-D182-8C44-B104-7E72403442EC}" type="slidenum">
              <a:rPr lang="en-US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40952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Provisional Data. Do not cite without author's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6249D-3595-1641-A7C5-18BBA358D242}" type="slidenum">
              <a:rPr lang="en-US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4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86B0F5-BAD9-D043-AD76-6691F3A87D3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3611376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invGray">
          <a:xfrm>
            <a:off x="685800" y="6529918"/>
            <a:ext cx="3505200" cy="32596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invGray">
          <a:xfrm>
            <a:off x="685801" y="2438400"/>
            <a:ext cx="8456613" cy="762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invGray">
          <a:xfrm>
            <a:off x="881064" y="118534"/>
            <a:ext cx="66675" cy="6561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invGray">
          <a:xfrm>
            <a:off x="881064" y="347134"/>
            <a:ext cx="66675" cy="6561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invGray">
          <a:xfrm>
            <a:off x="881064" y="573617"/>
            <a:ext cx="66675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invGray">
          <a:xfrm>
            <a:off x="881064" y="1032934"/>
            <a:ext cx="66675" cy="6561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invGray">
          <a:xfrm>
            <a:off x="881064" y="1261534"/>
            <a:ext cx="66675" cy="6561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invGray">
          <a:xfrm>
            <a:off x="881064" y="1490134"/>
            <a:ext cx="66675" cy="6561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2" name="Oval 29"/>
          <p:cNvSpPr>
            <a:spLocks noChangeArrowheads="1"/>
          </p:cNvSpPr>
          <p:nvPr/>
        </p:nvSpPr>
        <p:spPr bwMode="invGray">
          <a:xfrm>
            <a:off x="881064" y="1716617"/>
            <a:ext cx="66675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3" name="Oval 30"/>
          <p:cNvSpPr>
            <a:spLocks noChangeArrowheads="1"/>
          </p:cNvSpPr>
          <p:nvPr/>
        </p:nvSpPr>
        <p:spPr bwMode="invGray">
          <a:xfrm>
            <a:off x="881064" y="1947334"/>
            <a:ext cx="66675" cy="635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4" name="Oval 31"/>
          <p:cNvSpPr>
            <a:spLocks noChangeArrowheads="1"/>
          </p:cNvSpPr>
          <p:nvPr/>
        </p:nvSpPr>
        <p:spPr bwMode="invGray">
          <a:xfrm>
            <a:off x="881064" y="2175934"/>
            <a:ext cx="66675" cy="6561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invGray">
          <a:xfrm>
            <a:off x="4538664" y="6669617"/>
            <a:ext cx="66675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invGray">
          <a:xfrm>
            <a:off x="5148264" y="6669617"/>
            <a:ext cx="66675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invGray">
          <a:xfrm>
            <a:off x="5757864" y="6669617"/>
            <a:ext cx="65087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invGray">
          <a:xfrm>
            <a:off x="6367464" y="6669617"/>
            <a:ext cx="65087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invGray">
          <a:xfrm>
            <a:off x="6977064" y="6669617"/>
            <a:ext cx="66675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invGray">
          <a:xfrm>
            <a:off x="7586664" y="6669617"/>
            <a:ext cx="66675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invGray">
          <a:xfrm>
            <a:off x="8196264" y="6669617"/>
            <a:ext cx="66675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invGray">
          <a:xfrm>
            <a:off x="8805864" y="6669617"/>
            <a:ext cx="65087" cy="65616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invGray">
          <a:xfrm>
            <a:off x="881064" y="804334"/>
            <a:ext cx="66675" cy="635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0268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9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2A386F-02E6-F643-9E1A-41BD2B4E44F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351048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93887"/>
            <a:ext cx="9144000" cy="764116"/>
          </a:xfrm>
          <a:prstGeom prst="rect">
            <a:avLst/>
          </a:prstGeom>
          <a:solidFill>
            <a:srgbClr val="10253F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MS PGothic" charset="0"/>
              <a:cs typeface="MS PGothic" charset="0"/>
            </a:endParaRPr>
          </a:p>
        </p:txBody>
      </p:sp>
      <p:pic>
        <p:nvPicPr>
          <p:cNvPr id="2051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252636"/>
            <a:ext cx="482600" cy="45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2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7" r:id="rId3"/>
    <p:sldLayoutId id="2147483668" r:id="rId4"/>
    <p:sldLayoutId id="2147483669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Relationship Id="rId25" Type="http://schemas.openxmlformats.org/officeDocument/2006/relationships/image" Target="../media/image57.png"/><Relationship Id="rId26" Type="http://schemas.openxmlformats.org/officeDocument/2006/relationships/image" Target="../media/image58.png"/><Relationship Id="rId27" Type="http://schemas.openxmlformats.org/officeDocument/2006/relationships/image" Target="../media/image59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073" y="4413126"/>
            <a:ext cx="7063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Michael S. Barr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Roy F. and Jean Humphrey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Proffitt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 Professor of Law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University of Michigan Law School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Faculty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Director, Center 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Finance, Law, and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Policy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December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Neue Condensed"/>
                <a:cs typeface="HelveticaNeue Condensed"/>
              </a:rPr>
              <a:t> 2016</a:t>
            </a:r>
            <a:endParaRPr lang="en-US" dirty="0">
              <a:solidFill>
                <a:schemeClr val="tx2">
                  <a:lumMod val="75000"/>
                </a:schemeClr>
              </a:solidFill>
              <a:latin typeface="HelveticaNeue Condensed"/>
              <a:cs typeface="HelveticaNeue Condense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240" y="432228"/>
            <a:ext cx="8197518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bg1"/>
                </a:solidFill>
                <a:latin typeface="HelveticaNeue Condensed"/>
              </a:rPr>
              <a:t>IGIDR Emerging Markets Finance Conference</a:t>
            </a:r>
            <a:endParaRPr lang="en-US" dirty="0">
              <a:solidFill>
                <a:schemeClr val="bg1"/>
              </a:solidFill>
              <a:latin typeface="HelveticaNeue Condense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124" y="2077452"/>
            <a:ext cx="772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Financial Regulation: The Long 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33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69975"/>
            <a:ext cx="77724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3440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60914"/>
            <a:ext cx="7467600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344068" name="Picture 1028" descr="trustpirates1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8543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4588"/>
            <a:ext cx="77724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343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787900"/>
            <a:ext cx="800100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x-none" altLang="x-none">
              <a:solidFill>
                <a:schemeClr val="accent2"/>
              </a:solidFill>
              <a:latin typeface="Times New Roman" charset="0"/>
              <a:ea typeface="MS PGothic" charset="-128"/>
            </a:endParaRPr>
          </a:p>
        </p:txBody>
      </p:sp>
      <p:pic>
        <p:nvPicPr>
          <p:cNvPr id="343044" name="Picture 1028" descr="funnylittlegovt1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3805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18435" name="Picture 4" descr="1907 JP Mor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4" y="1314450"/>
            <a:ext cx="38496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19459" name="Picture 4" descr="1929 C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4" y="1314450"/>
            <a:ext cx="3762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20483" name="Picture 4" descr="1933 bank 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57250"/>
            <a:ext cx="6940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402436" name="Picture 1028" descr="s&amp;l-de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314450"/>
            <a:ext cx="73136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029"/>
          <p:cNvSpPr txBox="1">
            <a:spLocks noChangeArrowheads="1"/>
          </p:cNvSpPr>
          <p:nvPr/>
        </p:nvSpPr>
        <p:spPr bwMode="auto">
          <a:xfrm>
            <a:off x="4900614" y="5653089"/>
            <a:ext cx="249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 sz="1400">
                <a:latin typeface="Times New Roman" charset="0"/>
              </a:rPr>
              <a:t>Copyright 1989 by Pat Oliphant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22531" name="Picture 4" descr="1980s bank fail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9" y="1751014"/>
            <a:ext cx="559593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23555" name="Picture 4" descr="1987 Black_Monday_Dow_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24579" name="Picture 4" descr="Rubin Summers Greens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6225"/>
            <a:ext cx="38100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25603" name="Picture 4" descr="LTCM 19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1" y="1860550"/>
            <a:ext cx="317182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xfrm>
            <a:off x="914400" y="344905"/>
            <a:ext cx="7339263" cy="4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="1" dirty="0" smtClean="0">
                <a:latin typeface="Arial" charset="0"/>
                <a:ea typeface="MS PGothic" charset="0"/>
                <a:cs typeface="Arial" charset="0"/>
              </a:rPr>
              <a:t>Five Things We Don’t Know</a:t>
            </a:r>
            <a:endParaRPr lang="en-US" sz="2400" b="1" dirty="0">
              <a:latin typeface="Arial" charset="0"/>
              <a:ea typeface="MS PGothic" charset="0"/>
              <a:cs typeface="Arial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0" y="776817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474" y="1195137"/>
            <a:ext cx="7952873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once knew but have now forgotten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knowable but is kept hidden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know, but don’t know what it means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don’t know that we don’t know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should do about things we know</a:t>
            </a:r>
          </a:p>
          <a:p>
            <a:pPr>
              <a:spcBef>
                <a:spcPts val="120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2989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26627" name="Picture 4" descr="dotcom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265488"/>
            <a:ext cx="35290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27651" name="Picture 4" descr="Enr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4" y="1882775"/>
            <a:ext cx="41814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28674" name="Content Placeholder 3" descr="Gramlich Boom Bust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9" y="2343150"/>
            <a:ext cx="4275137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1065214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fld id="{9953D9F9-7E05-3142-8E3B-7C5941B9D828}" type="slidenum">
              <a:rPr lang="en-US" altLang="x-none" sz="1100">
                <a:solidFill>
                  <a:schemeClr val="tx2"/>
                </a:solidFill>
                <a:latin typeface="Verdana" charset="0"/>
              </a:rPr>
              <a:pPr eaLnBrk="1" hangingPunct="1"/>
              <a:t>23</a:t>
            </a:fld>
            <a:endParaRPr lang="en-US" altLang="x-none" sz="1100">
              <a:solidFill>
                <a:schemeClr val="tx2"/>
              </a:solidFill>
              <a:latin typeface="Verdana" charset="0"/>
            </a:endParaRPr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7625"/>
            <a:ext cx="66055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52400" y="5715001"/>
            <a:ext cx="428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pl-PL" altLang="x-none" sz="1000" i="1">
                <a:latin typeface="Franklin Gothic Book" charset="0"/>
              </a:rPr>
              <a:t>http://www.gonzotimes.com/wp-content/uploads/2012/08/economy1.jpg</a:t>
            </a:r>
            <a:endParaRPr lang="en-US" altLang="x-none" sz="1000" i="1">
              <a:latin typeface="Franklin Gothic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" y="857250"/>
            <a:ext cx="818038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71550"/>
            <a:ext cx="7353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>
              <a:solidFill>
                <a:srgbClr val="898989"/>
              </a:solidFill>
              <a:latin typeface="Times New Roman" charset="0"/>
              <a:ea typeface="MS PGothic" charset="-12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0950"/>
            <a:ext cx="730408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1" y="1600200"/>
            <a:ext cx="67595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1"/>
            <a:ext cx="89535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1"/>
            <a:ext cx="86868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9219" name="Picture 4" descr="Flora's_Malle-wagen_van_Hendrik_Pot_1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8462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543050"/>
            <a:ext cx="80454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2575" y="920751"/>
            <a:ext cx="8720138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x-none" sz="2800" b="1">
                <a:ea typeface="MS PGothic" charset="-128"/>
              </a:rPr>
              <a:t>The Financial Crisis of 2007-2009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627188"/>
            <a:ext cx="8229600" cy="36639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ＭＳ Ｐゴシック" charset="0"/>
              </a:rPr>
              <a:t>Asset implosion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ＭＳ Ｐゴシック" charset="0"/>
              </a:rPr>
              <a:t>Cascades &amp; contagion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ＭＳ Ｐゴシック" charset="0"/>
              </a:rPr>
              <a:t>Liquidity crunch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ＭＳ Ｐゴシック" charset="0"/>
              </a:rPr>
              <a:t>Underlying problems</a:t>
            </a:r>
          </a:p>
          <a:p>
            <a:pPr lvl="1">
              <a:lnSpc>
                <a:spcPct val="80000"/>
              </a:lnSpc>
              <a:buFont typeface="NewsGoth BT"/>
              <a:buChar char="–"/>
              <a:defRPr/>
            </a:pPr>
            <a:r>
              <a:rPr lang="en-US" sz="2000" dirty="0" smtClean="0">
                <a:cs typeface="+mn-cs"/>
              </a:rPr>
              <a:t>Short-term </a:t>
            </a:r>
            <a:r>
              <a:rPr lang="en-US" sz="2000" dirty="0">
                <a:cs typeface="+mn-cs"/>
              </a:rPr>
              <a:t>financing</a:t>
            </a:r>
          </a:p>
          <a:p>
            <a:pPr lvl="1">
              <a:lnSpc>
                <a:spcPct val="80000"/>
              </a:lnSpc>
              <a:buFont typeface="NewsGoth BT"/>
              <a:buChar char="–"/>
              <a:defRPr/>
            </a:pPr>
            <a:r>
              <a:rPr lang="en-US" sz="2000" dirty="0">
                <a:cs typeface="+mn-cs"/>
              </a:rPr>
              <a:t>Excessive leverage</a:t>
            </a:r>
          </a:p>
          <a:p>
            <a:pPr lvl="1">
              <a:lnSpc>
                <a:spcPct val="80000"/>
              </a:lnSpc>
              <a:buFont typeface="NewsGoth BT"/>
              <a:buChar char="–"/>
              <a:defRPr/>
            </a:pPr>
            <a:r>
              <a:rPr lang="en-US" sz="2000" dirty="0">
                <a:cs typeface="+mn-cs"/>
              </a:rPr>
              <a:t>Risk </a:t>
            </a:r>
            <a:r>
              <a:rPr lang="en-US" sz="2000" dirty="0" smtClean="0">
                <a:cs typeface="+mn-cs"/>
              </a:rPr>
              <a:t>concentration</a:t>
            </a:r>
          </a:p>
          <a:p>
            <a:pPr lvl="1">
              <a:lnSpc>
                <a:spcPct val="80000"/>
              </a:lnSpc>
              <a:buFont typeface="NewsGoth BT"/>
              <a:buChar char="–"/>
              <a:defRPr/>
            </a:pPr>
            <a:r>
              <a:rPr lang="en-US" sz="2000" dirty="0" smtClean="0">
                <a:cs typeface="+mn-cs"/>
              </a:rPr>
              <a:t>Shadow banking &amp; regulatory arbitrage</a:t>
            </a:r>
            <a:endParaRPr lang="en-US" sz="2000" dirty="0">
              <a:cs typeface="+mn-cs"/>
            </a:endParaRPr>
          </a:p>
          <a:p>
            <a:pPr lvl="1">
              <a:lnSpc>
                <a:spcPct val="80000"/>
              </a:lnSpc>
              <a:buFont typeface="NewsGoth BT"/>
              <a:buChar char="–"/>
              <a:defRPr/>
            </a:pPr>
            <a:r>
              <a:rPr lang="en-US" sz="2000" dirty="0">
                <a:cs typeface="+mn-cs"/>
              </a:rPr>
              <a:t>Lack of transparency &amp; conflicts of interest</a:t>
            </a:r>
          </a:p>
          <a:p>
            <a:pPr lvl="1">
              <a:lnSpc>
                <a:spcPct val="80000"/>
              </a:lnSpc>
              <a:buFont typeface="NewsGoth BT"/>
              <a:buChar char="–"/>
              <a:defRPr/>
            </a:pPr>
            <a:r>
              <a:rPr lang="en-US" sz="2000" dirty="0">
                <a:cs typeface="+mn-cs"/>
              </a:rPr>
              <a:t>Weak consumer &amp; investor </a:t>
            </a:r>
            <a:r>
              <a:rPr lang="en-US" sz="2000" dirty="0" smtClean="0">
                <a:cs typeface="+mn-cs"/>
              </a:rPr>
              <a:t>protection</a:t>
            </a:r>
            <a:endParaRPr lang="en-US" sz="2000" dirty="0">
              <a:cs typeface="+mn-cs"/>
            </a:endParaRPr>
          </a:p>
          <a:p>
            <a:pPr lvl="1">
              <a:lnSpc>
                <a:spcPct val="80000"/>
              </a:lnSpc>
              <a:buFont typeface="NewsGoth BT"/>
              <a:buChar char="–"/>
              <a:defRPr/>
            </a:pPr>
            <a:r>
              <a:rPr lang="en-US" sz="2000" dirty="0">
                <a:cs typeface="+mn-cs"/>
              </a:rPr>
              <a:t>Inadequate regulation &amp; supervision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439863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4" y="1428750"/>
            <a:ext cx="79406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8301" y="906463"/>
            <a:ext cx="8634413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x-none" sz="2800" b="1">
                <a:latin typeface="Arial" charset="0"/>
                <a:ea typeface="MS PGothic" charset="-128"/>
              </a:rPr>
              <a:t>US Dodd-Frank Act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6951" y="1636713"/>
            <a:ext cx="7610475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MS PGothic" charset="-128"/>
              </a:rPr>
              <a:t> Consolidated supervision</a:t>
            </a:r>
          </a:p>
          <a:p>
            <a:pPr lvl="1"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ＭＳ Ｐゴシック" charset="-128"/>
              </a:rPr>
              <a:t>FSOC, OFR, FIO</a:t>
            </a:r>
          </a:p>
          <a:p>
            <a:pPr lvl="1"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ＭＳ Ｐゴシック" charset="-128"/>
              </a:rPr>
              <a:t>SIFIs—banks and shadow banks</a:t>
            </a:r>
          </a:p>
          <a:p>
            <a:pPr lvl="1"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ＭＳ Ｐゴシック" charset="-128"/>
              </a:rPr>
              <a:t>Holding company reform, counterparty credit limits</a:t>
            </a:r>
          </a:p>
          <a:p>
            <a:pPr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MS PGothic" charset="-128"/>
              </a:rPr>
              <a:t> Structural reform</a:t>
            </a:r>
          </a:p>
          <a:p>
            <a:pPr lvl="1"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ＭＳ Ｐゴシック" charset="-128"/>
              </a:rPr>
              <a:t>Volcker Rule</a:t>
            </a:r>
          </a:p>
          <a:p>
            <a:pPr lvl="1"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ＭＳ Ｐゴシック" charset="-128"/>
              </a:rPr>
              <a:t>Size limits</a:t>
            </a:r>
          </a:p>
          <a:p>
            <a:pPr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MS PGothic" charset="-128"/>
              </a:rPr>
              <a:t>Ending Too Big to Fail</a:t>
            </a:r>
          </a:p>
          <a:p>
            <a:pPr lvl="1"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ＭＳ Ｐゴシック" charset="-128"/>
              </a:rPr>
              <a:t>Living Wills</a:t>
            </a:r>
          </a:p>
          <a:p>
            <a:pPr lvl="1"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ＭＳ Ｐゴシック" charset="-128"/>
              </a:rPr>
              <a:t>Orderly Liquidation</a:t>
            </a:r>
          </a:p>
          <a:p>
            <a:pPr lvl="1">
              <a:lnSpc>
                <a:spcPct val="90000"/>
              </a:lnSpc>
            </a:pPr>
            <a:r>
              <a:rPr lang="en-US" altLang="x-none" sz="1800">
                <a:latin typeface="Arial" charset="0"/>
                <a:ea typeface="ＭＳ Ｐゴシック" charset="-128"/>
              </a:rPr>
              <a:t>SIFI surcharge, deposit insurance assessments.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3538" y="5934075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1439863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07963" y="857251"/>
            <a:ext cx="879475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x-none" sz="2800" b="1">
                <a:ea typeface="MS PGothic" charset="-128"/>
              </a:rPr>
              <a:t>US Dodd-Frank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4200" y="1441450"/>
            <a:ext cx="7956550" cy="3911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ea typeface="+mn-ea"/>
                <a:cs typeface="ＭＳ Ｐゴシック" charset="0"/>
              </a:rPr>
              <a:t>Derivatives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Exchange trading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Central clearing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Margin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Dealer/MSP regulation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Reporting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ea typeface="+mn-ea"/>
                <a:cs typeface="ＭＳ Ｐゴシック" charset="0"/>
              </a:rPr>
              <a:t>Payments, settlement &amp; clearance regulation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Repo, wholesale short-term funding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Financial market utilities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ea typeface="+mn-ea"/>
                <a:cs typeface="ＭＳ Ｐゴシック" charset="0"/>
              </a:rPr>
              <a:t>Securitization 	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Transparency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Risk Retention (and Qualified Residential Mortgages)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Rating Agencies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-9525" y="1363663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4001" y="882651"/>
            <a:ext cx="8748713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x-none" sz="2800" b="1">
                <a:ea typeface="MS PGothic" charset="-128"/>
              </a:rPr>
              <a:t>US Dodd-Frank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4675" y="1565276"/>
            <a:ext cx="8229600" cy="3794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ＭＳ Ｐゴシック" charset="0"/>
              </a:rPr>
              <a:t>Consumer Financial Protection Bureau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Market-wide coverage, level playing field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Supervision, enforcement, rule-writing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Unfair, abusive, deceptive acts and practices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ＭＳ Ｐゴシック" charset="0"/>
              </a:rPr>
              <a:t>Mortgage reform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YSP, steering, unfair practices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Ability to pay (and Qualified Mortgages)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Arbitration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ea typeface="+mn-ea"/>
                <a:cs typeface="ＭＳ Ｐゴシック" charset="0"/>
              </a:rPr>
              <a:t>Investor protection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Conflicts of Interest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Fiduciary duty</a:t>
            </a:r>
          </a:p>
          <a:p>
            <a:pPr lvl="1">
              <a:lnSpc>
                <a:spcPct val="90000"/>
              </a:lnSpc>
              <a:buFont typeface="NewsGoth BT"/>
              <a:buChar char="–"/>
              <a:defRPr/>
            </a:pPr>
            <a:r>
              <a:rPr lang="en-US" sz="1800" dirty="0">
                <a:cs typeface="+mn-cs"/>
              </a:rPr>
              <a:t>Arbitration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>
              <a:ea typeface="+mn-ea"/>
              <a:cs typeface="ＭＳ Ｐゴシック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439863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take a step back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5195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Theory</a:t>
            </a:r>
          </a:p>
          <a:p>
            <a:r>
              <a:rPr lang="en-US" sz="3200" dirty="0" smtClean="0"/>
              <a:t>Risk data</a:t>
            </a:r>
          </a:p>
          <a:p>
            <a:r>
              <a:rPr lang="en-US" sz="3200" dirty="0" smtClean="0"/>
              <a:t>Risk analytics</a:t>
            </a:r>
          </a:p>
          <a:p>
            <a:r>
              <a:rPr lang="en-US" sz="3200" dirty="0" smtClean="0"/>
              <a:t>Risk management </a:t>
            </a:r>
            <a:r>
              <a:rPr lang="en-US" sz="2000" dirty="0" smtClean="0"/>
              <a:t>(structure, incentives, supervision, etc.)</a:t>
            </a:r>
          </a:p>
          <a:p>
            <a:r>
              <a:rPr lang="en-US" sz="3200" dirty="0" smtClean="0"/>
              <a:t>Authority &amp; will to act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341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0028"/>
            <a:ext cx="7772400" cy="46659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Metrics</a:t>
            </a:r>
          </a:p>
          <a:p>
            <a:r>
              <a:rPr lang="en-US" dirty="0" smtClean="0"/>
              <a:t>Counter-factual</a:t>
            </a:r>
          </a:p>
          <a:p>
            <a:r>
              <a:rPr lang="en-US" dirty="0" smtClean="0"/>
              <a:t>Matrix</a:t>
            </a:r>
          </a:p>
          <a:p>
            <a:r>
              <a:rPr lang="en-US" dirty="0" smtClean="0"/>
              <a:t>Networks</a:t>
            </a:r>
          </a:p>
          <a:p>
            <a:r>
              <a:rPr lang="en-US" dirty="0" smtClean="0"/>
              <a:t>Complex systems</a:t>
            </a:r>
          </a:p>
          <a:p>
            <a:r>
              <a:rPr lang="en-US" dirty="0" smtClean="0"/>
              <a:t>Agent-based modeling</a:t>
            </a:r>
          </a:p>
          <a:p>
            <a:r>
              <a:rPr lang="en-US" dirty="0" smtClean="0"/>
              <a:t>Crowdsourcing</a:t>
            </a:r>
          </a:p>
          <a:p>
            <a:r>
              <a:rPr lang="en-US" dirty="0" smtClean="0"/>
              <a:t>Analogies (e.g., evolutionary biology)</a:t>
            </a:r>
          </a:p>
          <a:p>
            <a:pPr lvl="1"/>
            <a:r>
              <a:rPr lang="en-US" dirty="0"/>
              <a:t>Adaptive, Modular, Redundant, Diverse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9833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authority, cross-border MOUs</a:t>
            </a:r>
          </a:p>
          <a:p>
            <a:r>
              <a:rPr lang="en-US" dirty="0" smtClean="0"/>
              <a:t>Capital, liquidity, TLAC</a:t>
            </a:r>
          </a:p>
          <a:p>
            <a:r>
              <a:rPr lang="en-US" dirty="0" smtClean="0"/>
              <a:t>Derivatives, CCPs, ISDA protocols</a:t>
            </a:r>
          </a:p>
          <a:p>
            <a:r>
              <a:rPr lang="en-US" dirty="0" smtClean="0"/>
              <a:t>Stress testing</a:t>
            </a:r>
          </a:p>
          <a:p>
            <a:r>
              <a:rPr lang="en-US" dirty="0" smtClean="0"/>
              <a:t>Supervision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2419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10243" name="Picture 4" descr="South_Sea_Bubble_Cards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857250"/>
            <a:ext cx="5267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0676"/>
            <a:ext cx="7772400" cy="4665324"/>
          </a:xfrm>
        </p:spPr>
        <p:txBody>
          <a:bodyPr/>
          <a:lstStyle/>
          <a:p>
            <a:r>
              <a:rPr lang="en-US" sz="2400" dirty="0" smtClean="0"/>
              <a:t>Are capital levels high enough? Simple enough? Risk-based enough? Macro enough?</a:t>
            </a:r>
          </a:p>
          <a:p>
            <a:r>
              <a:rPr lang="en-US" sz="2400" dirty="0" smtClean="0"/>
              <a:t>Who holds TLAC? What about knock-on effects?</a:t>
            </a:r>
          </a:p>
          <a:p>
            <a:r>
              <a:rPr lang="en-US" sz="2400" dirty="0" smtClean="0"/>
              <a:t>Global coordination (capital, resolution, derivatives)</a:t>
            </a:r>
          </a:p>
          <a:p>
            <a:r>
              <a:rPr lang="en-US" sz="2400" dirty="0" smtClean="0"/>
              <a:t>CCPs</a:t>
            </a:r>
          </a:p>
          <a:p>
            <a:r>
              <a:rPr lang="en-US" sz="2400" dirty="0" smtClean="0"/>
              <a:t>SFT haircuts &amp; collateral rules, </a:t>
            </a:r>
            <a:r>
              <a:rPr lang="en-US" sz="2400" dirty="0" err="1" smtClean="0"/>
              <a:t>triparty</a:t>
            </a:r>
            <a:r>
              <a:rPr lang="en-US" sz="2400" dirty="0" smtClean="0"/>
              <a:t> repo</a:t>
            </a:r>
          </a:p>
          <a:p>
            <a:r>
              <a:rPr lang="en-US" sz="2400" dirty="0" smtClean="0"/>
              <a:t>Shadow banking (MMFs, GSEs, Wholesale Funding, Hedge Funds, Asset Management)</a:t>
            </a:r>
          </a:p>
          <a:p>
            <a:r>
              <a:rPr lang="en-US" sz="2400" dirty="0" smtClean="0"/>
              <a:t>Cumulative, interactive effects of complex regulation</a:t>
            </a:r>
          </a:p>
          <a:p>
            <a:r>
              <a:rPr lang="en-US" sz="2400" dirty="0" smtClean="0"/>
              <a:t>Values: accountability, transparency, democracy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31424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xfrm>
            <a:off x="914400" y="344905"/>
            <a:ext cx="7339263" cy="4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="1" dirty="0" smtClean="0">
                <a:latin typeface="Arial" charset="0"/>
                <a:ea typeface="MS PGothic" charset="0"/>
                <a:cs typeface="Arial" charset="0"/>
              </a:rPr>
              <a:t>What is the frame?</a:t>
            </a:r>
            <a:endParaRPr lang="en-US" sz="2400" b="1" dirty="0">
              <a:latin typeface="Arial" charset="0"/>
              <a:ea typeface="MS PGothic" charset="0"/>
              <a:cs typeface="Arial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0" y="776817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474" y="1195137"/>
            <a:ext cx="7952873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Idiosyncratic vs. systemic risk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tradeoff between islanding and adaptability?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Banking and shadow banking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regulatory perimeter?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and International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Who’s in charge of global finance?</a:t>
            </a:r>
          </a:p>
        </p:txBody>
      </p:sp>
    </p:spTree>
    <p:extLst>
      <p:ext uri="{BB962C8B-B14F-4D97-AF65-F5344CB8AC3E}">
        <p14:creationId xmlns:p14="http://schemas.microsoft.com/office/powerpoint/2010/main" val="153165213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xfrm>
            <a:off x="685800" y="1"/>
            <a:ext cx="7772400" cy="7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 dirty="0">
                <a:latin typeface="Arial" charset="0"/>
                <a:ea typeface="MS PGothic" charset="0"/>
                <a:cs typeface="Arial" charset="0"/>
              </a:rPr>
              <a:t>Five </a:t>
            </a:r>
            <a:r>
              <a:rPr lang="en-US" sz="2400" b="1" dirty="0" smtClean="0">
                <a:latin typeface="Arial" charset="0"/>
                <a:ea typeface="MS PGothic" charset="0"/>
                <a:cs typeface="Arial" charset="0"/>
              </a:rPr>
              <a:t>Ways The Financial System Will Fail Next Time</a:t>
            </a:r>
            <a:endParaRPr lang="en-US" sz="2400" b="1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50" y="1272117"/>
            <a:ext cx="7772400" cy="4114800"/>
          </a:xfrm>
        </p:spPr>
        <p:txBody>
          <a:bodyPr/>
          <a:lstStyle/>
          <a:p>
            <a:r>
              <a:rPr lang="en-US" dirty="0" smtClean="0"/>
              <a:t>Amnesia (leverage, liquidity, bubbles)</a:t>
            </a:r>
          </a:p>
          <a:p>
            <a:r>
              <a:rPr lang="en-US" dirty="0" smtClean="0"/>
              <a:t>Regulatory arbitrage</a:t>
            </a:r>
          </a:p>
          <a:p>
            <a:r>
              <a:rPr lang="en-US" dirty="0" smtClean="0"/>
              <a:t>Analytic &amp; management failure</a:t>
            </a:r>
          </a:p>
          <a:p>
            <a:r>
              <a:rPr lang="en-US" dirty="0" smtClean="0"/>
              <a:t>Innovation/disruption</a:t>
            </a:r>
          </a:p>
          <a:p>
            <a:r>
              <a:rPr lang="en-US" dirty="0" smtClean="0"/>
              <a:t>Choices</a:t>
            </a:r>
            <a:r>
              <a:rPr lang="en-US" dirty="0"/>
              <a:t> </a:t>
            </a:r>
            <a:r>
              <a:rPr lang="en-US" dirty="0" smtClean="0"/>
              <a:t>&amp; accidents</a:t>
            </a:r>
          </a:p>
          <a:p>
            <a:endParaRPr lang="en-US" dirty="0"/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0" y="776817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5363817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xfrm>
            <a:off x="914400" y="344905"/>
            <a:ext cx="7339263" cy="4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="1" dirty="0" smtClean="0">
                <a:latin typeface="Arial" charset="0"/>
                <a:ea typeface="MS PGothic" charset="0"/>
                <a:cs typeface="Arial" charset="0"/>
              </a:rPr>
              <a:t>Building a More Resilient Financial System</a:t>
            </a:r>
            <a:endParaRPr lang="en-US" sz="2400" b="1" dirty="0">
              <a:latin typeface="Arial" charset="0"/>
              <a:ea typeface="MS PGothic" charset="0"/>
              <a:cs typeface="Arial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0" y="776817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474" y="1195137"/>
            <a:ext cx="7952873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buffers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buffers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checks and balances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governance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Monetary, fiscal, regulatory, tax, social welfare policies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Resiliency vs. other values (cost, growth, access, innovation)</a:t>
            </a:r>
          </a:p>
        </p:txBody>
      </p:sp>
    </p:spTree>
    <p:extLst>
      <p:ext uri="{BB962C8B-B14F-4D97-AF65-F5344CB8AC3E}">
        <p14:creationId xmlns:p14="http://schemas.microsoft.com/office/powerpoint/2010/main" val="75565476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&amp;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to growth but hides new risks</a:t>
            </a:r>
          </a:p>
          <a:p>
            <a:r>
              <a:rPr lang="en-US" dirty="0" smtClean="0"/>
              <a:t>Innovation is inherently disruptive</a:t>
            </a:r>
          </a:p>
          <a:p>
            <a:r>
              <a:rPr lang="en-US" dirty="0" smtClean="0"/>
              <a:t>Cycles of history</a:t>
            </a:r>
          </a:p>
          <a:p>
            <a:r>
              <a:rPr lang="en-US" dirty="0" smtClean="0"/>
              <a:t>Dangers (in both directions)</a:t>
            </a:r>
          </a:p>
          <a:p>
            <a:pPr lvl="1"/>
            <a:r>
              <a:rPr lang="en-US" dirty="0" smtClean="0"/>
              <a:t>Under-regulate &amp; miss </a:t>
            </a:r>
            <a:r>
              <a:rPr lang="en-US" dirty="0" smtClean="0"/>
              <a:t>systemic risks</a:t>
            </a:r>
          </a:p>
          <a:p>
            <a:pPr lvl="1"/>
            <a:r>
              <a:rPr lang="en-US" dirty="0" smtClean="0"/>
              <a:t>Over-regulate &amp; lock </a:t>
            </a:r>
            <a:r>
              <a:rPr lang="en-US" dirty="0" smtClean="0"/>
              <a:t>in dinosaurs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791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0028"/>
            <a:ext cx="7772400" cy="4665972"/>
          </a:xfrm>
        </p:spPr>
        <p:txBody>
          <a:bodyPr/>
          <a:lstStyle/>
          <a:p>
            <a:r>
              <a:rPr lang="en-US" sz="3200" dirty="0" smtClean="0"/>
              <a:t>Theory</a:t>
            </a:r>
          </a:p>
          <a:p>
            <a:r>
              <a:rPr lang="en-US" sz="3200" dirty="0" smtClean="0"/>
              <a:t>Risk data</a:t>
            </a:r>
          </a:p>
          <a:p>
            <a:r>
              <a:rPr lang="en-US" sz="3200" dirty="0" smtClean="0"/>
              <a:t>Risk analytics</a:t>
            </a:r>
          </a:p>
          <a:p>
            <a:r>
              <a:rPr lang="en-US" sz="3200" dirty="0" smtClean="0"/>
              <a:t>Risk management </a:t>
            </a:r>
            <a:r>
              <a:rPr lang="en-US" sz="2000" dirty="0" smtClean="0"/>
              <a:t>(structure, incentives, supervision, etc.)</a:t>
            </a:r>
          </a:p>
          <a:p>
            <a:r>
              <a:rPr lang="en-US" sz="3200" dirty="0" smtClean="0"/>
              <a:t>Authority &amp; will to act</a:t>
            </a:r>
            <a:endParaRPr lang="en-US" dirty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Innovation disrupts all of these.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341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xfrm>
            <a:off x="914400" y="344905"/>
            <a:ext cx="7339263" cy="4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="1" dirty="0" smtClean="0">
                <a:latin typeface="Arial" charset="0"/>
                <a:ea typeface="MS PGothic" charset="0"/>
                <a:cs typeface="Arial" charset="0"/>
              </a:rPr>
              <a:t>Regulating in Uncertainty: Innovation</a:t>
            </a:r>
            <a:endParaRPr lang="en-US" sz="2400" b="1" dirty="0">
              <a:latin typeface="Arial" charset="0"/>
              <a:ea typeface="MS PGothic" charset="0"/>
              <a:cs typeface="Arial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0" y="776817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474" y="1042737"/>
            <a:ext cx="7952873" cy="452387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and how will regulators balance innovation and risk?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ETFs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errors, run risk, etc.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and inverse derivatives amplify and spread risk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High-Frequency Trading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Does High-Frequency Trading undermine financial market stability? Fairness? Efficiency?</a:t>
            </a:r>
          </a:p>
          <a:p>
            <a:pPr lvl="1">
              <a:spcBef>
                <a:spcPts val="1200"/>
              </a:spcBef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protection, payments, bank charter?</a:t>
            </a:r>
          </a:p>
        </p:txBody>
      </p:sp>
    </p:spTree>
    <p:extLst>
      <p:ext uri="{BB962C8B-B14F-4D97-AF65-F5344CB8AC3E}">
        <p14:creationId xmlns:p14="http://schemas.microsoft.com/office/powerpoint/2010/main" val="130358983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Crowdsourcing</a:t>
            </a:r>
          </a:p>
          <a:p>
            <a:r>
              <a:rPr lang="en-US" sz="2000" dirty="0" smtClean="0"/>
              <a:t>Smart defaults</a:t>
            </a:r>
          </a:p>
          <a:p>
            <a:r>
              <a:rPr lang="en-US" sz="2000" dirty="0" smtClean="0"/>
              <a:t>Private sector pilots with safe harbors</a:t>
            </a:r>
          </a:p>
          <a:p>
            <a:pPr lvl="1"/>
            <a:r>
              <a:rPr lang="en-US" sz="2000" dirty="0" smtClean="0"/>
              <a:t>CFPB Project Catalyst</a:t>
            </a:r>
          </a:p>
          <a:p>
            <a:pPr lvl="1"/>
            <a:r>
              <a:rPr lang="en-US" sz="2000" dirty="0" smtClean="0"/>
              <a:t>UK FCA</a:t>
            </a:r>
          </a:p>
          <a:p>
            <a:pPr lvl="1"/>
            <a:r>
              <a:rPr lang="en-US" sz="2000" dirty="0" smtClean="0"/>
              <a:t>OCC Office of Innovation</a:t>
            </a:r>
          </a:p>
          <a:p>
            <a:r>
              <a:rPr lang="en-US" sz="2000" dirty="0" smtClean="0"/>
              <a:t>Data innovations</a:t>
            </a:r>
          </a:p>
          <a:p>
            <a:pPr lvl="1"/>
            <a:r>
              <a:rPr lang="en-US" sz="2000" dirty="0" smtClean="0"/>
              <a:t>LEI</a:t>
            </a:r>
          </a:p>
          <a:p>
            <a:pPr lvl="1"/>
            <a:r>
              <a:rPr lang="en-US" sz="2000" dirty="0" smtClean="0"/>
              <a:t>Consumer ownership of financial data in machine-readable form</a:t>
            </a:r>
          </a:p>
        </p:txBody>
      </p:sp>
    </p:spTree>
    <p:extLst>
      <p:ext uri="{BB962C8B-B14F-4D97-AF65-F5344CB8AC3E}">
        <p14:creationId xmlns:p14="http://schemas.microsoft.com/office/powerpoint/2010/main" val="173526009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2889"/>
            <a:ext cx="7772400" cy="4356847"/>
          </a:xfrm>
        </p:spPr>
        <p:txBody>
          <a:bodyPr/>
          <a:lstStyle/>
          <a:p>
            <a:r>
              <a:rPr lang="en-US" sz="2800" dirty="0" err="1" smtClean="0"/>
              <a:t>Reg</a:t>
            </a:r>
            <a:r>
              <a:rPr lang="en-US" sz="2800" dirty="0" smtClean="0"/>
              <a:t> Tech</a:t>
            </a:r>
          </a:p>
          <a:p>
            <a:r>
              <a:rPr lang="en-US" sz="2800" dirty="0" smtClean="0"/>
              <a:t>Big </a:t>
            </a:r>
            <a:r>
              <a:rPr lang="en-US" sz="2800" dirty="0" smtClean="0"/>
              <a:t>Data &amp; Big </a:t>
            </a:r>
            <a:r>
              <a:rPr lang="en-US" sz="2800" dirty="0" smtClean="0"/>
              <a:t>Analytics</a:t>
            </a:r>
          </a:p>
          <a:p>
            <a:r>
              <a:rPr lang="en-US" sz="2800" dirty="0"/>
              <a:t>Regulatory </a:t>
            </a:r>
            <a:r>
              <a:rPr lang="en-US" sz="2800" dirty="0" smtClean="0"/>
              <a:t>Sandbox</a:t>
            </a:r>
          </a:p>
          <a:p>
            <a:pPr lvl="1"/>
            <a:r>
              <a:rPr lang="en-US" dirty="0" smtClean="0"/>
              <a:t>Lower barriers to entry for new firms?</a:t>
            </a:r>
          </a:p>
          <a:p>
            <a:pPr lvl="1"/>
            <a:r>
              <a:rPr lang="en-US" dirty="0" smtClean="0"/>
              <a:t>Big players too?</a:t>
            </a:r>
          </a:p>
          <a:p>
            <a:pPr lvl="1"/>
            <a:r>
              <a:rPr lang="en-US" dirty="0" smtClean="0"/>
              <a:t>Cross agency or council?</a:t>
            </a:r>
          </a:p>
          <a:p>
            <a:pPr lvl="1"/>
            <a:r>
              <a:rPr lang="en-US" dirty="0" smtClean="0"/>
              <a:t>Nonprofit utility?</a:t>
            </a:r>
            <a:endParaRPr lang="en-US" dirty="0" smtClean="0"/>
          </a:p>
          <a:p>
            <a:r>
              <a:rPr lang="en-US" sz="2800" dirty="0" smtClean="0"/>
              <a:t>Fintech Bank Charter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7777478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Innovation: the case of consumer financial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Goal: competition, innovation, meeting needs of consumers &amp; businesses</a:t>
            </a:r>
          </a:p>
          <a:p>
            <a:r>
              <a:rPr lang="en-US" sz="2000" dirty="0" smtClean="0"/>
              <a:t>Consumer ownership of financial data</a:t>
            </a:r>
          </a:p>
          <a:p>
            <a:r>
              <a:rPr lang="en-US" sz="2000" dirty="0" smtClean="0"/>
              <a:t>Data package of identity, usage &amp; relationships</a:t>
            </a:r>
          </a:p>
          <a:p>
            <a:r>
              <a:rPr lang="en-US" sz="2000" dirty="0" smtClean="0"/>
              <a:t>Account switching</a:t>
            </a:r>
          </a:p>
          <a:p>
            <a:r>
              <a:rPr lang="en-US" sz="2000" dirty="0" smtClean="0"/>
              <a:t>Overdraft regulation</a:t>
            </a:r>
          </a:p>
          <a:p>
            <a:r>
              <a:rPr lang="en-US" sz="2000" dirty="0" smtClean="0"/>
              <a:t>Good funds availability</a:t>
            </a:r>
          </a:p>
          <a:p>
            <a:r>
              <a:rPr lang="en-US" sz="2000" dirty="0" smtClean="0"/>
              <a:t>Instant payments</a:t>
            </a:r>
          </a:p>
          <a:p>
            <a:r>
              <a:rPr lang="en-US" sz="2000" dirty="0" smtClean="0"/>
              <a:t>KYC/AML</a:t>
            </a:r>
          </a:p>
          <a:p>
            <a:r>
              <a:rPr lang="en-US" sz="2000" dirty="0" smtClean="0"/>
              <a:t>Payments systems rules &amp; procedures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32987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11267" name="Picture 4" descr="John_Law_cartoon_(1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85850"/>
            <a:ext cx="523716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217" y="6348449"/>
            <a:ext cx="335425" cy="255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" name="object 3"/>
          <p:cNvSpPr/>
          <p:nvPr/>
        </p:nvSpPr>
        <p:spPr>
          <a:xfrm>
            <a:off x="369131" y="287314"/>
            <a:ext cx="866016" cy="301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>
              <a:lnSpc>
                <a:spcPts val="2247"/>
              </a:lnSpc>
            </a:pPr>
            <a:r>
              <a:rPr lang="en-US" sz="1883" b="1" spc="39" dirty="0" smtClean="0">
                <a:solidFill>
                  <a:srgbClr val="003868"/>
                </a:solidFill>
                <a:latin typeface="Times New Roman"/>
                <a:cs typeface="Times New Roman"/>
              </a:rPr>
              <a:t>Credit Suisse Report: </a:t>
            </a:r>
            <a:r>
              <a:rPr sz="1883" b="1" spc="39" dirty="0" smtClean="0">
                <a:solidFill>
                  <a:srgbClr val="003868"/>
                </a:solidFill>
                <a:latin typeface="Times New Roman"/>
                <a:cs typeface="Times New Roman"/>
              </a:rPr>
              <a:t>Foc</a:t>
            </a:r>
            <a:r>
              <a:rPr sz="1883" b="1" spc="43" dirty="0" smtClean="0">
                <a:solidFill>
                  <a:srgbClr val="003868"/>
                </a:solidFill>
                <a:latin typeface="Times New Roman"/>
                <a:cs typeface="Times New Roman"/>
              </a:rPr>
              <a:t>u</a:t>
            </a:r>
            <a:r>
              <a:rPr sz="1883" b="1" spc="201" dirty="0" smtClean="0">
                <a:solidFill>
                  <a:srgbClr val="003868"/>
                </a:solidFill>
                <a:latin typeface="Times New Roman"/>
                <a:cs typeface="Times New Roman"/>
              </a:rPr>
              <a:t>s</a:t>
            </a:r>
            <a:r>
              <a:rPr sz="1883" b="1" spc="51" dirty="0" smtClean="0">
                <a:solidFill>
                  <a:srgbClr val="003868"/>
                </a:solidFill>
                <a:latin typeface="Times New Roman"/>
                <a:cs typeface="Times New Roman"/>
              </a:rPr>
              <a:t> </a:t>
            </a:r>
            <a:r>
              <a:rPr sz="1883" b="1" spc="13" dirty="0">
                <a:solidFill>
                  <a:srgbClr val="003868"/>
                </a:solidFill>
                <a:latin typeface="Times New Roman"/>
                <a:cs typeface="Times New Roman"/>
              </a:rPr>
              <a:t>ta</a:t>
            </a:r>
            <a:r>
              <a:rPr sz="1883" b="1" spc="21" dirty="0">
                <a:solidFill>
                  <a:srgbClr val="003868"/>
                </a:solidFill>
                <a:latin typeface="Times New Roman"/>
                <a:cs typeface="Times New Roman"/>
              </a:rPr>
              <a:t>b</a:t>
            </a:r>
            <a:r>
              <a:rPr sz="1883" b="1" spc="64" dirty="0">
                <a:solidFill>
                  <a:srgbClr val="003868"/>
                </a:solidFill>
                <a:latin typeface="Times New Roman"/>
                <a:cs typeface="Times New Roman"/>
              </a:rPr>
              <a:t>le</a:t>
            </a:r>
            <a:r>
              <a:rPr sz="1883" b="1" spc="51" dirty="0">
                <a:solidFill>
                  <a:srgbClr val="003868"/>
                </a:solidFill>
                <a:latin typeface="Times New Roman"/>
                <a:cs typeface="Times New Roman"/>
              </a:rPr>
              <a:t> </a:t>
            </a:r>
            <a:r>
              <a:rPr sz="1883" b="1" spc="30" dirty="0">
                <a:solidFill>
                  <a:srgbClr val="003868"/>
                </a:solidFill>
                <a:latin typeface="Times New Roman"/>
                <a:cs typeface="Times New Roman"/>
              </a:rPr>
              <a:t>and</a:t>
            </a:r>
            <a:r>
              <a:rPr sz="1883" b="1" spc="56" dirty="0">
                <a:solidFill>
                  <a:srgbClr val="003868"/>
                </a:solidFill>
                <a:latin typeface="Times New Roman"/>
                <a:cs typeface="Times New Roman"/>
              </a:rPr>
              <a:t> </a:t>
            </a:r>
            <a:r>
              <a:rPr sz="1883" b="1" spc="73" dirty="0">
                <a:solidFill>
                  <a:srgbClr val="003868"/>
                </a:solidFill>
                <a:latin typeface="Times New Roman"/>
                <a:cs typeface="Times New Roman"/>
              </a:rPr>
              <a:t>ch</a:t>
            </a:r>
            <a:r>
              <a:rPr sz="1883" b="1" spc="77" dirty="0">
                <a:solidFill>
                  <a:srgbClr val="003868"/>
                </a:solidFill>
                <a:latin typeface="Times New Roman"/>
                <a:cs typeface="Times New Roman"/>
              </a:rPr>
              <a:t>a</a:t>
            </a:r>
            <a:r>
              <a:rPr sz="1883" b="1" spc="-9" dirty="0">
                <a:solidFill>
                  <a:srgbClr val="003868"/>
                </a:solidFill>
                <a:latin typeface="Times New Roman"/>
                <a:cs typeface="Times New Roman"/>
              </a:rPr>
              <a:t>rts</a:t>
            </a:r>
            <a:endParaRPr sz="1883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548" y="1075046"/>
            <a:ext cx="8394322" cy="1168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>
              <a:lnSpc>
                <a:spcPts val="920"/>
              </a:lnSpc>
              <a:tabLst>
                <a:tab pos="2937741" algn="l"/>
                <a:tab pos="8382674" algn="l"/>
              </a:tabLst>
            </a:pPr>
            <a:r>
              <a:rPr sz="770" b="1" u="sng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u="sng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u="sng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u="sng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u="sng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u="sng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u="sng" spc="39" dirty="0">
                <a:solidFill>
                  <a:srgbClr val="808080"/>
                </a:solidFill>
                <a:latin typeface="Times New Roman"/>
                <a:cs typeface="Times New Roman"/>
              </a:rPr>
              <a:t>2</a:t>
            </a:r>
            <a:r>
              <a:rPr sz="770" b="1" u="sng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u="sng" spc="1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u="sng" spc="-47" dirty="0">
                <a:latin typeface="Times New Roman"/>
                <a:cs typeface="Times New Roman"/>
              </a:rPr>
              <a:t>In</a:t>
            </a:r>
            <a:r>
              <a:rPr sz="770" b="1" u="sng" dirty="0">
                <a:latin typeface="Times New Roman"/>
                <a:cs typeface="Times New Roman"/>
              </a:rPr>
              <a:t>dia</a:t>
            </a:r>
            <a:r>
              <a:rPr sz="770" b="1" u="sng" spc="9" dirty="0">
                <a:latin typeface="Times New Roman"/>
                <a:cs typeface="Times New Roman"/>
              </a:rPr>
              <a:t> </a:t>
            </a:r>
            <a:r>
              <a:rPr sz="770" b="1" u="sng" spc="-21" dirty="0">
                <a:latin typeface="Times New Roman"/>
                <a:cs typeface="Times New Roman"/>
              </a:rPr>
              <a:t>li</a:t>
            </a:r>
            <a:r>
              <a:rPr sz="770" b="1" u="sng" spc="-47" dirty="0">
                <a:latin typeface="Times New Roman"/>
                <a:cs typeface="Times New Roman"/>
              </a:rPr>
              <a:t>k</a:t>
            </a:r>
            <a:r>
              <a:rPr sz="770" b="1" u="sng" spc="81" dirty="0">
                <a:latin typeface="Times New Roman"/>
                <a:cs typeface="Times New Roman"/>
              </a:rPr>
              <a:t>e</a:t>
            </a:r>
            <a:r>
              <a:rPr sz="770" b="1" u="sng" spc="-30" dirty="0">
                <a:latin typeface="Times New Roman"/>
                <a:cs typeface="Times New Roman"/>
              </a:rPr>
              <a:t>ly</a:t>
            </a:r>
            <a:r>
              <a:rPr sz="770" b="1" u="sng" spc="21" dirty="0">
                <a:latin typeface="Times New Roman"/>
                <a:cs typeface="Times New Roman"/>
              </a:rPr>
              <a:t> </a:t>
            </a:r>
            <a:r>
              <a:rPr sz="770" b="1" u="sng" spc="-17" dirty="0">
                <a:latin typeface="Times New Roman"/>
                <a:cs typeface="Times New Roman"/>
              </a:rPr>
              <a:t>t</a:t>
            </a:r>
            <a:r>
              <a:rPr sz="770" b="1" u="sng" spc="51" dirty="0">
                <a:latin typeface="Times New Roman"/>
                <a:cs typeface="Times New Roman"/>
              </a:rPr>
              <a:t>o</a:t>
            </a:r>
            <a:r>
              <a:rPr sz="770" b="1" u="sng" spc="17" dirty="0">
                <a:latin typeface="Times New Roman"/>
                <a:cs typeface="Times New Roman"/>
              </a:rPr>
              <a:t> </a:t>
            </a:r>
            <a:r>
              <a:rPr sz="770" b="1" u="sng" spc="77" dirty="0">
                <a:latin typeface="Times New Roman"/>
                <a:cs typeface="Times New Roman"/>
              </a:rPr>
              <a:t>s</a:t>
            </a:r>
            <a:r>
              <a:rPr sz="770" b="1" u="sng" spc="-21" dirty="0">
                <a:latin typeface="Times New Roman"/>
                <a:cs typeface="Times New Roman"/>
              </a:rPr>
              <a:t>k</a:t>
            </a:r>
            <a:r>
              <a:rPr sz="770" b="1" u="sng" spc="-13" dirty="0">
                <a:latin typeface="Times New Roman"/>
                <a:cs typeface="Times New Roman"/>
              </a:rPr>
              <a:t>ip</a:t>
            </a:r>
            <a:r>
              <a:rPr sz="770" b="1" u="sng" spc="17" dirty="0">
                <a:latin typeface="Times New Roman"/>
                <a:cs typeface="Times New Roman"/>
              </a:rPr>
              <a:t> </a:t>
            </a:r>
            <a:r>
              <a:rPr sz="770" b="1" u="sng" spc="26" dirty="0">
                <a:latin typeface="Times New Roman"/>
                <a:cs typeface="Times New Roman"/>
              </a:rPr>
              <a:t>a</a:t>
            </a:r>
            <a:r>
              <a:rPr sz="770" b="1" u="sng" spc="13" dirty="0">
                <a:latin typeface="Times New Roman"/>
                <a:cs typeface="Times New Roman"/>
              </a:rPr>
              <a:t> </a:t>
            </a:r>
            <a:r>
              <a:rPr sz="770" b="1" u="sng" spc="30" dirty="0">
                <a:latin typeface="Times New Roman"/>
                <a:cs typeface="Times New Roman"/>
              </a:rPr>
              <a:t>couple</a:t>
            </a:r>
            <a:r>
              <a:rPr sz="770" b="1" u="sng" spc="17" dirty="0">
                <a:latin typeface="Times New Roman"/>
                <a:cs typeface="Times New Roman"/>
              </a:rPr>
              <a:t> of </a:t>
            </a:r>
            <a:r>
              <a:rPr sz="770" b="1" u="sng" spc="68" dirty="0">
                <a:latin typeface="Times New Roman"/>
                <a:cs typeface="Times New Roman"/>
              </a:rPr>
              <a:t>ge</a:t>
            </a:r>
            <a:r>
              <a:rPr sz="770" b="1" u="sng" spc="-9" dirty="0">
                <a:latin typeface="Times New Roman"/>
                <a:cs typeface="Times New Roman"/>
              </a:rPr>
              <a:t>n</a:t>
            </a:r>
            <a:r>
              <a:rPr sz="770" b="1" u="sng" spc="81" dirty="0">
                <a:latin typeface="Times New Roman"/>
                <a:cs typeface="Times New Roman"/>
              </a:rPr>
              <a:t>e</a:t>
            </a:r>
            <a:r>
              <a:rPr sz="770" b="1" u="sng" spc="-77" dirty="0">
                <a:latin typeface="Times New Roman"/>
                <a:cs typeface="Times New Roman"/>
              </a:rPr>
              <a:t>r</a:t>
            </a:r>
            <a:r>
              <a:rPr sz="770" b="1" u="sng" spc="21" dirty="0">
                <a:latin typeface="Times New Roman"/>
                <a:cs typeface="Times New Roman"/>
              </a:rPr>
              <a:t>a</a:t>
            </a:r>
            <a:r>
              <a:rPr sz="770" b="1" u="sng" spc="-17" dirty="0">
                <a:latin typeface="Times New Roman"/>
                <a:cs typeface="Times New Roman"/>
              </a:rPr>
              <a:t>t</a:t>
            </a:r>
            <a:r>
              <a:rPr sz="770" b="1" u="sng" spc="26" dirty="0">
                <a:latin typeface="Times New Roman"/>
                <a:cs typeface="Times New Roman"/>
              </a:rPr>
              <a:t>ions</a:t>
            </a:r>
            <a:r>
              <a:rPr sz="770" b="1" u="sng" spc="13" dirty="0">
                <a:latin typeface="Times New Roman"/>
                <a:cs typeface="Times New Roman"/>
              </a:rPr>
              <a:t> </a:t>
            </a:r>
            <a:r>
              <a:rPr sz="770" b="1" u="sng" spc="-17" dirty="0">
                <a:latin typeface="Times New Roman"/>
                <a:cs typeface="Times New Roman"/>
              </a:rPr>
              <a:t>in</a:t>
            </a:r>
            <a:r>
              <a:rPr sz="770" b="1" u="sng" spc="17" dirty="0">
                <a:latin typeface="Times New Roman"/>
                <a:cs typeface="Times New Roman"/>
              </a:rPr>
              <a:t> bank</a:t>
            </a:r>
            <a:r>
              <a:rPr sz="770" b="1" u="sng" spc="-4" dirty="0">
                <a:latin typeface="Times New Roman"/>
                <a:cs typeface="Times New Roman"/>
              </a:rPr>
              <a:t>i</a:t>
            </a:r>
            <a:r>
              <a:rPr sz="770" b="1" u="sng" dirty="0">
                <a:latin typeface="Times New Roman"/>
                <a:cs typeface="Times New Roman"/>
              </a:rPr>
              <a:t>n</a:t>
            </a:r>
            <a:r>
              <a:rPr sz="770" b="1" u="sng" spc="51" dirty="0">
                <a:latin typeface="Times New Roman"/>
                <a:cs typeface="Times New Roman"/>
              </a:rPr>
              <a:t>g</a:t>
            </a:r>
            <a:r>
              <a:rPr sz="770" b="1" u="sng" spc="17" dirty="0">
                <a:latin typeface="Times New Roman"/>
                <a:cs typeface="Times New Roman"/>
              </a:rPr>
              <a:t> 	</a:t>
            </a:r>
            <a:r>
              <a:rPr sz="728" b="1" u="sng" spc="-56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28" b="1" u="sng" spc="-30" dirty="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sz="728" b="1" u="sng" spc="51" dirty="0">
                <a:solidFill>
                  <a:srgbClr val="808080"/>
                </a:solidFill>
                <a:latin typeface="Times New Roman"/>
                <a:cs typeface="Times New Roman"/>
              </a:rPr>
              <a:t>g</a:t>
            </a:r>
            <a:r>
              <a:rPr sz="728" b="1" u="sng" spc="9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28" b="1" u="sng" spc="4" dirty="0">
                <a:solidFill>
                  <a:srgbClr val="808080"/>
                </a:solidFill>
                <a:latin typeface="Times New Roman"/>
                <a:cs typeface="Times New Roman"/>
              </a:rPr>
              <a:t>re</a:t>
            </a:r>
            <a:r>
              <a:rPr sz="728" b="1" u="sng" spc="13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28" b="1" u="sng" spc="30" dirty="0">
                <a:solidFill>
                  <a:srgbClr val="808080"/>
                </a:solidFill>
                <a:latin typeface="Times New Roman"/>
                <a:cs typeface="Times New Roman"/>
              </a:rPr>
              <a:t>3</a:t>
            </a:r>
            <a:r>
              <a:rPr sz="728" b="1" u="sng" spc="-43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28" b="1" u="sng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28" b="1" u="sng" spc="-13" dirty="0">
                <a:latin typeface="Times New Roman"/>
                <a:cs typeface="Times New Roman"/>
              </a:rPr>
              <a:t>U</a:t>
            </a:r>
            <a:r>
              <a:rPr sz="728" b="1" u="sng" spc="-17" dirty="0">
                <a:latin typeface="Times New Roman"/>
                <a:cs typeface="Times New Roman"/>
              </a:rPr>
              <a:t>n</a:t>
            </a:r>
            <a:r>
              <a:rPr sz="728" b="1" u="sng" spc="9" dirty="0">
                <a:latin typeface="Times New Roman"/>
                <a:cs typeface="Times New Roman"/>
              </a:rPr>
              <a:t>d</a:t>
            </a:r>
            <a:r>
              <a:rPr sz="728" b="1" u="sng" spc="68" dirty="0">
                <a:latin typeface="Times New Roman"/>
                <a:cs typeface="Times New Roman"/>
              </a:rPr>
              <a:t>e</a:t>
            </a:r>
            <a:r>
              <a:rPr sz="728" b="1" u="sng" spc="-68" dirty="0">
                <a:latin typeface="Times New Roman"/>
                <a:cs typeface="Times New Roman"/>
              </a:rPr>
              <a:t>r</a:t>
            </a:r>
            <a:r>
              <a:rPr sz="728" b="1" u="sng" spc="17" dirty="0">
                <a:latin typeface="Times New Roman"/>
                <a:cs typeface="Times New Roman"/>
              </a:rPr>
              <a:t> </a:t>
            </a:r>
            <a:r>
              <a:rPr sz="728" b="1" u="sng" spc="-13" dirty="0">
                <a:latin typeface="Times New Roman"/>
                <a:cs typeface="Times New Roman"/>
              </a:rPr>
              <a:t>U</a:t>
            </a:r>
            <a:r>
              <a:rPr sz="728" b="1" u="sng" spc="-17" dirty="0">
                <a:latin typeface="Times New Roman"/>
                <a:cs typeface="Times New Roman"/>
              </a:rPr>
              <a:t>P</a:t>
            </a:r>
            <a:r>
              <a:rPr sz="728" b="1" u="sng" spc="-86" dirty="0">
                <a:latin typeface="Times New Roman"/>
                <a:cs typeface="Times New Roman"/>
              </a:rPr>
              <a:t>I</a:t>
            </a:r>
            <a:r>
              <a:rPr sz="728" b="1" u="sng" spc="17" dirty="0">
                <a:latin typeface="Times New Roman"/>
                <a:cs typeface="Times New Roman"/>
              </a:rPr>
              <a:t>,</a:t>
            </a:r>
            <a:r>
              <a:rPr sz="728" b="1" u="sng" spc="9" dirty="0">
                <a:latin typeface="Times New Roman"/>
                <a:cs typeface="Times New Roman"/>
              </a:rPr>
              <a:t> </a:t>
            </a:r>
            <a:r>
              <a:rPr sz="728" b="1" u="sng" spc="68" dirty="0">
                <a:latin typeface="Times New Roman"/>
                <a:cs typeface="Times New Roman"/>
              </a:rPr>
              <a:t>s</a:t>
            </a:r>
            <a:r>
              <a:rPr sz="728" b="1" u="sng" spc="21" dirty="0">
                <a:latin typeface="Times New Roman"/>
                <a:cs typeface="Times New Roman"/>
              </a:rPr>
              <a:t>m</a:t>
            </a:r>
            <a:r>
              <a:rPr sz="728" b="1" u="sng" spc="-21" dirty="0">
                <a:latin typeface="Times New Roman"/>
                <a:cs typeface="Times New Roman"/>
              </a:rPr>
              <a:t>ar</a:t>
            </a:r>
            <a:r>
              <a:rPr sz="728" b="1" u="sng" spc="-26" dirty="0">
                <a:latin typeface="Times New Roman"/>
                <a:cs typeface="Times New Roman"/>
              </a:rPr>
              <a:t>t</a:t>
            </a:r>
            <a:r>
              <a:rPr sz="728" b="1" u="sng" spc="68" dirty="0">
                <a:latin typeface="Times New Roman"/>
                <a:cs typeface="Times New Roman"/>
              </a:rPr>
              <a:t>es</a:t>
            </a:r>
            <a:r>
              <a:rPr sz="728" b="1" u="sng" spc="-17" dirty="0">
                <a:latin typeface="Times New Roman"/>
                <a:cs typeface="Times New Roman"/>
              </a:rPr>
              <a:t>t</a:t>
            </a:r>
            <a:r>
              <a:rPr sz="728" b="1" u="sng" spc="13" dirty="0">
                <a:latin typeface="Times New Roman"/>
                <a:cs typeface="Times New Roman"/>
              </a:rPr>
              <a:t> </a:t>
            </a:r>
            <a:r>
              <a:rPr sz="728" b="1" u="sng" spc="26" dirty="0">
                <a:latin typeface="Times New Roman"/>
                <a:cs typeface="Times New Roman"/>
              </a:rPr>
              <a:t>a</a:t>
            </a:r>
            <a:r>
              <a:rPr sz="728" b="1" u="sng" spc="9" dirty="0">
                <a:latin typeface="Times New Roman"/>
                <a:cs typeface="Times New Roman"/>
              </a:rPr>
              <a:t>pp</a:t>
            </a:r>
            <a:r>
              <a:rPr sz="728" b="1" u="sng" spc="77" dirty="0">
                <a:latin typeface="Times New Roman"/>
                <a:cs typeface="Times New Roman"/>
              </a:rPr>
              <a:t>s</a:t>
            </a:r>
            <a:r>
              <a:rPr sz="728" b="1" u="sng" spc="21" dirty="0">
                <a:latin typeface="Times New Roman"/>
                <a:cs typeface="Times New Roman"/>
              </a:rPr>
              <a:t> </a:t>
            </a:r>
            <a:r>
              <a:rPr sz="728" b="1" u="sng" spc="13" dirty="0">
                <a:latin typeface="Times New Roman"/>
                <a:cs typeface="Times New Roman"/>
              </a:rPr>
              <a:t>to</a:t>
            </a:r>
            <a:r>
              <a:rPr sz="728" b="1" u="sng" spc="26" dirty="0">
                <a:latin typeface="Times New Roman"/>
                <a:cs typeface="Times New Roman"/>
              </a:rPr>
              <a:t> </a:t>
            </a:r>
            <a:r>
              <a:rPr sz="728" b="1" u="sng" spc="68" dirty="0">
                <a:latin typeface="Times New Roman"/>
                <a:cs typeface="Times New Roman"/>
              </a:rPr>
              <a:t>s</a:t>
            </a:r>
            <a:r>
              <a:rPr sz="728" b="1" u="sng" spc="-21" dirty="0">
                <a:latin typeface="Times New Roman"/>
                <a:cs typeface="Times New Roman"/>
              </a:rPr>
              <a:t>t</a:t>
            </a:r>
            <a:r>
              <a:rPr sz="728" b="1" u="sng" spc="68" dirty="0">
                <a:latin typeface="Times New Roman"/>
                <a:cs typeface="Times New Roman"/>
              </a:rPr>
              <a:t>e</a:t>
            </a:r>
            <a:r>
              <a:rPr sz="728" b="1" u="sng" dirty="0">
                <a:latin typeface="Times New Roman"/>
                <a:cs typeface="Times New Roman"/>
              </a:rPr>
              <a:t>al</a:t>
            </a:r>
            <a:r>
              <a:rPr sz="728" b="1" u="sng" spc="13" dirty="0">
                <a:latin typeface="Times New Roman"/>
                <a:cs typeface="Times New Roman"/>
              </a:rPr>
              <a:t> </a:t>
            </a:r>
            <a:r>
              <a:rPr sz="728" b="1" u="sng" spc="30" dirty="0">
                <a:latin typeface="Times New Roman"/>
                <a:cs typeface="Times New Roman"/>
              </a:rPr>
              <a:t>cu</a:t>
            </a:r>
            <a:r>
              <a:rPr sz="728" b="1" u="sng" spc="68" dirty="0">
                <a:latin typeface="Times New Roman"/>
                <a:cs typeface="Times New Roman"/>
              </a:rPr>
              <a:t>s</a:t>
            </a:r>
            <a:r>
              <a:rPr sz="728" b="1" u="sng" spc="-21" dirty="0">
                <a:latin typeface="Times New Roman"/>
                <a:cs typeface="Times New Roman"/>
              </a:rPr>
              <a:t>t</a:t>
            </a:r>
            <a:r>
              <a:rPr sz="728" b="1" u="sng" spc="51" dirty="0">
                <a:latin typeface="Times New Roman"/>
                <a:cs typeface="Times New Roman"/>
              </a:rPr>
              <a:t>o</a:t>
            </a:r>
            <a:r>
              <a:rPr sz="728" b="1" u="sng" spc="21" dirty="0">
                <a:latin typeface="Times New Roman"/>
                <a:cs typeface="Times New Roman"/>
              </a:rPr>
              <a:t>m</a:t>
            </a:r>
            <a:r>
              <a:rPr sz="728" b="1" u="sng" spc="68" dirty="0">
                <a:latin typeface="Times New Roman"/>
                <a:cs typeface="Times New Roman"/>
              </a:rPr>
              <a:t>e</a:t>
            </a:r>
            <a:r>
              <a:rPr sz="728" b="1" u="sng" spc="-68" dirty="0">
                <a:latin typeface="Times New Roman"/>
                <a:cs typeface="Times New Roman"/>
              </a:rPr>
              <a:t>r</a:t>
            </a:r>
            <a:r>
              <a:rPr sz="728" b="1" u="sng" spc="21" dirty="0">
                <a:latin typeface="Times New Roman"/>
                <a:cs typeface="Times New Roman"/>
              </a:rPr>
              <a:t> </a:t>
            </a:r>
            <a:r>
              <a:rPr sz="728" b="1" u="sng" spc="51" dirty="0">
                <a:latin typeface="Times New Roman"/>
                <a:cs typeface="Times New Roman"/>
              </a:rPr>
              <a:t>o</a:t>
            </a:r>
            <a:r>
              <a:rPr sz="728" b="1" u="sng" spc="13" dirty="0">
                <a:latin typeface="Times New Roman"/>
                <a:cs typeface="Times New Roman"/>
              </a:rPr>
              <a:t>w</a:t>
            </a:r>
            <a:r>
              <a:rPr sz="728" b="1" u="sng" spc="-9" dirty="0">
                <a:latin typeface="Times New Roman"/>
                <a:cs typeface="Times New Roman"/>
              </a:rPr>
              <a:t>n</a:t>
            </a:r>
            <a:r>
              <a:rPr sz="728" b="1" u="sng" spc="68" dirty="0">
                <a:latin typeface="Times New Roman"/>
                <a:cs typeface="Times New Roman"/>
              </a:rPr>
              <a:t>e</a:t>
            </a:r>
            <a:r>
              <a:rPr sz="728" b="1" u="sng" spc="-68" dirty="0">
                <a:latin typeface="Times New Roman"/>
                <a:cs typeface="Times New Roman"/>
              </a:rPr>
              <a:t>r</a:t>
            </a:r>
            <a:r>
              <a:rPr sz="728" b="1" u="sng" spc="26" dirty="0">
                <a:latin typeface="Times New Roman"/>
                <a:cs typeface="Times New Roman"/>
              </a:rPr>
              <a:t>s</a:t>
            </a:r>
            <a:r>
              <a:rPr sz="728" b="1" u="sng" spc="51" dirty="0">
                <a:latin typeface="Times New Roman"/>
                <a:cs typeface="Times New Roman"/>
              </a:rPr>
              <a:t>h</a:t>
            </a:r>
            <a:r>
              <a:rPr sz="728" b="1" u="sng" spc="-13" dirty="0">
                <a:latin typeface="Times New Roman"/>
                <a:cs typeface="Times New Roman"/>
              </a:rPr>
              <a:t>ip</a:t>
            </a:r>
            <a:r>
              <a:rPr sz="728" b="1" u="sng" spc="17" dirty="0">
                <a:latin typeface="Times New Roman"/>
                <a:cs typeface="Times New Roman"/>
              </a:rPr>
              <a:t>  </a:t>
            </a:r>
            <a:r>
              <a:rPr sz="728" b="1" u="sng" spc="-39" dirty="0">
                <a:latin typeface="Times New Roman"/>
                <a:cs typeface="Times New Roman"/>
              </a:rPr>
              <a:t> </a:t>
            </a:r>
            <a:r>
              <a:rPr sz="770" b="1" u="sng" spc="-9" dirty="0">
                <a:solidFill>
                  <a:srgbClr val="808080"/>
                </a:solidFill>
                <a:latin typeface="Arial"/>
                <a:cs typeface="Arial"/>
              </a:rPr>
              <a:t>Figu</a:t>
            </a:r>
            <a:r>
              <a:rPr sz="770" b="1" u="sng" spc="-13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70" b="1" u="sng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70" b="1" u="sng" spc="-17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70" b="1" u="sng" spc="-9" dirty="0">
                <a:solidFill>
                  <a:srgbClr val="808080"/>
                </a:solidFill>
                <a:latin typeface="Arial"/>
                <a:cs typeface="Arial"/>
              </a:rPr>
              <a:t>4</a:t>
            </a:r>
            <a:r>
              <a:rPr sz="770" b="1" u="sng" dirty="0">
                <a:solidFill>
                  <a:srgbClr val="808080"/>
                </a:solidFill>
                <a:latin typeface="Arial"/>
                <a:cs typeface="Arial"/>
              </a:rPr>
              <a:t>:</a:t>
            </a:r>
            <a:r>
              <a:rPr sz="770" b="1" u="sng" spc="-21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70" b="1" u="sng" spc="-13" dirty="0">
                <a:latin typeface="Arial"/>
                <a:cs typeface="Arial"/>
              </a:rPr>
              <a:t>C</a:t>
            </a:r>
            <a:r>
              <a:rPr sz="770" b="1" u="sng" spc="-9" dirty="0">
                <a:latin typeface="Arial"/>
                <a:cs typeface="Arial"/>
              </a:rPr>
              <a:t>os</a:t>
            </a:r>
            <a:r>
              <a:rPr sz="770" b="1" u="sng" dirty="0">
                <a:latin typeface="Arial"/>
                <a:cs typeface="Arial"/>
              </a:rPr>
              <a:t>t</a:t>
            </a:r>
            <a:r>
              <a:rPr sz="770" b="1" u="sng" spc="-21" dirty="0">
                <a:latin typeface="Arial"/>
                <a:cs typeface="Arial"/>
              </a:rPr>
              <a:t> </a:t>
            </a:r>
            <a:r>
              <a:rPr sz="770" b="1" u="sng" spc="-9" dirty="0">
                <a:latin typeface="Arial"/>
                <a:cs typeface="Arial"/>
              </a:rPr>
              <a:t>o</a:t>
            </a:r>
            <a:r>
              <a:rPr sz="770" b="1" u="sng" dirty="0">
                <a:latin typeface="Arial"/>
                <a:cs typeface="Arial"/>
              </a:rPr>
              <a:t>f</a:t>
            </a:r>
            <a:r>
              <a:rPr sz="770" b="1" u="sng" spc="-21" dirty="0">
                <a:latin typeface="Arial"/>
                <a:cs typeface="Arial"/>
              </a:rPr>
              <a:t> </a:t>
            </a:r>
            <a:r>
              <a:rPr sz="770" b="1" u="sng" spc="-9" dirty="0">
                <a:latin typeface="Arial"/>
                <a:cs typeface="Arial"/>
              </a:rPr>
              <a:t>in</a:t>
            </a:r>
            <a:r>
              <a:rPr sz="770" b="1" u="sng" spc="-13" dirty="0">
                <a:latin typeface="Arial"/>
                <a:cs typeface="Arial"/>
              </a:rPr>
              <a:t>t</a:t>
            </a:r>
            <a:r>
              <a:rPr sz="770" b="1" u="sng" spc="-9" dirty="0">
                <a:latin typeface="Arial"/>
                <a:cs typeface="Arial"/>
              </a:rPr>
              <a:t>e</a:t>
            </a:r>
            <a:r>
              <a:rPr sz="770" b="1" u="sng" spc="-13" dirty="0">
                <a:latin typeface="Arial"/>
                <a:cs typeface="Arial"/>
              </a:rPr>
              <a:t>r</a:t>
            </a:r>
            <a:r>
              <a:rPr sz="770" b="1" u="sng" spc="-9" dirty="0">
                <a:latin typeface="Arial"/>
                <a:cs typeface="Arial"/>
              </a:rPr>
              <a:t>media</a:t>
            </a:r>
            <a:r>
              <a:rPr sz="770" b="1" u="sng" spc="-13" dirty="0">
                <a:latin typeface="Arial"/>
                <a:cs typeface="Arial"/>
              </a:rPr>
              <a:t>t</a:t>
            </a:r>
            <a:r>
              <a:rPr sz="770" b="1" u="sng" dirty="0">
                <a:latin typeface="Arial"/>
                <a:cs typeface="Arial"/>
              </a:rPr>
              <a:t>i</a:t>
            </a:r>
            <a:r>
              <a:rPr sz="770" b="1" u="sng" spc="-9" dirty="0">
                <a:latin typeface="Arial"/>
                <a:cs typeface="Arial"/>
              </a:rPr>
              <a:t>o</a:t>
            </a:r>
            <a:r>
              <a:rPr sz="770" b="1" u="sng" dirty="0">
                <a:latin typeface="Arial"/>
                <a:cs typeface="Arial"/>
              </a:rPr>
              <a:t>n</a:t>
            </a:r>
            <a:r>
              <a:rPr sz="770" b="1" u="sng" spc="-17" dirty="0">
                <a:latin typeface="Arial"/>
                <a:cs typeface="Arial"/>
              </a:rPr>
              <a:t> </a:t>
            </a:r>
            <a:r>
              <a:rPr sz="770" b="1" u="sng" spc="-9" dirty="0">
                <a:latin typeface="Arial"/>
                <a:cs typeface="Arial"/>
              </a:rPr>
              <a:t>hig</a:t>
            </a:r>
            <a:r>
              <a:rPr sz="770" b="1" u="sng" dirty="0">
                <a:latin typeface="Arial"/>
                <a:cs typeface="Arial"/>
              </a:rPr>
              <a:t>h</a:t>
            </a:r>
            <a:r>
              <a:rPr sz="770" b="1" u="sng" spc="-17" dirty="0">
                <a:latin typeface="Arial"/>
                <a:cs typeface="Arial"/>
              </a:rPr>
              <a:t> </a:t>
            </a:r>
            <a:r>
              <a:rPr sz="770" b="1" u="sng" spc="-9" dirty="0">
                <a:latin typeface="Arial"/>
                <a:cs typeface="Arial"/>
              </a:rPr>
              <a:t>i</a:t>
            </a:r>
            <a:r>
              <a:rPr sz="770" b="1" u="sng" dirty="0">
                <a:latin typeface="Arial"/>
                <a:cs typeface="Arial"/>
              </a:rPr>
              <a:t>n</a:t>
            </a:r>
            <a:r>
              <a:rPr sz="770" b="1" u="sng" spc="-17" dirty="0">
                <a:latin typeface="Arial"/>
                <a:cs typeface="Arial"/>
              </a:rPr>
              <a:t> </a:t>
            </a:r>
            <a:r>
              <a:rPr sz="770" b="1" u="sng" spc="-9" dirty="0">
                <a:latin typeface="Arial"/>
                <a:cs typeface="Arial"/>
              </a:rPr>
              <a:t>Indi</a:t>
            </a:r>
            <a:r>
              <a:rPr sz="770" b="1" u="sng" dirty="0">
                <a:latin typeface="Arial"/>
                <a:cs typeface="Arial"/>
              </a:rPr>
              <a:t>a 	</a:t>
            </a:r>
            <a:endParaRPr sz="77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547" y="2935050"/>
            <a:ext cx="1418897" cy="114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our</a:t>
            </a:r>
            <a:r>
              <a:rPr sz="685" i="1" dirty="0">
                <a:latin typeface="Arial"/>
                <a:cs typeface="Arial"/>
              </a:rPr>
              <a:t>c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: </a:t>
            </a:r>
            <a:r>
              <a:rPr sz="685" i="1" spc="-4" dirty="0">
                <a:latin typeface="Arial"/>
                <a:cs typeface="Arial"/>
              </a:rPr>
              <a:t>R</a:t>
            </a:r>
            <a:r>
              <a:rPr sz="685" i="1" spc="-9" dirty="0">
                <a:latin typeface="Arial"/>
                <a:cs typeface="Arial"/>
              </a:rPr>
              <a:t>B</a:t>
            </a:r>
            <a:r>
              <a:rPr sz="685" i="1" spc="4" dirty="0">
                <a:latin typeface="Arial"/>
                <a:cs typeface="Arial"/>
              </a:rPr>
              <a:t>I</a:t>
            </a:r>
            <a:r>
              <a:rPr sz="685" i="1" dirty="0">
                <a:latin typeface="Arial"/>
                <a:cs typeface="Arial"/>
              </a:rPr>
              <a:t>,</a:t>
            </a:r>
            <a:r>
              <a:rPr sz="685" i="1" spc="-4" dirty="0">
                <a:latin typeface="Arial"/>
                <a:cs typeface="Arial"/>
              </a:rPr>
              <a:t> Cred</a:t>
            </a:r>
            <a:r>
              <a:rPr sz="685" i="1" dirty="0">
                <a:latin typeface="Arial"/>
                <a:cs typeface="Arial"/>
              </a:rPr>
              <a:t>it S</a:t>
            </a:r>
            <a:r>
              <a:rPr sz="685" i="1" spc="-4" dirty="0">
                <a:latin typeface="Arial"/>
                <a:cs typeface="Arial"/>
              </a:rPr>
              <a:t>u</a:t>
            </a:r>
            <a:r>
              <a:rPr sz="685" i="1" dirty="0">
                <a:latin typeface="Arial"/>
                <a:cs typeface="Arial"/>
              </a:rPr>
              <a:t>i</a:t>
            </a:r>
            <a:r>
              <a:rPr sz="685" i="1" spc="-4" dirty="0">
                <a:latin typeface="Arial"/>
                <a:cs typeface="Arial"/>
              </a:rPr>
              <a:t>s</a:t>
            </a:r>
            <a:r>
              <a:rPr sz="685" i="1" dirty="0">
                <a:latin typeface="Arial"/>
                <a:cs typeface="Arial"/>
              </a:rPr>
              <a:t>se</a:t>
            </a:r>
            <a:r>
              <a:rPr sz="685" i="1" spc="-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re</a:t>
            </a:r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ea</a:t>
            </a:r>
            <a:r>
              <a:rPr sz="685" i="1" spc="-17" dirty="0">
                <a:latin typeface="Arial"/>
                <a:cs typeface="Arial"/>
              </a:rPr>
              <a:t>r</a:t>
            </a:r>
            <a:r>
              <a:rPr sz="685" i="1" dirty="0">
                <a:latin typeface="Arial"/>
                <a:cs typeface="Arial"/>
              </a:rPr>
              <a:t>ch</a:t>
            </a:r>
            <a:endParaRPr sz="68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7604" y="2935050"/>
            <a:ext cx="1226449" cy="114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our</a:t>
            </a:r>
            <a:r>
              <a:rPr sz="685" i="1" dirty="0">
                <a:latin typeface="Arial"/>
                <a:cs typeface="Arial"/>
              </a:rPr>
              <a:t>c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:</a:t>
            </a:r>
            <a:r>
              <a:rPr sz="685" i="1" spc="-4" dirty="0">
                <a:latin typeface="Arial"/>
                <a:cs typeface="Arial"/>
              </a:rPr>
              <a:t> Cred</a:t>
            </a:r>
            <a:r>
              <a:rPr sz="685" i="1" dirty="0">
                <a:latin typeface="Arial"/>
                <a:cs typeface="Arial"/>
              </a:rPr>
              <a:t>it S</a:t>
            </a:r>
            <a:r>
              <a:rPr sz="685" i="1" spc="-4" dirty="0">
                <a:latin typeface="Arial"/>
                <a:cs typeface="Arial"/>
              </a:rPr>
              <a:t>u</a:t>
            </a:r>
            <a:r>
              <a:rPr sz="685" i="1" spc="-13" dirty="0">
                <a:latin typeface="Arial"/>
                <a:cs typeface="Arial"/>
              </a:rPr>
              <a:t>i</a:t>
            </a:r>
            <a:r>
              <a:rPr sz="685" i="1" dirty="0">
                <a:latin typeface="Arial"/>
                <a:cs typeface="Arial"/>
              </a:rPr>
              <a:t>sse</a:t>
            </a:r>
            <a:r>
              <a:rPr sz="685" i="1" spc="-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re</a:t>
            </a:r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ear</a:t>
            </a:r>
            <a:r>
              <a:rPr sz="685" i="1" dirty="0">
                <a:latin typeface="Arial"/>
                <a:cs typeface="Arial"/>
              </a:rPr>
              <a:t>ch</a:t>
            </a:r>
            <a:endParaRPr sz="685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1420" y="2907216"/>
            <a:ext cx="8372468" cy="0"/>
          </a:xfrm>
          <a:custGeom>
            <a:avLst/>
            <a:gdLst/>
            <a:ahLst/>
            <a:cxnLst/>
            <a:rect l="l" t="t" r="r" b="b"/>
            <a:pathLst>
              <a:path w="9779508">
                <a:moveTo>
                  <a:pt x="0" y="0"/>
                </a:moveTo>
                <a:lnTo>
                  <a:pt x="9779508" y="0"/>
                </a:lnTo>
              </a:path>
            </a:pathLst>
          </a:custGeom>
          <a:ln w="7366">
            <a:solidFill>
              <a:srgbClr val="003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" name="object 9"/>
          <p:cNvSpPr/>
          <p:nvPr/>
        </p:nvSpPr>
        <p:spPr>
          <a:xfrm>
            <a:off x="391420" y="5161032"/>
            <a:ext cx="8372468" cy="0"/>
          </a:xfrm>
          <a:custGeom>
            <a:avLst/>
            <a:gdLst/>
            <a:ahLst/>
            <a:cxnLst/>
            <a:rect l="l" t="t" r="r" b="b"/>
            <a:pathLst>
              <a:path w="9779508">
                <a:moveTo>
                  <a:pt x="0" y="0"/>
                </a:moveTo>
                <a:lnTo>
                  <a:pt x="9779508" y="0"/>
                </a:lnTo>
              </a:path>
            </a:pathLst>
          </a:custGeom>
          <a:ln w="7365">
            <a:solidFill>
              <a:srgbClr val="003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" name="object 10"/>
          <p:cNvSpPr/>
          <p:nvPr/>
        </p:nvSpPr>
        <p:spPr>
          <a:xfrm>
            <a:off x="532445" y="1731454"/>
            <a:ext cx="2606141" cy="861397"/>
          </a:xfrm>
          <a:custGeom>
            <a:avLst/>
            <a:gdLst/>
            <a:ahLst/>
            <a:cxnLst/>
            <a:rect l="l" t="t" r="r" b="b"/>
            <a:pathLst>
              <a:path w="3044118" h="1006159">
                <a:moveTo>
                  <a:pt x="2507159" y="0"/>
                </a:moveTo>
                <a:lnTo>
                  <a:pt x="2507159" y="251593"/>
                </a:lnTo>
                <a:lnTo>
                  <a:pt x="0" y="251593"/>
                </a:lnTo>
                <a:lnTo>
                  <a:pt x="0" y="754623"/>
                </a:lnTo>
                <a:lnTo>
                  <a:pt x="2507159" y="754623"/>
                </a:lnTo>
                <a:lnTo>
                  <a:pt x="2507159" y="1006159"/>
                </a:lnTo>
                <a:lnTo>
                  <a:pt x="3044118" y="503104"/>
                </a:lnTo>
                <a:lnTo>
                  <a:pt x="2507159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" name="object 11"/>
          <p:cNvSpPr/>
          <p:nvPr/>
        </p:nvSpPr>
        <p:spPr>
          <a:xfrm>
            <a:off x="484496" y="1993070"/>
            <a:ext cx="654356" cy="343483"/>
          </a:xfrm>
          <a:custGeom>
            <a:avLst/>
            <a:gdLst/>
            <a:ahLst/>
            <a:cxnLst/>
            <a:rect l="l" t="t" r="r" b="b"/>
            <a:pathLst>
              <a:path w="764324" h="401207">
                <a:moveTo>
                  <a:pt x="692943" y="0"/>
                </a:moveTo>
                <a:lnTo>
                  <a:pt x="60842" y="724"/>
                </a:lnTo>
                <a:lnTo>
                  <a:pt x="22443" y="18191"/>
                </a:lnTo>
                <a:lnTo>
                  <a:pt x="1563" y="52862"/>
                </a:lnTo>
                <a:lnTo>
                  <a:pt x="0" y="66828"/>
                </a:lnTo>
                <a:lnTo>
                  <a:pt x="777" y="344238"/>
                </a:lnTo>
                <a:lnTo>
                  <a:pt x="19430" y="380194"/>
                </a:lnTo>
                <a:lnTo>
                  <a:pt x="56457" y="399743"/>
                </a:lnTo>
                <a:lnTo>
                  <a:pt x="71380" y="401207"/>
                </a:lnTo>
                <a:lnTo>
                  <a:pt x="703517" y="400478"/>
                </a:lnTo>
                <a:lnTo>
                  <a:pt x="741894" y="383004"/>
                </a:lnTo>
                <a:lnTo>
                  <a:pt x="762761" y="348313"/>
                </a:lnTo>
                <a:lnTo>
                  <a:pt x="764324" y="334330"/>
                </a:lnTo>
                <a:lnTo>
                  <a:pt x="763551" y="56969"/>
                </a:lnTo>
                <a:lnTo>
                  <a:pt x="744906" y="21025"/>
                </a:lnTo>
                <a:lnTo>
                  <a:pt x="707871" y="1465"/>
                </a:lnTo>
                <a:lnTo>
                  <a:pt x="6929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" name="object 12"/>
          <p:cNvSpPr/>
          <p:nvPr/>
        </p:nvSpPr>
        <p:spPr>
          <a:xfrm>
            <a:off x="484496" y="1993070"/>
            <a:ext cx="654356" cy="343483"/>
          </a:xfrm>
          <a:custGeom>
            <a:avLst/>
            <a:gdLst/>
            <a:ahLst/>
            <a:cxnLst/>
            <a:rect l="l" t="t" r="r" b="b"/>
            <a:pathLst>
              <a:path w="764324" h="401207">
                <a:moveTo>
                  <a:pt x="0" y="66828"/>
                </a:moveTo>
                <a:lnTo>
                  <a:pt x="13107" y="28240"/>
                </a:lnTo>
                <a:lnTo>
                  <a:pt x="46633" y="4130"/>
                </a:lnTo>
                <a:lnTo>
                  <a:pt x="692943" y="0"/>
                </a:lnTo>
                <a:lnTo>
                  <a:pt x="707871" y="1465"/>
                </a:lnTo>
                <a:lnTo>
                  <a:pt x="744906" y="21025"/>
                </a:lnTo>
                <a:lnTo>
                  <a:pt x="763551" y="56969"/>
                </a:lnTo>
                <a:lnTo>
                  <a:pt x="764324" y="334330"/>
                </a:lnTo>
                <a:lnTo>
                  <a:pt x="762761" y="348313"/>
                </a:lnTo>
                <a:lnTo>
                  <a:pt x="741894" y="383004"/>
                </a:lnTo>
                <a:lnTo>
                  <a:pt x="703517" y="400478"/>
                </a:lnTo>
                <a:lnTo>
                  <a:pt x="71380" y="401207"/>
                </a:lnTo>
                <a:lnTo>
                  <a:pt x="56457" y="399743"/>
                </a:lnTo>
                <a:lnTo>
                  <a:pt x="19430" y="380194"/>
                </a:lnTo>
                <a:lnTo>
                  <a:pt x="777" y="344238"/>
                </a:lnTo>
                <a:lnTo>
                  <a:pt x="0" y="66828"/>
                </a:lnTo>
                <a:close/>
              </a:path>
            </a:pathLst>
          </a:custGeom>
          <a:ln w="1878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" name="object 13"/>
          <p:cNvSpPr/>
          <p:nvPr/>
        </p:nvSpPr>
        <p:spPr>
          <a:xfrm>
            <a:off x="1172736" y="1993070"/>
            <a:ext cx="648715" cy="343483"/>
          </a:xfrm>
          <a:custGeom>
            <a:avLst/>
            <a:gdLst/>
            <a:ahLst/>
            <a:cxnLst/>
            <a:rect l="l" t="t" r="r" b="b"/>
            <a:pathLst>
              <a:path w="757735" h="401207">
                <a:moveTo>
                  <a:pt x="686310" y="0"/>
                </a:moveTo>
                <a:lnTo>
                  <a:pt x="60827" y="719"/>
                </a:lnTo>
                <a:lnTo>
                  <a:pt x="22423" y="18179"/>
                </a:lnTo>
                <a:lnTo>
                  <a:pt x="1561" y="52857"/>
                </a:lnTo>
                <a:lnTo>
                  <a:pt x="0" y="66828"/>
                </a:lnTo>
                <a:lnTo>
                  <a:pt x="771" y="344206"/>
                </a:lnTo>
                <a:lnTo>
                  <a:pt x="19387" y="380182"/>
                </a:lnTo>
                <a:lnTo>
                  <a:pt x="56402" y="399742"/>
                </a:lnTo>
                <a:lnTo>
                  <a:pt x="71336" y="401207"/>
                </a:lnTo>
                <a:lnTo>
                  <a:pt x="696925" y="400474"/>
                </a:lnTo>
                <a:lnTo>
                  <a:pt x="735306" y="382992"/>
                </a:lnTo>
                <a:lnTo>
                  <a:pt x="756172" y="348308"/>
                </a:lnTo>
                <a:lnTo>
                  <a:pt x="757735" y="334330"/>
                </a:lnTo>
                <a:lnTo>
                  <a:pt x="756957" y="56937"/>
                </a:lnTo>
                <a:lnTo>
                  <a:pt x="738293" y="21013"/>
                </a:lnTo>
                <a:lnTo>
                  <a:pt x="701244" y="1464"/>
                </a:lnTo>
                <a:lnTo>
                  <a:pt x="6863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4" name="object 14"/>
          <p:cNvSpPr/>
          <p:nvPr/>
        </p:nvSpPr>
        <p:spPr>
          <a:xfrm>
            <a:off x="1172736" y="1993070"/>
            <a:ext cx="648715" cy="343483"/>
          </a:xfrm>
          <a:custGeom>
            <a:avLst/>
            <a:gdLst/>
            <a:ahLst/>
            <a:cxnLst/>
            <a:rect l="l" t="t" r="r" b="b"/>
            <a:pathLst>
              <a:path w="757735" h="401207">
                <a:moveTo>
                  <a:pt x="0" y="66828"/>
                </a:moveTo>
                <a:lnTo>
                  <a:pt x="13093" y="28230"/>
                </a:lnTo>
                <a:lnTo>
                  <a:pt x="46610" y="4120"/>
                </a:lnTo>
                <a:lnTo>
                  <a:pt x="686310" y="0"/>
                </a:lnTo>
                <a:lnTo>
                  <a:pt x="701244" y="1464"/>
                </a:lnTo>
                <a:lnTo>
                  <a:pt x="738293" y="21013"/>
                </a:lnTo>
                <a:lnTo>
                  <a:pt x="756957" y="56937"/>
                </a:lnTo>
                <a:lnTo>
                  <a:pt x="757735" y="334330"/>
                </a:lnTo>
                <a:lnTo>
                  <a:pt x="756172" y="348308"/>
                </a:lnTo>
                <a:lnTo>
                  <a:pt x="735306" y="382992"/>
                </a:lnTo>
                <a:lnTo>
                  <a:pt x="696925" y="400474"/>
                </a:lnTo>
                <a:lnTo>
                  <a:pt x="71336" y="401207"/>
                </a:lnTo>
                <a:lnTo>
                  <a:pt x="56402" y="399742"/>
                </a:lnTo>
                <a:lnTo>
                  <a:pt x="19387" y="380182"/>
                </a:lnTo>
                <a:lnTo>
                  <a:pt x="771" y="344206"/>
                </a:lnTo>
                <a:lnTo>
                  <a:pt x="0" y="66828"/>
                </a:lnTo>
                <a:close/>
              </a:path>
            </a:pathLst>
          </a:custGeom>
          <a:ln w="1879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" name="object 15"/>
          <p:cNvSpPr/>
          <p:nvPr/>
        </p:nvSpPr>
        <p:spPr>
          <a:xfrm>
            <a:off x="1855297" y="1993070"/>
            <a:ext cx="648715" cy="343483"/>
          </a:xfrm>
          <a:custGeom>
            <a:avLst/>
            <a:gdLst/>
            <a:ahLst/>
            <a:cxnLst/>
            <a:rect l="l" t="t" r="r" b="b"/>
            <a:pathLst>
              <a:path w="757735" h="401207">
                <a:moveTo>
                  <a:pt x="686310" y="0"/>
                </a:moveTo>
                <a:lnTo>
                  <a:pt x="60827" y="719"/>
                </a:lnTo>
                <a:lnTo>
                  <a:pt x="22423" y="18179"/>
                </a:lnTo>
                <a:lnTo>
                  <a:pt x="1561" y="52857"/>
                </a:lnTo>
                <a:lnTo>
                  <a:pt x="0" y="66828"/>
                </a:lnTo>
                <a:lnTo>
                  <a:pt x="771" y="344206"/>
                </a:lnTo>
                <a:lnTo>
                  <a:pt x="19387" y="380182"/>
                </a:lnTo>
                <a:lnTo>
                  <a:pt x="56402" y="399742"/>
                </a:lnTo>
                <a:lnTo>
                  <a:pt x="71336" y="401207"/>
                </a:lnTo>
                <a:lnTo>
                  <a:pt x="696925" y="400474"/>
                </a:lnTo>
                <a:lnTo>
                  <a:pt x="735306" y="382992"/>
                </a:lnTo>
                <a:lnTo>
                  <a:pt x="756172" y="348308"/>
                </a:lnTo>
                <a:lnTo>
                  <a:pt x="757735" y="334330"/>
                </a:lnTo>
                <a:lnTo>
                  <a:pt x="756957" y="56937"/>
                </a:lnTo>
                <a:lnTo>
                  <a:pt x="738293" y="21013"/>
                </a:lnTo>
                <a:lnTo>
                  <a:pt x="701244" y="1464"/>
                </a:lnTo>
                <a:lnTo>
                  <a:pt x="6863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" name="object 16"/>
          <p:cNvSpPr/>
          <p:nvPr/>
        </p:nvSpPr>
        <p:spPr>
          <a:xfrm>
            <a:off x="1855297" y="1993070"/>
            <a:ext cx="648715" cy="343483"/>
          </a:xfrm>
          <a:custGeom>
            <a:avLst/>
            <a:gdLst/>
            <a:ahLst/>
            <a:cxnLst/>
            <a:rect l="l" t="t" r="r" b="b"/>
            <a:pathLst>
              <a:path w="757735" h="401207">
                <a:moveTo>
                  <a:pt x="0" y="66828"/>
                </a:moveTo>
                <a:lnTo>
                  <a:pt x="13093" y="28230"/>
                </a:lnTo>
                <a:lnTo>
                  <a:pt x="46610" y="4120"/>
                </a:lnTo>
                <a:lnTo>
                  <a:pt x="686310" y="0"/>
                </a:lnTo>
                <a:lnTo>
                  <a:pt x="701244" y="1464"/>
                </a:lnTo>
                <a:lnTo>
                  <a:pt x="738293" y="21013"/>
                </a:lnTo>
                <a:lnTo>
                  <a:pt x="756957" y="56937"/>
                </a:lnTo>
                <a:lnTo>
                  <a:pt x="757735" y="334330"/>
                </a:lnTo>
                <a:lnTo>
                  <a:pt x="756172" y="348308"/>
                </a:lnTo>
                <a:lnTo>
                  <a:pt x="735306" y="382992"/>
                </a:lnTo>
                <a:lnTo>
                  <a:pt x="696925" y="400474"/>
                </a:lnTo>
                <a:lnTo>
                  <a:pt x="71336" y="401207"/>
                </a:lnTo>
                <a:lnTo>
                  <a:pt x="56402" y="399742"/>
                </a:lnTo>
                <a:lnTo>
                  <a:pt x="19387" y="380182"/>
                </a:lnTo>
                <a:lnTo>
                  <a:pt x="771" y="344206"/>
                </a:lnTo>
                <a:lnTo>
                  <a:pt x="0" y="66828"/>
                </a:lnTo>
                <a:close/>
              </a:path>
            </a:pathLst>
          </a:custGeom>
          <a:ln w="1879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" name="object 17"/>
          <p:cNvSpPr/>
          <p:nvPr/>
        </p:nvSpPr>
        <p:spPr>
          <a:xfrm>
            <a:off x="2537858" y="1993070"/>
            <a:ext cx="654356" cy="343483"/>
          </a:xfrm>
          <a:custGeom>
            <a:avLst/>
            <a:gdLst/>
            <a:ahLst/>
            <a:cxnLst/>
            <a:rect l="l" t="t" r="r" b="b"/>
            <a:pathLst>
              <a:path w="764324" h="401207">
                <a:moveTo>
                  <a:pt x="692899" y="0"/>
                </a:moveTo>
                <a:lnTo>
                  <a:pt x="60827" y="719"/>
                </a:lnTo>
                <a:lnTo>
                  <a:pt x="22423" y="18179"/>
                </a:lnTo>
                <a:lnTo>
                  <a:pt x="1561" y="52857"/>
                </a:lnTo>
                <a:lnTo>
                  <a:pt x="0" y="66828"/>
                </a:lnTo>
                <a:lnTo>
                  <a:pt x="771" y="344206"/>
                </a:lnTo>
                <a:lnTo>
                  <a:pt x="19387" y="380182"/>
                </a:lnTo>
                <a:lnTo>
                  <a:pt x="56402" y="399742"/>
                </a:lnTo>
                <a:lnTo>
                  <a:pt x="71336" y="401207"/>
                </a:lnTo>
                <a:lnTo>
                  <a:pt x="703514" y="400474"/>
                </a:lnTo>
                <a:lnTo>
                  <a:pt x="741895" y="382992"/>
                </a:lnTo>
                <a:lnTo>
                  <a:pt x="762761" y="348308"/>
                </a:lnTo>
                <a:lnTo>
                  <a:pt x="764324" y="334330"/>
                </a:lnTo>
                <a:lnTo>
                  <a:pt x="763546" y="56937"/>
                </a:lnTo>
                <a:lnTo>
                  <a:pt x="744882" y="21013"/>
                </a:lnTo>
                <a:lnTo>
                  <a:pt x="707833" y="1464"/>
                </a:lnTo>
                <a:lnTo>
                  <a:pt x="6928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" name="object 18"/>
          <p:cNvSpPr/>
          <p:nvPr/>
        </p:nvSpPr>
        <p:spPr>
          <a:xfrm>
            <a:off x="2537858" y="1993070"/>
            <a:ext cx="654356" cy="343483"/>
          </a:xfrm>
          <a:custGeom>
            <a:avLst/>
            <a:gdLst/>
            <a:ahLst/>
            <a:cxnLst/>
            <a:rect l="l" t="t" r="r" b="b"/>
            <a:pathLst>
              <a:path w="764324" h="401207">
                <a:moveTo>
                  <a:pt x="0" y="66828"/>
                </a:moveTo>
                <a:lnTo>
                  <a:pt x="13093" y="28230"/>
                </a:lnTo>
                <a:lnTo>
                  <a:pt x="46610" y="4120"/>
                </a:lnTo>
                <a:lnTo>
                  <a:pt x="692899" y="0"/>
                </a:lnTo>
                <a:lnTo>
                  <a:pt x="707833" y="1464"/>
                </a:lnTo>
                <a:lnTo>
                  <a:pt x="744882" y="21013"/>
                </a:lnTo>
                <a:lnTo>
                  <a:pt x="763546" y="56937"/>
                </a:lnTo>
                <a:lnTo>
                  <a:pt x="764324" y="334330"/>
                </a:lnTo>
                <a:lnTo>
                  <a:pt x="762761" y="348308"/>
                </a:lnTo>
                <a:lnTo>
                  <a:pt x="741895" y="382992"/>
                </a:lnTo>
                <a:lnTo>
                  <a:pt x="703514" y="400474"/>
                </a:lnTo>
                <a:lnTo>
                  <a:pt x="71336" y="401207"/>
                </a:lnTo>
                <a:lnTo>
                  <a:pt x="56402" y="399742"/>
                </a:lnTo>
                <a:lnTo>
                  <a:pt x="19387" y="380182"/>
                </a:lnTo>
                <a:lnTo>
                  <a:pt x="771" y="344206"/>
                </a:lnTo>
                <a:lnTo>
                  <a:pt x="0" y="66828"/>
                </a:lnTo>
                <a:close/>
              </a:path>
            </a:pathLst>
          </a:custGeom>
          <a:ln w="1878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" name="object 19"/>
          <p:cNvSpPr/>
          <p:nvPr/>
        </p:nvSpPr>
        <p:spPr>
          <a:xfrm>
            <a:off x="924494" y="2415821"/>
            <a:ext cx="1539993" cy="100404"/>
          </a:xfrm>
          <a:custGeom>
            <a:avLst/>
            <a:gdLst/>
            <a:ahLst/>
            <a:cxnLst/>
            <a:rect l="l" t="t" r="r" b="b"/>
            <a:pathLst>
              <a:path w="1798797" h="117278">
                <a:moveTo>
                  <a:pt x="0" y="117278"/>
                </a:moveTo>
                <a:lnTo>
                  <a:pt x="1798797" y="117278"/>
                </a:lnTo>
                <a:lnTo>
                  <a:pt x="1798797" y="0"/>
                </a:lnTo>
                <a:lnTo>
                  <a:pt x="0" y="0"/>
                </a:lnTo>
                <a:lnTo>
                  <a:pt x="0" y="117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" name="object 20"/>
          <p:cNvSpPr/>
          <p:nvPr/>
        </p:nvSpPr>
        <p:spPr>
          <a:xfrm>
            <a:off x="924494" y="2415821"/>
            <a:ext cx="1539993" cy="100404"/>
          </a:xfrm>
          <a:custGeom>
            <a:avLst/>
            <a:gdLst/>
            <a:ahLst/>
            <a:cxnLst/>
            <a:rect l="l" t="t" r="r" b="b"/>
            <a:pathLst>
              <a:path w="1798797" h="117278">
                <a:moveTo>
                  <a:pt x="0" y="117278"/>
                </a:moveTo>
                <a:lnTo>
                  <a:pt x="1798797" y="117278"/>
                </a:lnTo>
                <a:lnTo>
                  <a:pt x="1798797" y="0"/>
                </a:lnTo>
                <a:lnTo>
                  <a:pt x="0" y="0"/>
                </a:lnTo>
                <a:lnTo>
                  <a:pt x="0" y="117278"/>
                </a:lnTo>
                <a:close/>
              </a:path>
            </a:pathLst>
          </a:custGeom>
          <a:ln w="6180">
            <a:solidFill>
              <a:srgbClr val="C0504D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" name="object 21"/>
          <p:cNvSpPr/>
          <p:nvPr/>
        </p:nvSpPr>
        <p:spPr>
          <a:xfrm>
            <a:off x="769487" y="1546569"/>
            <a:ext cx="1952944" cy="404226"/>
          </a:xfrm>
          <a:custGeom>
            <a:avLst/>
            <a:gdLst/>
            <a:ahLst/>
            <a:cxnLst/>
            <a:rect l="l" t="t" r="r" b="b"/>
            <a:pathLst>
              <a:path w="2281147" h="472159">
                <a:moveTo>
                  <a:pt x="2215609" y="414795"/>
                </a:moveTo>
                <a:lnTo>
                  <a:pt x="2214115" y="415783"/>
                </a:lnTo>
                <a:lnTo>
                  <a:pt x="2212534" y="416688"/>
                </a:lnTo>
                <a:lnTo>
                  <a:pt x="2212182" y="418581"/>
                </a:lnTo>
                <a:lnTo>
                  <a:pt x="2213149" y="420062"/>
                </a:lnTo>
                <a:lnTo>
                  <a:pt x="2250047" y="472159"/>
                </a:lnTo>
                <a:lnTo>
                  <a:pt x="2253271" y="466233"/>
                </a:lnTo>
                <a:lnTo>
                  <a:pt x="2246357" y="466233"/>
                </a:lnTo>
                <a:lnTo>
                  <a:pt x="2245669" y="454789"/>
                </a:lnTo>
                <a:lnTo>
                  <a:pt x="2218683" y="416606"/>
                </a:lnTo>
                <a:lnTo>
                  <a:pt x="2217629" y="415207"/>
                </a:lnTo>
                <a:lnTo>
                  <a:pt x="2215609" y="414795"/>
                </a:lnTo>
                <a:close/>
              </a:path>
              <a:path w="2281147" h="472159">
                <a:moveTo>
                  <a:pt x="1140723" y="0"/>
                </a:moveTo>
                <a:lnTo>
                  <a:pt x="1082827" y="329"/>
                </a:lnTo>
                <a:lnTo>
                  <a:pt x="1025635" y="1810"/>
                </a:lnTo>
                <a:lnTo>
                  <a:pt x="969233" y="4526"/>
                </a:lnTo>
                <a:lnTo>
                  <a:pt x="913797" y="8312"/>
                </a:lnTo>
                <a:lnTo>
                  <a:pt x="859153" y="13332"/>
                </a:lnTo>
                <a:lnTo>
                  <a:pt x="805650" y="19340"/>
                </a:lnTo>
                <a:lnTo>
                  <a:pt x="753114" y="26500"/>
                </a:lnTo>
                <a:lnTo>
                  <a:pt x="701719" y="34648"/>
                </a:lnTo>
                <a:lnTo>
                  <a:pt x="651643" y="43783"/>
                </a:lnTo>
                <a:lnTo>
                  <a:pt x="602797" y="53906"/>
                </a:lnTo>
                <a:lnTo>
                  <a:pt x="555356" y="65017"/>
                </a:lnTo>
                <a:lnTo>
                  <a:pt x="509321" y="76951"/>
                </a:lnTo>
                <a:lnTo>
                  <a:pt x="464779" y="89872"/>
                </a:lnTo>
                <a:lnTo>
                  <a:pt x="421845" y="103616"/>
                </a:lnTo>
                <a:lnTo>
                  <a:pt x="380492" y="118101"/>
                </a:lnTo>
                <a:lnTo>
                  <a:pt x="340923" y="133491"/>
                </a:lnTo>
                <a:lnTo>
                  <a:pt x="303120" y="149622"/>
                </a:lnTo>
                <a:lnTo>
                  <a:pt x="267162" y="166576"/>
                </a:lnTo>
                <a:lnTo>
                  <a:pt x="233171" y="184188"/>
                </a:lnTo>
                <a:lnTo>
                  <a:pt x="171226" y="221388"/>
                </a:lnTo>
                <a:lnTo>
                  <a:pt x="117899" y="261304"/>
                </a:lnTo>
                <a:lnTo>
                  <a:pt x="73708" y="303442"/>
                </a:lnTo>
                <a:lnTo>
                  <a:pt x="39270" y="347802"/>
                </a:lnTo>
                <a:lnTo>
                  <a:pt x="15224" y="393973"/>
                </a:lnTo>
                <a:lnTo>
                  <a:pt x="2169" y="441872"/>
                </a:lnTo>
                <a:lnTo>
                  <a:pt x="0" y="465986"/>
                </a:lnTo>
                <a:lnTo>
                  <a:pt x="6571" y="466562"/>
                </a:lnTo>
                <a:lnTo>
                  <a:pt x="8750" y="442448"/>
                </a:lnTo>
                <a:lnTo>
                  <a:pt x="13766" y="418992"/>
                </a:lnTo>
                <a:lnTo>
                  <a:pt x="31952" y="373069"/>
                </a:lnTo>
                <a:lnTo>
                  <a:pt x="60715" y="328709"/>
                </a:lnTo>
                <a:lnTo>
                  <a:pt x="99476" y="286241"/>
                </a:lnTo>
                <a:lnTo>
                  <a:pt x="147734" y="245749"/>
                </a:lnTo>
                <a:lnTo>
                  <a:pt x="204909" y="207562"/>
                </a:lnTo>
                <a:lnTo>
                  <a:pt x="270351" y="171926"/>
                </a:lnTo>
                <a:lnTo>
                  <a:pt x="306081" y="155136"/>
                </a:lnTo>
                <a:lnTo>
                  <a:pt x="343655" y="139088"/>
                </a:lnTo>
                <a:lnTo>
                  <a:pt x="383023" y="123862"/>
                </a:lnTo>
                <a:lnTo>
                  <a:pt x="424164" y="109377"/>
                </a:lnTo>
                <a:lnTo>
                  <a:pt x="466887" y="95715"/>
                </a:lnTo>
                <a:lnTo>
                  <a:pt x="511253" y="82794"/>
                </a:lnTo>
                <a:lnTo>
                  <a:pt x="557113" y="70943"/>
                </a:lnTo>
                <a:lnTo>
                  <a:pt x="604378" y="59914"/>
                </a:lnTo>
                <a:lnTo>
                  <a:pt x="653049" y="49791"/>
                </a:lnTo>
                <a:lnTo>
                  <a:pt x="703037" y="40656"/>
                </a:lnTo>
                <a:lnTo>
                  <a:pt x="754168" y="32591"/>
                </a:lnTo>
                <a:lnTo>
                  <a:pt x="806528" y="25513"/>
                </a:lnTo>
                <a:lnTo>
                  <a:pt x="859943" y="19422"/>
                </a:lnTo>
                <a:lnTo>
                  <a:pt x="914412" y="14484"/>
                </a:lnTo>
                <a:lnTo>
                  <a:pt x="969760" y="10699"/>
                </a:lnTo>
                <a:lnTo>
                  <a:pt x="1025986" y="7983"/>
                </a:lnTo>
                <a:lnTo>
                  <a:pt x="1083003" y="6501"/>
                </a:lnTo>
                <a:lnTo>
                  <a:pt x="1309061" y="6172"/>
                </a:lnTo>
                <a:lnTo>
                  <a:pt x="1254668" y="2962"/>
                </a:lnTo>
                <a:lnTo>
                  <a:pt x="1198091" y="905"/>
                </a:lnTo>
                <a:lnTo>
                  <a:pt x="1140723" y="0"/>
                </a:lnTo>
                <a:close/>
              </a:path>
              <a:path w="2281147" h="472159">
                <a:moveTo>
                  <a:pt x="2245669" y="454789"/>
                </a:moveTo>
                <a:lnTo>
                  <a:pt x="2246357" y="466233"/>
                </a:lnTo>
                <a:lnTo>
                  <a:pt x="2252946" y="465904"/>
                </a:lnTo>
                <a:lnTo>
                  <a:pt x="2252869" y="464669"/>
                </a:lnTo>
                <a:lnTo>
                  <a:pt x="2246709" y="464669"/>
                </a:lnTo>
                <a:lnTo>
                  <a:pt x="2249294" y="459918"/>
                </a:lnTo>
                <a:lnTo>
                  <a:pt x="2245669" y="454789"/>
                </a:lnTo>
                <a:close/>
              </a:path>
              <a:path w="2281147" h="472159">
                <a:moveTo>
                  <a:pt x="2277282" y="411503"/>
                </a:moveTo>
                <a:lnTo>
                  <a:pt x="2275261" y="412161"/>
                </a:lnTo>
                <a:lnTo>
                  <a:pt x="2274470" y="413643"/>
                </a:lnTo>
                <a:lnTo>
                  <a:pt x="2252231" y="454519"/>
                </a:lnTo>
                <a:lnTo>
                  <a:pt x="2252946" y="465904"/>
                </a:lnTo>
                <a:lnTo>
                  <a:pt x="2246357" y="466233"/>
                </a:lnTo>
                <a:lnTo>
                  <a:pt x="2253271" y="466233"/>
                </a:lnTo>
                <a:lnTo>
                  <a:pt x="2280356" y="416441"/>
                </a:lnTo>
                <a:lnTo>
                  <a:pt x="2281147" y="414960"/>
                </a:lnTo>
                <a:lnTo>
                  <a:pt x="2280532" y="413067"/>
                </a:lnTo>
                <a:lnTo>
                  <a:pt x="2278863" y="412326"/>
                </a:lnTo>
                <a:lnTo>
                  <a:pt x="2277282" y="411503"/>
                </a:lnTo>
                <a:close/>
              </a:path>
              <a:path w="2281147" h="472159">
                <a:moveTo>
                  <a:pt x="2249294" y="459918"/>
                </a:moveTo>
                <a:lnTo>
                  <a:pt x="2246709" y="464669"/>
                </a:lnTo>
                <a:lnTo>
                  <a:pt x="2252419" y="464340"/>
                </a:lnTo>
                <a:lnTo>
                  <a:pt x="2249294" y="459918"/>
                </a:lnTo>
                <a:close/>
              </a:path>
              <a:path w="2281147" h="472159">
                <a:moveTo>
                  <a:pt x="2252231" y="454519"/>
                </a:moveTo>
                <a:lnTo>
                  <a:pt x="2249294" y="459918"/>
                </a:lnTo>
                <a:lnTo>
                  <a:pt x="2252419" y="464340"/>
                </a:lnTo>
                <a:lnTo>
                  <a:pt x="2246709" y="464669"/>
                </a:lnTo>
                <a:lnTo>
                  <a:pt x="2252869" y="464669"/>
                </a:lnTo>
                <a:lnTo>
                  <a:pt x="2252231" y="454519"/>
                </a:lnTo>
                <a:close/>
              </a:path>
              <a:path w="2281147" h="472159">
                <a:moveTo>
                  <a:pt x="1309061" y="6172"/>
                </a:moveTo>
                <a:lnTo>
                  <a:pt x="1140723" y="6172"/>
                </a:lnTo>
                <a:lnTo>
                  <a:pt x="1197915" y="7077"/>
                </a:lnTo>
                <a:lnTo>
                  <a:pt x="1254405" y="9135"/>
                </a:lnTo>
                <a:lnTo>
                  <a:pt x="1310016" y="12427"/>
                </a:lnTo>
                <a:lnTo>
                  <a:pt x="1364661" y="16707"/>
                </a:lnTo>
                <a:lnTo>
                  <a:pt x="1418339" y="22138"/>
                </a:lnTo>
                <a:lnTo>
                  <a:pt x="1471051" y="28640"/>
                </a:lnTo>
                <a:lnTo>
                  <a:pt x="1522533" y="36130"/>
                </a:lnTo>
                <a:lnTo>
                  <a:pt x="1572873" y="44689"/>
                </a:lnTo>
                <a:lnTo>
                  <a:pt x="1621983" y="54236"/>
                </a:lnTo>
                <a:lnTo>
                  <a:pt x="1669776" y="64606"/>
                </a:lnTo>
                <a:lnTo>
                  <a:pt x="1716162" y="75963"/>
                </a:lnTo>
                <a:lnTo>
                  <a:pt x="1761055" y="88226"/>
                </a:lnTo>
                <a:lnTo>
                  <a:pt x="1804367" y="101312"/>
                </a:lnTo>
                <a:lnTo>
                  <a:pt x="1846185" y="115220"/>
                </a:lnTo>
                <a:lnTo>
                  <a:pt x="1886246" y="129952"/>
                </a:lnTo>
                <a:lnTo>
                  <a:pt x="1924638" y="145343"/>
                </a:lnTo>
                <a:lnTo>
                  <a:pt x="1961273" y="161638"/>
                </a:lnTo>
                <a:lnTo>
                  <a:pt x="1995887" y="178510"/>
                </a:lnTo>
                <a:lnTo>
                  <a:pt x="2059405" y="214311"/>
                </a:lnTo>
                <a:lnTo>
                  <a:pt x="2114577" y="252663"/>
                </a:lnTo>
                <a:lnTo>
                  <a:pt x="2160876" y="293155"/>
                </a:lnTo>
                <a:lnTo>
                  <a:pt x="2197686" y="335704"/>
                </a:lnTo>
                <a:lnTo>
                  <a:pt x="2224570" y="379817"/>
                </a:lnTo>
                <a:lnTo>
                  <a:pt x="2241086" y="425494"/>
                </a:lnTo>
                <a:lnTo>
                  <a:pt x="2245669" y="454789"/>
                </a:lnTo>
                <a:lnTo>
                  <a:pt x="2249294" y="459918"/>
                </a:lnTo>
                <a:lnTo>
                  <a:pt x="2252231" y="454519"/>
                </a:lnTo>
                <a:lnTo>
                  <a:pt x="2251804" y="447715"/>
                </a:lnTo>
                <a:lnTo>
                  <a:pt x="2247411" y="423766"/>
                </a:lnTo>
                <a:lnTo>
                  <a:pt x="2230456" y="376937"/>
                </a:lnTo>
                <a:lnTo>
                  <a:pt x="2202958" y="332001"/>
                </a:lnTo>
                <a:lnTo>
                  <a:pt x="2165444" y="288793"/>
                </a:lnTo>
                <a:lnTo>
                  <a:pt x="2118618" y="247807"/>
                </a:lnTo>
                <a:lnTo>
                  <a:pt x="2062919" y="209126"/>
                </a:lnTo>
                <a:lnTo>
                  <a:pt x="1998962" y="173078"/>
                </a:lnTo>
                <a:lnTo>
                  <a:pt x="1964084" y="156042"/>
                </a:lnTo>
                <a:lnTo>
                  <a:pt x="1927274" y="139664"/>
                </a:lnTo>
                <a:lnTo>
                  <a:pt x="1888706" y="124191"/>
                </a:lnTo>
                <a:lnTo>
                  <a:pt x="1848382" y="109377"/>
                </a:lnTo>
                <a:lnTo>
                  <a:pt x="1806388" y="95386"/>
                </a:lnTo>
                <a:lnTo>
                  <a:pt x="1762900" y="82300"/>
                </a:lnTo>
                <a:lnTo>
                  <a:pt x="1717744" y="69955"/>
                </a:lnTo>
                <a:lnTo>
                  <a:pt x="1671269" y="58598"/>
                </a:lnTo>
                <a:lnTo>
                  <a:pt x="1623301" y="48145"/>
                </a:lnTo>
                <a:lnTo>
                  <a:pt x="1574015" y="38599"/>
                </a:lnTo>
                <a:lnTo>
                  <a:pt x="1523588" y="30039"/>
                </a:lnTo>
                <a:lnTo>
                  <a:pt x="1471842" y="22468"/>
                </a:lnTo>
                <a:lnTo>
                  <a:pt x="1419130" y="16048"/>
                </a:lnTo>
                <a:lnTo>
                  <a:pt x="1365276" y="10534"/>
                </a:lnTo>
                <a:lnTo>
                  <a:pt x="1310455" y="6254"/>
                </a:lnTo>
                <a:lnTo>
                  <a:pt x="1309061" y="6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2" name="object 22"/>
          <p:cNvSpPr/>
          <p:nvPr/>
        </p:nvSpPr>
        <p:spPr>
          <a:xfrm>
            <a:off x="2289654" y="1216253"/>
            <a:ext cx="829227" cy="463060"/>
          </a:xfrm>
          <a:custGeom>
            <a:avLst/>
            <a:gdLst/>
            <a:ahLst/>
            <a:cxnLst/>
            <a:rect l="l" t="t" r="r" b="b"/>
            <a:pathLst>
              <a:path w="968583" h="540880">
                <a:moveTo>
                  <a:pt x="892765" y="0"/>
                </a:moveTo>
                <a:lnTo>
                  <a:pt x="73118" y="41"/>
                </a:lnTo>
                <a:lnTo>
                  <a:pt x="32137" y="12928"/>
                </a:lnTo>
                <a:lnTo>
                  <a:pt x="5714" y="43864"/>
                </a:lnTo>
                <a:lnTo>
                  <a:pt x="0" y="70943"/>
                </a:lnTo>
                <a:lnTo>
                  <a:pt x="46" y="357393"/>
                </a:lnTo>
                <a:lnTo>
                  <a:pt x="13822" y="395810"/>
                </a:lnTo>
                <a:lnTo>
                  <a:pt x="46838" y="420557"/>
                </a:lnTo>
                <a:lnTo>
                  <a:pt x="75729" y="425906"/>
                </a:lnTo>
                <a:lnTo>
                  <a:pt x="161386" y="425906"/>
                </a:lnTo>
                <a:lnTo>
                  <a:pt x="177024" y="540880"/>
                </a:lnTo>
                <a:lnTo>
                  <a:pt x="403510" y="425906"/>
                </a:lnTo>
                <a:lnTo>
                  <a:pt x="895518" y="425860"/>
                </a:lnTo>
                <a:lnTo>
                  <a:pt x="910299" y="423995"/>
                </a:lnTo>
                <a:lnTo>
                  <a:pt x="947256" y="404258"/>
                </a:lnTo>
                <a:lnTo>
                  <a:pt x="967106" y="368897"/>
                </a:lnTo>
                <a:lnTo>
                  <a:pt x="968583" y="354880"/>
                </a:lnTo>
                <a:lnTo>
                  <a:pt x="968536" y="68426"/>
                </a:lnTo>
                <a:lnTo>
                  <a:pt x="954727" y="30072"/>
                </a:lnTo>
                <a:lnTo>
                  <a:pt x="921668" y="5346"/>
                </a:lnTo>
                <a:lnTo>
                  <a:pt x="907711" y="1381"/>
                </a:lnTo>
                <a:lnTo>
                  <a:pt x="89276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" name="object 23"/>
          <p:cNvSpPr/>
          <p:nvPr/>
        </p:nvSpPr>
        <p:spPr>
          <a:xfrm>
            <a:off x="2289654" y="1216253"/>
            <a:ext cx="829227" cy="463060"/>
          </a:xfrm>
          <a:custGeom>
            <a:avLst/>
            <a:gdLst/>
            <a:ahLst/>
            <a:cxnLst/>
            <a:rect l="l" t="t" r="r" b="b"/>
            <a:pathLst>
              <a:path w="968583" h="540880">
                <a:moveTo>
                  <a:pt x="0" y="70943"/>
                </a:moveTo>
                <a:lnTo>
                  <a:pt x="12427" y="31993"/>
                </a:lnTo>
                <a:lnTo>
                  <a:pt x="44561" y="6269"/>
                </a:lnTo>
                <a:lnTo>
                  <a:pt x="161386" y="0"/>
                </a:lnTo>
                <a:lnTo>
                  <a:pt x="403510" y="0"/>
                </a:lnTo>
                <a:lnTo>
                  <a:pt x="892765" y="0"/>
                </a:lnTo>
                <a:lnTo>
                  <a:pt x="907711" y="1381"/>
                </a:lnTo>
                <a:lnTo>
                  <a:pt x="945463" y="19959"/>
                </a:lnTo>
                <a:lnTo>
                  <a:pt x="966551" y="54573"/>
                </a:lnTo>
                <a:lnTo>
                  <a:pt x="968583" y="248465"/>
                </a:lnTo>
                <a:lnTo>
                  <a:pt x="968583" y="354880"/>
                </a:lnTo>
                <a:lnTo>
                  <a:pt x="967106" y="368897"/>
                </a:lnTo>
                <a:lnTo>
                  <a:pt x="962868" y="381977"/>
                </a:lnTo>
                <a:lnTo>
                  <a:pt x="936455" y="412928"/>
                </a:lnTo>
                <a:lnTo>
                  <a:pt x="895518" y="425860"/>
                </a:lnTo>
                <a:lnTo>
                  <a:pt x="403510" y="425906"/>
                </a:lnTo>
                <a:lnTo>
                  <a:pt x="177024" y="540880"/>
                </a:lnTo>
                <a:lnTo>
                  <a:pt x="161386" y="425906"/>
                </a:lnTo>
                <a:lnTo>
                  <a:pt x="75729" y="425906"/>
                </a:lnTo>
                <a:lnTo>
                  <a:pt x="60786" y="424524"/>
                </a:lnTo>
                <a:lnTo>
                  <a:pt x="23071" y="405934"/>
                </a:lnTo>
                <a:lnTo>
                  <a:pt x="2024" y="371274"/>
                </a:lnTo>
                <a:lnTo>
                  <a:pt x="0" y="354880"/>
                </a:lnTo>
                <a:lnTo>
                  <a:pt x="0" y="248465"/>
                </a:lnTo>
                <a:lnTo>
                  <a:pt x="0" y="70943"/>
                </a:lnTo>
                <a:close/>
              </a:path>
            </a:pathLst>
          </a:custGeom>
          <a:ln w="1881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4" name="object 24"/>
          <p:cNvSpPr/>
          <p:nvPr/>
        </p:nvSpPr>
        <p:spPr>
          <a:xfrm>
            <a:off x="1234786" y="1358934"/>
            <a:ext cx="925124" cy="142680"/>
          </a:xfrm>
          <a:custGeom>
            <a:avLst/>
            <a:gdLst/>
            <a:ahLst/>
            <a:cxnLst/>
            <a:rect l="l" t="t" r="r" b="b"/>
            <a:pathLst>
              <a:path w="1080596" h="166658">
                <a:moveTo>
                  <a:pt x="0" y="166658"/>
                </a:moveTo>
                <a:lnTo>
                  <a:pt x="1080596" y="166658"/>
                </a:lnTo>
                <a:lnTo>
                  <a:pt x="1080596" y="0"/>
                </a:lnTo>
                <a:lnTo>
                  <a:pt x="0" y="0"/>
                </a:lnTo>
                <a:lnTo>
                  <a:pt x="0" y="166658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5" name="object 25"/>
          <p:cNvSpPr/>
          <p:nvPr/>
        </p:nvSpPr>
        <p:spPr>
          <a:xfrm>
            <a:off x="1234786" y="1358934"/>
            <a:ext cx="925124" cy="142680"/>
          </a:xfrm>
          <a:custGeom>
            <a:avLst/>
            <a:gdLst/>
            <a:ahLst/>
            <a:cxnLst/>
            <a:rect l="l" t="t" r="r" b="b"/>
            <a:pathLst>
              <a:path w="1080596" h="166658">
                <a:moveTo>
                  <a:pt x="0" y="166658"/>
                </a:moveTo>
                <a:lnTo>
                  <a:pt x="1080596" y="166658"/>
                </a:lnTo>
                <a:lnTo>
                  <a:pt x="1080596" y="0"/>
                </a:lnTo>
                <a:lnTo>
                  <a:pt x="0" y="0"/>
                </a:lnTo>
                <a:lnTo>
                  <a:pt x="0" y="166658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6" name="object 26"/>
          <p:cNvSpPr/>
          <p:nvPr/>
        </p:nvSpPr>
        <p:spPr>
          <a:xfrm>
            <a:off x="3408966" y="1277177"/>
            <a:ext cx="605533" cy="298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7" name="object 27"/>
          <p:cNvSpPr/>
          <p:nvPr/>
        </p:nvSpPr>
        <p:spPr>
          <a:xfrm>
            <a:off x="3515606" y="1280472"/>
            <a:ext cx="391508" cy="317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8" name="object 28"/>
          <p:cNvSpPr/>
          <p:nvPr/>
        </p:nvSpPr>
        <p:spPr>
          <a:xfrm>
            <a:off x="3432084" y="1292005"/>
            <a:ext cx="559297" cy="2471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9" name="object 29"/>
          <p:cNvSpPr/>
          <p:nvPr/>
        </p:nvSpPr>
        <p:spPr>
          <a:xfrm>
            <a:off x="3432084" y="1292005"/>
            <a:ext cx="559297" cy="247142"/>
          </a:xfrm>
          <a:custGeom>
            <a:avLst/>
            <a:gdLst/>
            <a:ahLst/>
            <a:cxnLst/>
            <a:rect l="l" t="t" r="r" b="b"/>
            <a:pathLst>
              <a:path w="653290" h="288676">
                <a:moveTo>
                  <a:pt x="0" y="288676"/>
                </a:moveTo>
                <a:lnTo>
                  <a:pt x="653290" y="288676"/>
                </a:lnTo>
                <a:lnTo>
                  <a:pt x="653290" y="0"/>
                </a:lnTo>
                <a:lnTo>
                  <a:pt x="0" y="0"/>
                </a:lnTo>
                <a:lnTo>
                  <a:pt x="0" y="288676"/>
                </a:lnTo>
                <a:close/>
              </a:path>
            </a:pathLst>
          </a:custGeom>
          <a:ln w="568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0" name="object 30"/>
          <p:cNvSpPr/>
          <p:nvPr/>
        </p:nvSpPr>
        <p:spPr>
          <a:xfrm>
            <a:off x="5381423" y="1277177"/>
            <a:ext cx="605533" cy="298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1" name="object 31"/>
          <p:cNvSpPr/>
          <p:nvPr/>
        </p:nvSpPr>
        <p:spPr>
          <a:xfrm>
            <a:off x="5466436" y="1280472"/>
            <a:ext cx="435506" cy="3179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2" name="object 32"/>
          <p:cNvSpPr/>
          <p:nvPr/>
        </p:nvSpPr>
        <p:spPr>
          <a:xfrm>
            <a:off x="5404541" y="1292005"/>
            <a:ext cx="559297" cy="2471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3" name="object 33"/>
          <p:cNvSpPr/>
          <p:nvPr/>
        </p:nvSpPr>
        <p:spPr>
          <a:xfrm>
            <a:off x="5404541" y="1292005"/>
            <a:ext cx="559297" cy="247142"/>
          </a:xfrm>
          <a:custGeom>
            <a:avLst/>
            <a:gdLst/>
            <a:ahLst/>
            <a:cxnLst/>
            <a:rect l="l" t="t" r="r" b="b"/>
            <a:pathLst>
              <a:path w="653290" h="288676">
                <a:moveTo>
                  <a:pt x="0" y="288676"/>
                </a:moveTo>
                <a:lnTo>
                  <a:pt x="653290" y="288676"/>
                </a:lnTo>
                <a:lnTo>
                  <a:pt x="653290" y="0"/>
                </a:lnTo>
                <a:lnTo>
                  <a:pt x="0" y="0"/>
                </a:lnTo>
                <a:lnTo>
                  <a:pt x="0" y="288676"/>
                </a:lnTo>
                <a:close/>
              </a:path>
            </a:pathLst>
          </a:custGeom>
          <a:ln w="568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4" name="object 34"/>
          <p:cNvSpPr/>
          <p:nvPr/>
        </p:nvSpPr>
        <p:spPr>
          <a:xfrm>
            <a:off x="3991382" y="1394981"/>
            <a:ext cx="1413407" cy="41190"/>
          </a:xfrm>
          <a:custGeom>
            <a:avLst/>
            <a:gdLst/>
            <a:ahLst/>
            <a:cxnLst/>
            <a:rect l="l" t="t" r="r" b="b"/>
            <a:pathLst>
              <a:path w="1650938" h="48112">
                <a:moveTo>
                  <a:pt x="1607385" y="0"/>
                </a:moveTo>
                <a:lnTo>
                  <a:pt x="1607385" y="48112"/>
                </a:lnTo>
                <a:lnTo>
                  <a:pt x="1645711" y="26943"/>
                </a:lnTo>
                <a:lnTo>
                  <a:pt x="1614644" y="26943"/>
                </a:lnTo>
                <a:lnTo>
                  <a:pt x="1614644" y="21169"/>
                </a:lnTo>
                <a:lnTo>
                  <a:pt x="1645711" y="21169"/>
                </a:lnTo>
                <a:lnTo>
                  <a:pt x="1607385" y="0"/>
                </a:lnTo>
                <a:close/>
              </a:path>
              <a:path w="1650938" h="48112">
                <a:moveTo>
                  <a:pt x="1607385" y="21169"/>
                </a:moveTo>
                <a:lnTo>
                  <a:pt x="0" y="21169"/>
                </a:lnTo>
                <a:lnTo>
                  <a:pt x="0" y="26943"/>
                </a:lnTo>
                <a:lnTo>
                  <a:pt x="1607385" y="26943"/>
                </a:lnTo>
                <a:lnTo>
                  <a:pt x="1607385" y="21169"/>
                </a:lnTo>
                <a:close/>
              </a:path>
              <a:path w="1650938" h="48112">
                <a:moveTo>
                  <a:pt x="1645711" y="21169"/>
                </a:moveTo>
                <a:lnTo>
                  <a:pt x="1614644" y="21169"/>
                </a:lnTo>
                <a:lnTo>
                  <a:pt x="1614644" y="26943"/>
                </a:lnTo>
                <a:lnTo>
                  <a:pt x="1645711" y="26943"/>
                </a:lnTo>
                <a:lnTo>
                  <a:pt x="1650938" y="24056"/>
                </a:lnTo>
                <a:lnTo>
                  <a:pt x="1645711" y="21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5" name="object 35"/>
          <p:cNvSpPr/>
          <p:nvPr/>
        </p:nvSpPr>
        <p:spPr>
          <a:xfrm>
            <a:off x="3584959" y="1607525"/>
            <a:ext cx="199855" cy="2693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6" name="object 36"/>
          <p:cNvSpPr/>
          <p:nvPr/>
        </p:nvSpPr>
        <p:spPr>
          <a:xfrm>
            <a:off x="5584262" y="1571277"/>
            <a:ext cx="199855" cy="2693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7" name="object 37"/>
          <p:cNvSpPr/>
          <p:nvPr/>
        </p:nvSpPr>
        <p:spPr>
          <a:xfrm>
            <a:off x="3357884" y="1926750"/>
            <a:ext cx="2647342" cy="0"/>
          </a:xfrm>
          <a:custGeom>
            <a:avLst/>
            <a:gdLst/>
            <a:ahLst/>
            <a:cxnLst/>
            <a:rect l="l" t="t" r="r" b="b"/>
            <a:pathLst>
              <a:path w="3092242">
                <a:moveTo>
                  <a:pt x="0" y="0"/>
                </a:moveTo>
                <a:lnTo>
                  <a:pt x="3092242" y="0"/>
                </a:lnTo>
              </a:path>
            </a:pathLst>
          </a:custGeom>
          <a:ln w="12509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8" name="object 38"/>
          <p:cNvSpPr/>
          <p:nvPr/>
        </p:nvSpPr>
        <p:spPr>
          <a:xfrm>
            <a:off x="3408966" y="2263269"/>
            <a:ext cx="398966" cy="298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9" name="object 39"/>
          <p:cNvSpPr/>
          <p:nvPr/>
        </p:nvSpPr>
        <p:spPr>
          <a:xfrm>
            <a:off x="3411950" y="2266565"/>
            <a:ext cx="391508" cy="317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0" name="object 40"/>
          <p:cNvSpPr/>
          <p:nvPr/>
        </p:nvSpPr>
        <p:spPr>
          <a:xfrm>
            <a:off x="3432084" y="2278098"/>
            <a:ext cx="352730" cy="2471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1" name="object 41"/>
          <p:cNvSpPr/>
          <p:nvPr/>
        </p:nvSpPr>
        <p:spPr>
          <a:xfrm>
            <a:off x="3432084" y="2278098"/>
            <a:ext cx="352730" cy="247142"/>
          </a:xfrm>
          <a:custGeom>
            <a:avLst/>
            <a:gdLst/>
            <a:ahLst/>
            <a:cxnLst/>
            <a:rect l="l" t="t" r="r" b="b"/>
            <a:pathLst>
              <a:path w="412008" h="288676">
                <a:moveTo>
                  <a:pt x="0" y="288676"/>
                </a:moveTo>
                <a:lnTo>
                  <a:pt x="412008" y="288676"/>
                </a:lnTo>
                <a:lnTo>
                  <a:pt x="412008" y="0"/>
                </a:lnTo>
                <a:lnTo>
                  <a:pt x="0" y="0"/>
                </a:lnTo>
                <a:lnTo>
                  <a:pt x="0" y="288676"/>
                </a:lnTo>
                <a:close/>
              </a:path>
            </a:pathLst>
          </a:custGeom>
          <a:ln w="5593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2" name="object 42"/>
          <p:cNvSpPr/>
          <p:nvPr/>
        </p:nvSpPr>
        <p:spPr>
          <a:xfrm>
            <a:off x="5561144" y="2258326"/>
            <a:ext cx="444392" cy="2982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3" name="object 43"/>
          <p:cNvSpPr/>
          <p:nvPr/>
        </p:nvSpPr>
        <p:spPr>
          <a:xfrm>
            <a:off x="5565618" y="2261621"/>
            <a:ext cx="435506" cy="3179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4" name="object 44"/>
          <p:cNvSpPr/>
          <p:nvPr/>
        </p:nvSpPr>
        <p:spPr>
          <a:xfrm>
            <a:off x="5584262" y="2273155"/>
            <a:ext cx="398219" cy="2471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5" name="object 45"/>
          <p:cNvSpPr/>
          <p:nvPr/>
        </p:nvSpPr>
        <p:spPr>
          <a:xfrm>
            <a:off x="5584262" y="2273155"/>
            <a:ext cx="398219" cy="247142"/>
          </a:xfrm>
          <a:custGeom>
            <a:avLst/>
            <a:gdLst/>
            <a:ahLst/>
            <a:cxnLst/>
            <a:rect l="l" t="t" r="r" b="b"/>
            <a:pathLst>
              <a:path w="465142" h="288676">
                <a:moveTo>
                  <a:pt x="0" y="288676"/>
                </a:moveTo>
                <a:lnTo>
                  <a:pt x="465142" y="288676"/>
                </a:lnTo>
                <a:lnTo>
                  <a:pt x="465142" y="0"/>
                </a:lnTo>
                <a:lnTo>
                  <a:pt x="0" y="0"/>
                </a:lnTo>
                <a:lnTo>
                  <a:pt x="0" y="288676"/>
                </a:lnTo>
                <a:close/>
              </a:path>
            </a:pathLst>
          </a:custGeom>
          <a:ln w="5621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6" name="object 46"/>
          <p:cNvSpPr/>
          <p:nvPr/>
        </p:nvSpPr>
        <p:spPr>
          <a:xfrm>
            <a:off x="4031652" y="2263269"/>
            <a:ext cx="496656" cy="2982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7" name="object 47"/>
          <p:cNvSpPr/>
          <p:nvPr/>
        </p:nvSpPr>
        <p:spPr>
          <a:xfrm>
            <a:off x="4065954" y="2266565"/>
            <a:ext cx="442964" cy="3179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8" name="object 48"/>
          <p:cNvSpPr/>
          <p:nvPr/>
        </p:nvSpPr>
        <p:spPr>
          <a:xfrm>
            <a:off x="4054769" y="2278098"/>
            <a:ext cx="450420" cy="247142"/>
          </a:xfrm>
          <a:custGeom>
            <a:avLst/>
            <a:gdLst/>
            <a:ahLst/>
            <a:cxnLst/>
            <a:rect l="l" t="t" r="r" b="b"/>
            <a:pathLst>
              <a:path w="526116" h="288676">
                <a:moveTo>
                  <a:pt x="0" y="288676"/>
                </a:moveTo>
                <a:lnTo>
                  <a:pt x="526116" y="288676"/>
                </a:lnTo>
                <a:lnTo>
                  <a:pt x="526116" y="0"/>
                </a:lnTo>
                <a:lnTo>
                  <a:pt x="0" y="0"/>
                </a:lnTo>
                <a:lnTo>
                  <a:pt x="0" y="28867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9" name="object 49"/>
          <p:cNvSpPr/>
          <p:nvPr/>
        </p:nvSpPr>
        <p:spPr>
          <a:xfrm>
            <a:off x="4054769" y="2278098"/>
            <a:ext cx="450420" cy="247142"/>
          </a:xfrm>
          <a:custGeom>
            <a:avLst/>
            <a:gdLst/>
            <a:ahLst/>
            <a:cxnLst/>
            <a:rect l="l" t="t" r="r" b="b"/>
            <a:pathLst>
              <a:path w="526116" h="288676">
                <a:moveTo>
                  <a:pt x="0" y="288676"/>
                </a:moveTo>
                <a:lnTo>
                  <a:pt x="526116" y="288676"/>
                </a:lnTo>
                <a:lnTo>
                  <a:pt x="526116" y="0"/>
                </a:lnTo>
                <a:lnTo>
                  <a:pt x="0" y="0"/>
                </a:lnTo>
                <a:lnTo>
                  <a:pt x="0" y="288676"/>
                </a:lnTo>
                <a:close/>
              </a:path>
            </a:pathLst>
          </a:custGeom>
          <a:ln w="5646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0" name="object 50"/>
          <p:cNvSpPr/>
          <p:nvPr/>
        </p:nvSpPr>
        <p:spPr>
          <a:xfrm>
            <a:off x="4907138" y="2258326"/>
            <a:ext cx="431032" cy="2982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1" name="object 51"/>
          <p:cNvSpPr/>
          <p:nvPr/>
        </p:nvSpPr>
        <p:spPr>
          <a:xfrm>
            <a:off x="4909376" y="2261621"/>
            <a:ext cx="442964" cy="3179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2" name="object 52"/>
          <p:cNvSpPr/>
          <p:nvPr/>
        </p:nvSpPr>
        <p:spPr>
          <a:xfrm>
            <a:off x="4930256" y="2273155"/>
            <a:ext cx="384797" cy="247142"/>
          </a:xfrm>
          <a:custGeom>
            <a:avLst/>
            <a:gdLst/>
            <a:ahLst/>
            <a:cxnLst/>
            <a:rect l="l" t="t" r="r" b="b"/>
            <a:pathLst>
              <a:path w="449464" h="288676">
                <a:moveTo>
                  <a:pt x="0" y="288676"/>
                </a:moveTo>
                <a:lnTo>
                  <a:pt x="449464" y="288676"/>
                </a:lnTo>
                <a:lnTo>
                  <a:pt x="449464" y="0"/>
                </a:lnTo>
                <a:lnTo>
                  <a:pt x="0" y="0"/>
                </a:lnTo>
                <a:lnTo>
                  <a:pt x="0" y="28867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3" name="object 53"/>
          <p:cNvSpPr/>
          <p:nvPr/>
        </p:nvSpPr>
        <p:spPr>
          <a:xfrm>
            <a:off x="4930256" y="2273155"/>
            <a:ext cx="384797" cy="247142"/>
          </a:xfrm>
          <a:custGeom>
            <a:avLst/>
            <a:gdLst/>
            <a:ahLst/>
            <a:cxnLst/>
            <a:rect l="l" t="t" r="r" b="b"/>
            <a:pathLst>
              <a:path w="449464" h="288676">
                <a:moveTo>
                  <a:pt x="0" y="288676"/>
                </a:moveTo>
                <a:lnTo>
                  <a:pt x="449464" y="288676"/>
                </a:lnTo>
                <a:lnTo>
                  <a:pt x="449464" y="0"/>
                </a:lnTo>
                <a:lnTo>
                  <a:pt x="0" y="0"/>
                </a:lnTo>
                <a:lnTo>
                  <a:pt x="0" y="288676"/>
                </a:lnTo>
                <a:close/>
              </a:path>
            </a:pathLst>
          </a:custGeom>
          <a:ln w="5613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4" name="object 54"/>
          <p:cNvSpPr/>
          <p:nvPr/>
        </p:nvSpPr>
        <p:spPr>
          <a:xfrm>
            <a:off x="3784814" y="2712245"/>
            <a:ext cx="270016" cy="41190"/>
          </a:xfrm>
          <a:custGeom>
            <a:avLst/>
            <a:gdLst/>
            <a:ahLst/>
            <a:cxnLst/>
            <a:rect l="l" t="t" r="r" b="b"/>
            <a:pathLst>
              <a:path w="315394" h="48112">
                <a:moveTo>
                  <a:pt x="271841" y="0"/>
                </a:moveTo>
                <a:lnTo>
                  <a:pt x="271841" y="48112"/>
                </a:lnTo>
                <a:lnTo>
                  <a:pt x="310167" y="26943"/>
                </a:lnTo>
                <a:lnTo>
                  <a:pt x="279100" y="26943"/>
                </a:lnTo>
                <a:lnTo>
                  <a:pt x="279100" y="21169"/>
                </a:lnTo>
                <a:lnTo>
                  <a:pt x="310167" y="21169"/>
                </a:lnTo>
                <a:lnTo>
                  <a:pt x="271841" y="0"/>
                </a:lnTo>
                <a:close/>
              </a:path>
              <a:path w="315394" h="48112">
                <a:moveTo>
                  <a:pt x="271841" y="21169"/>
                </a:moveTo>
                <a:lnTo>
                  <a:pt x="0" y="21169"/>
                </a:lnTo>
                <a:lnTo>
                  <a:pt x="0" y="26943"/>
                </a:lnTo>
                <a:lnTo>
                  <a:pt x="271841" y="26943"/>
                </a:lnTo>
                <a:lnTo>
                  <a:pt x="271841" y="21169"/>
                </a:lnTo>
                <a:close/>
              </a:path>
              <a:path w="315394" h="48112">
                <a:moveTo>
                  <a:pt x="310167" y="21169"/>
                </a:moveTo>
                <a:lnTo>
                  <a:pt x="279100" y="21169"/>
                </a:lnTo>
                <a:lnTo>
                  <a:pt x="279100" y="26943"/>
                </a:lnTo>
                <a:lnTo>
                  <a:pt x="310167" y="26943"/>
                </a:lnTo>
                <a:lnTo>
                  <a:pt x="315394" y="24056"/>
                </a:lnTo>
                <a:lnTo>
                  <a:pt x="310167" y="21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5" name="object 55"/>
          <p:cNvSpPr/>
          <p:nvPr/>
        </p:nvSpPr>
        <p:spPr>
          <a:xfrm>
            <a:off x="4103242" y="2588672"/>
            <a:ext cx="199855" cy="2693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6" name="object 56"/>
          <p:cNvSpPr/>
          <p:nvPr/>
        </p:nvSpPr>
        <p:spPr>
          <a:xfrm>
            <a:off x="3469744" y="2611873"/>
            <a:ext cx="242073" cy="246439"/>
          </a:xfrm>
          <a:custGeom>
            <a:avLst/>
            <a:gdLst/>
            <a:ahLst/>
            <a:cxnLst/>
            <a:rect l="l" t="t" r="r" b="b"/>
            <a:pathLst>
              <a:path w="282755" h="287855">
                <a:moveTo>
                  <a:pt x="0" y="143702"/>
                </a:moveTo>
                <a:lnTo>
                  <a:pt x="6427" y="100572"/>
                </a:lnTo>
                <a:lnTo>
                  <a:pt x="24408" y="62647"/>
                </a:lnTo>
                <a:lnTo>
                  <a:pt x="51994" y="31917"/>
                </a:lnTo>
                <a:lnTo>
                  <a:pt x="87233" y="10371"/>
                </a:lnTo>
                <a:lnTo>
                  <a:pt x="128175" y="0"/>
                </a:lnTo>
                <a:lnTo>
                  <a:pt x="144304" y="576"/>
                </a:lnTo>
                <a:lnTo>
                  <a:pt x="188604" y="10078"/>
                </a:lnTo>
                <a:lnTo>
                  <a:pt x="225821" y="29881"/>
                </a:lnTo>
                <a:lnTo>
                  <a:pt x="254734" y="58244"/>
                </a:lnTo>
                <a:lnTo>
                  <a:pt x="274119" y="93423"/>
                </a:lnTo>
                <a:lnTo>
                  <a:pt x="282755" y="133675"/>
                </a:lnTo>
                <a:lnTo>
                  <a:pt x="282126" y="149698"/>
                </a:lnTo>
                <a:lnTo>
                  <a:pt x="272476" y="193920"/>
                </a:lnTo>
                <a:lnTo>
                  <a:pt x="252551" y="231270"/>
                </a:lnTo>
                <a:lnTo>
                  <a:pt x="224112" y="260323"/>
                </a:lnTo>
                <a:lnTo>
                  <a:pt x="188919" y="279659"/>
                </a:lnTo>
                <a:lnTo>
                  <a:pt x="148733" y="287855"/>
                </a:lnTo>
                <a:lnTo>
                  <a:pt x="133307" y="287171"/>
                </a:lnTo>
                <a:lnTo>
                  <a:pt x="90568" y="277055"/>
                </a:lnTo>
                <a:lnTo>
                  <a:pt x="54337" y="256280"/>
                </a:lnTo>
                <a:lnTo>
                  <a:pt x="26151" y="226697"/>
                </a:lnTo>
                <a:lnTo>
                  <a:pt x="7551" y="190156"/>
                </a:lnTo>
                <a:lnTo>
                  <a:pt x="76" y="148506"/>
                </a:lnTo>
                <a:lnTo>
                  <a:pt x="0" y="143702"/>
                </a:lnTo>
                <a:close/>
              </a:path>
            </a:pathLst>
          </a:custGeom>
          <a:ln w="1190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7" name="object 57"/>
          <p:cNvSpPr/>
          <p:nvPr/>
        </p:nvSpPr>
        <p:spPr>
          <a:xfrm>
            <a:off x="5684562" y="2589630"/>
            <a:ext cx="242073" cy="246439"/>
          </a:xfrm>
          <a:custGeom>
            <a:avLst/>
            <a:gdLst/>
            <a:ahLst/>
            <a:cxnLst/>
            <a:rect l="l" t="t" r="r" b="b"/>
            <a:pathLst>
              <a:path w="282755" h="287855">
                <a:moveTo>
                  <a:pt x="0" y="143702"/>
                </a:moveTo>
                <a:lnTo>
                  <a:pt x="6427" y="100572"/>
                </a:lnTo>
                <a:lnTo>
                  <a:pt x="24408" y="62647"/>
                </a:lnTo>
                <a:lnTo>
                  <a:pt x="51994" y="31917"/>
                </a:lnTo>
                <a:lnTo>
                  <a:pt x="87233" y="10371"/>
                </a:lnTo>
                <a:lnTo>
                  <a:pt x="128175" y="0"/>
                </a:lnTo>
                <a:lnTo>
                  <a:pt x="144304" y="576"/>
                </a:lnTo>
                <a:lnTo>
                  <a:pt x="188604" y="10078"/>
                </a:lnTo>
                <a:lnTo>
                  <a:pt x="225821" y="29881"/>
                </a:lnTo>
                <a:lnTo>
                  <a:pt x="254734" y="58244"/>
                </a:lnTo>
                <a:lnTo>
                  <a:pt x="274119" y="93423"/>
                </a:lnTo>
                <a:lnTo>
                  <a:pt x="282755" y="133675"/>
                </a:lnTo>
                <a:lnTo>
                  <a:pt x="282126" y="149698"/>
                </a:lnTo>
                <a:lnTo>
                  <a:pt x="272476" y="193921"/>
                </a:lnTo>
                <a:lnTo>
                  <a:pt x="252551" y="231270"/>
                </a:lnTo>
                <a:lnTo>
                  <a:pt x="224112" y="260324"/>
                </a:lnTo>
                <a:lnTo>
                  <a:pt x="188919" y="279659"/>
                </a:lnTo>
                <a:lnTo>
                  <a:pt x="148732" y="287855"/>
                </a:lnTo>
                <a:lnTo>
                  <a:pt x="133306" y="287171"/>
                </a:lnTo>
                <a:lnTo>
                  <a:pt x="90568" y="277055"/>
                </a:lnTo>
                <a:lnTo>
                  <a:pt x="54337" y="256280"/>
                </a:lnTo>
                <a:lnTo>
                  <a:pt x="26151" y="226698"/>
                </a:lnTo>
                <a:lnTo>
                  <a:pt x="7551" y="190156"/>
                </a:lnTo>
                <a:lnTo>
                  <a:pt x="76" y="148506"/>
                </a:lnTo>
                <a:lnTo>
                  <a:pt x="0" y="143702"/>
                </a:lnTo>
                <a:close/>
              </a:path>
            </a:pathLst>
          </a:custGeom>
          <a:ln w="11905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8" name="object 58"/>
          <p:cNvSpPr/>
          <p:nvPr/>
        </p:nvSpPr>
        <p:spPr>
          <a:xfrm>
            <a:off x="5048082" y="2580434"/>
            <a:ext cx="199855" cy="2693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9" name="object 59"/>
          <p:cNvSpPr/>
          <p:nvPr/>
        </p:nvSpPr>
        <p:spPr>
          <a:xfrm>
            <a:off x="5274038" y="2718836"/>
            <a:ext cx="358075" cy="41190"/>
          </a:xfrm>
          <a:custGeom>
            <a:avLst/>
            <a:gdLst/>
            <a:ahLst/>
            <a:cxnLst/>
            <a:rect l="l" t="t" r="r" b="b"/>
            <a:pathLst>
              <a:path w="418251" h="48112">
                <a:moveTo>
                  <a:pt x="43552" y="0"/>
                </a:moveTo>
                <a:lnTo>
                  <a:pt x="0" y="24056"/>
                </a:lnTo>
                <a:lnTo>
                  <a:pt x="43552" y="48112"/>
                </a:lnTo>
                <a:lnTo>
                  <a:pt x="43552" y="26943"/>
                </a:lnTo>
                <a:lnTo>
                  <a:pt x="36293" y="26943"/>
                </a:lnTo>
                <a:lnTo>
                  <a:pt x="36293" y="21169"/>
                </a:lnTo>
                <a:lnTo>
                  <a:pt x="43552" y="21169"/>
                </a:lnTo>
                <a:lnTo>
                  <a:pt x="43552" y="0"/>
                </a:lnTo>
                <a:close/>
              </a:path>
              <a:path w="418251" h="48112">
                <a:moveTo>
                  <a:pt x="43552" y="21169"/>
                </a:moveTo>
                <a:lnTo>
                  <a:pt x="36293" y="21169"/>
                </a:lnTo>
                <a:lnTo>
                  <a:pt x="36293" y="26943"/>
                </a:lnTo>
                <a:lnTo>
                  <a:pt x="43552" y="26943"/>
                </a:lnTo>
                <a:lnTo>
                  <a:pt x="43552" y="21169"/>
                </a:lnTo>
                <a:close/>
              </a:path>
              <a:path w="418251" h="48112">
                <a:moveTo>
                  <a:pt x="418251" y="21169"/>
                </a:moveTo>
                <a:lnTo>
                  <a:pt x="43552" y="21169"/>
                </a:lnTo>
                <a:lnTo>
                  <a:pt x="43552" y="26943"/>
                </a:lnTo>
                <a:lnTo>
                  <a:pt x="418251" y="26943"/>
                </a:lnTo>
                <a:lnTo>
                  <a:pt x="418251" y="21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0" name="object 60"/>
          <p:cNvSpPr/>
          <p:nvPr/>
        </p:nvSpPr>
        <p:spPr>
          <a:xfrm>
            <a:off x="4513393" y="2381074"/>
            <a:ext cx="416800" cy="41190"/>
          </a:xfrm>
          <a:custGeom>
            <a:avLst/>
            <a:gdLst/>
            <a:ahLst/>
            <a:cxnLst/>
            <a:rect l="l" t="t" r="r" b="b"/>
            <a:pathLst>
              <a:path w="486846" h="48112">
                <a:moveTo>
                  <a:pt x="443294" y="0"/>
                </a:moveTo>
                <a:lnTo>
                  <a:pt x="443294" y="48112"/>
                </a:lnTo>
                <a:lnTo>
                  <a:pt x="481620" y="26943"/>
                </a:lnTo>
                <a:lnTo>
                  <a:pt x="450552" y="26943"/>
                </a:lnTo>
                <a:lnTo>
                  <a:pt x="450552" y="21169"/>
                </a:lnTo>
                <a:lnTo>
                  <a:pt x="481620" y="21169"/>
                </a:lnTo>
                <a:lnTo>
                  <a:pt x="443294" y="0"/>
                </a:lnTo>
                <a:close/>
              </a:path>
              <a:path w="486846" h="48112">
                <a:moveTo>
                  <a:pt x="443294" y="21169"/>
                </a:moveTo>
                <a:lnTo>
                  <a:pt x="0" y="21169"/>
                </a:lnTo>
                <a:lnTo>
                  <a:pt x="0" y="26943"/>
                </a:lnTo>
                <a:lnTo>
                  <a:pt x="443294" y="26943"/>
                </a:lnTo>
                <a:lnTo>
                  <a:pt x="443294" y="21169"/>
                </a:lnTo>
                <a:close/>
              </a:path>
              <a:path w="486846" h="48112">
                <a:moveTo>
                  <a:pt x="481620" y="21169"/>
                </a:moveTo>
                <a:lnTo>
                  <a:pt x="450552" y="21169"/>
                </a:lnTo>
                <a:lnTo>
                  <a:pt x="450552" y="26943"/>
                </a:lnTo>
                <a:lnTo>
                  <a:pt x="481620" y="26943"/>
                </a:lnTo>
                <a:lnTo>
                  <a:pt x="486846" y="24056"/>
                </a:lnTo>
                <a:lnTo>
                  <a:pt x="481620" y="21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1" name="object 61"/>
          <p:cNvSpPr/>
          <p:nvPr/>
        </p:nvSpPr>
        <p:spPr>
          <a:xfrm>
            <a:off x="3919791" y="2203131"/>
            <a:ext cx="0" cy="385913"/>
          </a:xfrm>
          <a:custGeom>
            <a:avLst/>
            <a:gdLst/>
            <a:ahLst/>
            <a:cxnLst/>
            <a:rect l="l" t="t" r="r" b="b"/>
            <a:pathLst>
              <a:path h="450768">
                <a:moveTo>
                  <a:pt x="0" y="0"/>
                </a:moveTo>
                <a:lnTo>
                  <a:pt x="0" y="450768"/>
                </a:lnTo>
              </a:path>
            </a:pathLst>
          </a:custGeom>
          <a:ln w="5226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2" name="object 62"/>
          <p:cNvSpPr/>
          <p:nvPr/>
        </p:nvSpPr>
        <p:spPr>
          <a:xfrm>
            <a:off x="5453759" y="2233613"/>
            <a:ext cx="0" cy="385913"/>
          </a:xfrm>
          <a:custGeom>
            <a:avLst/>
            <a:gdLst/>
            <a:ahLst/>
            <a:cxnLst/>
            <a:rect l="l" t="t" r="r" b="b"/>
            <a:pathLst>
              <a:path h="450768">
                <a:moveTo>
                  <a:pt x="0" y="0"/>
                </a:moveTo>
                <a:lnTo>
                  <a:pt x="0" y="450768"/>
                </a:lnTo>
              </a:path>
            </a:pathLst>
          </a:custGeom>
          <a:ln w="5226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3" name="object 63"/>
          <p:cNvSpPr/>
          <p:nvPr/>
        </p:nvSpPr>
        <p:spPr>
          <a:xfrm>
            <a:off x="4095038" y="1203034"/>
            <a:ext cx="1202117" cy="2001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4" name="object 64"/>
          <p:cNvSpPr/>
          <p:nvPr/>
        </p:nvSpPr>
        <p:spPr>
          <a:xfrm>
            <a:off x="4302352" y="1205506"/>
            <a:ext cx="785999" cy="21913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5" name="object 65"/>
          <p:cNvSpPr/>
          <p:nvPr/>
        </p:nvSpPr>
        <p:spPr>
          <a:xfrm>
            <a:off x="4118156" y="1217038"/>
            <a:ext cx="1155882" cy="1499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6" name="object 66"/>
          <p:cNvSpPr/>
          <p:nvPr/>
        </p:nvSpPr>
        <p:spPr>
          <a:xfrm>
            <a:off x="4118156" y="1217038"/>
            <a:ext cx="1155882" cy="149933"/>
          </a:xfrm>
          <a:custGeom>
            <a:avLst/>
            <a:gdLst/>
            <a:ahLst/>
            <a:cxnLst/>
            <a:rect l="l" t="t" r="r" b="b"/>
            <a:pathLst>
              <a:path w="1350134" h="175130">
                <a:moveTo>
                  <a:pt x="0" y="175130"/>
                </a:moveTo>
                <a:lnTo>
                  <a:pt x="1350134" y="175130"/>
                </a:lnTo>
                <a:lnTo>
                  <a:pt x="1350134" y="0"/>
                </a:lnTo>
                <a:lnTo>
                  <a:pt x="0" y="0"/>
                </a:lnTo>
                <a:lnTo>
                  <a:pt x="0" y="175130"/>
                </a:lnTo>
                <a:close/>
              </a:path>
            </a:pathLst>
          </a:custGeom>
          <a:ln w="576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7" name="object 67"/>
          <p:cNvSpPr/>
          <p:nvPr/>
        </p:nvSpPr>
        <p:spPr>
          <a:xfrm>
            <a:off x="4059989" y="1977407"/>
            <a:ext cx="1202117" cy="2010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8" name="object 68"/>
          <p:cNvSpPr/>
          <p:nvPr/>
        </p:nvSpPr>
        <p:spPr>
          <a:xfrm>
            <a:off x="4301606" y="1980703"/>
            <a:ext cx="719629" cy="2191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9" name="object 69"/>
          <p:cNvSpPr/>
          <p:nvPr/>
        </p:nvSpPr>
        <p:spPr>
          <a:xfrm>
            <a:off x="4083106" y="1992243"/>
            <a:ext cx="1155882" cy="14993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0" name="object 70"/>
          <p:cNvSpPr/>
          <p:nvPr/>
        </p:nvSpPr>
        <p:spPr>
          <a:xfrm>
            <a:off x="4083106" y="1992243"/>
            <a:ext cx="1155882" cy="149933"/>
          </a:xfrm>
          <a:custGeom>
            <a:avLst/>
            <a:gdLst/>
            <a:ahLst/>
            <a:cxnLst/>
            <a:rect l="l" t="t" r="r" b="b"/>
            <a:pathLst>
              <a:path w="1350134" h="175130">
                <a:moveTo>
                  <a:pt x="0" y="175130"/>
                </a:moveTo>
                <a:lnTo>
                  <a:pt x="1350134" y="175130"/>
                </a:lnTo>
                <a:lnTo>
                  <a:pt x="1350134" y="0"/>
                </a:lnTo>
                <a:lnTo>
                  <a:pt x="0" y="0"/>
                </a:lnTo>
                <a:lnTo>
                  <a:pt x="0" y="175130"/>
                </a:lnTo>
                <a:close/>
              </a:path>
            </a:pathLst>
          </a:custGeom>
          <a:ln w="576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1" name="object 71"/>
          <p:cNvSpPr/>
          <p:nvPr/>
        </p:nvSpPr>
        <p:spPr>
          <a:xfrm>
            <a:off x="6257020" y="2385910"/>
            <a:ext cx="2489980" cy="0"/>
          </a:xfrm>
          <a:custGeom>
            <a:avLst/>
            <a:gdLst/>
            <a:ahLst/>
            <a:cxnLst/>
            <a:rect l="l" t="t" r="r" b="b"/>
            <a:pathLst>
              <a:path w="2908435">
                <a:moveTo>
                  <a:pt x="0" y="0"/>
                </a:moveTo>
                <a:lnTo>
                  <a:pt x="2908435" y="0"/>
                </a:lnTo>
              </a:path>
            </a:pathLst>
          </a:custGeom>
          <a:ln w="10378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2" name="object 72"/>
          <p:cNvSpPr/>
          <p:nvPr/>
        </p:nvSpPr>
        <p:spPr>
          <a:xfrm>
            <a:off x="6257020" y="2046043"/>
            <a:ext cx="2489980" cy="0"/>
          </a:xfrm>
          <a:custGeom>
            <a:avLst/>
            <a:gdLst/>
            <a:ahLst/>
            <a:cxnLst/>
            <a:rect l="l" t="t" r="r" b="b"/>
            <a:pathLst>
              <a:path w="2908435">
                <a:moveTo>
                  <a:pt x="0" y="0"/>
                </a:moveTo>
                <a:lnTo>
                  <a:pt x="2908435" y="0"/>
                </a:lnTo>
              </a:path>
            </a:pathLst>
          </a:custGeom>
          <a:ln w="10378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3" name="object 73"/>
          <p:cNvSpPr/>
          <p:nvPr/>
        </p:nvSpPr>
        <p:spPr>
          <a:xfrm>
            <a:off x="6257020" y="1706185"/>
            <a:ext cx="2489980" cy="0"/>
          </a:xfrm>
          <a:custGeom>
            <a:avLst/>
            <a:gdLst/>
            <a:ahLst/>
            <a:cxnLst/>
            <a:rect l="l" t="t" r="r" b="b"/>
            <a:pathLst>
              <a:path w="2908435">
                <a:moveTo>
                  <a:pt x="0" y="0"/>
                </a:moveTo>
                <a:lnTo>
                  <a:pt x="2908435" y="0"/>
                </a:lnTo>
              </a:path>
            </a:pathLst>
          </a:custGeom>
          <a:ln w="10378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4" name="object 74"/>
          <p:cNvSpPr/>
          <p:nvPr/>
        </p:nvSpPr>
        <p:spPr>
          <a:xfrm>
            <a:off x="6257020" y="1367428"/>
            <a:ext cx="2489980" cy="0"/>
          </a:xfrm>
          <a:custGeom>
            <a:avLst/>
            <a:gdLst/>
            <a:ahLst/>
            <a:cxnLst/>
            <a:rect l="l" t="t" r="r" b="b"/>
            <a:pathLst>
              <a:path w="2908435">
                <a:moveTo>
                  <a:pt x="0" y="0"/>
                </a:moveTo>
                <a:lnTo>
                  <a:pt x="2908435" y="0"/>
                </a:lnTo>
              </a:path>
            </a:pathLst>
          </a:custGeom>
          <a:ln w="10378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5" name="object 75"/>
          <p:cNvSpPr/>
          <p:nvPr/>
        </p:nvSpPr>
        <p:spPr>
          <a:xfrm>
            <a:off x="6257020" y="2724667"/>
            <a:ext cx="2489980" cy="0"/>
          </a:xfrm>
          <a:custGeom>
            <a:avLst/>
            <a:gdLst/>
            <a:ahLst/>
            <a:cxnLst/>
            <a:rect l="l" t="t" r="r" b="b"/>
            <a:pathLst>
              <a:path w="2908435">
                <a:moveTo>
                  <a:pt x="0" y="0"/>
                </a:moveTo>
                <a:lnTo>
                  <a:pt x="2908435" y="0"/>
                </a:lnTo>
              </a:path>
            </a:pathLst>
          </a:custGeom>
          <a:ln w="10378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6" name="object 76"/>
          <p:cNvSpPr/>
          <p:nvPr/>
        </p:nvSpPr>
        <p:spPr>
          <a:xfrm>
            <a:off x="6257020" y="2724667"/>
            <a:ext cx="0" cy="23324"/>
          </a:xfrm>
          <a:custGeom>
            <a:avLst/>
            <a:gdLst/>
            <a:ahLst/>
            <a:cxnLst/>
            <a:rect l="l" t="t" r="r" b="b"/>
            <a:pathLst>
              <a:path h="27244">
                <a:moveTo>
                  <a:pt x="0" y="0"/>
                </a:moveTo>
                <a:lnTo>
                  <a:pt x="0" y="27244"/>
                </a:lnTo>
              </a:path>
            </a:pathLst>
          </a:custGeom>
          <a:ln w="11338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7" name="object 77"/>
          <p:cNvSpPr/>
          <p:nvPr/>
        </p:nvSpPr>
        <p:spPr>
          <a:xfrm>
            <a:off x="6605278" y="2724667"/>
            <a:ext cx="0" cy="23324"/>
          </a:xfrm>
          <a:custGeom>
            <a:avLst/>
            <a:gdLst/>
            <a:ahLst/>
            <a:cxnLst/>
            <a:rect l="l" t="t" r="r" b="b"/>
            <a:pathLst>
              <a:path h="27244">
                <a:moveTo>
                  <a:pt x="0" y="0"/>
                </a:moveTo>
                <a:lnTo>
                  <a:pt x="0" y="27244"/>
                </a:lnTo>
              </a:path>
            </a:pathLst>
          </a:custGeom>
          <a:ln w="11338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8" name="object 78"/>
          <p:cNvSpPr/>
          <p:nvPr/>
        </p:nvSpPr>
        <p:spPr>
          <a:xfrm>
            <a:off x="6954749" y="2724667"/>
            <a:ext cx="0" cy="23324"/>
          </a:xfrm>
          <a:custGeom>
            <a:avLst/>
            <a:gdLst/>
            <a:ahLst/>
            <a:cxnLst/>
            <a:rect l="l" t="t" r="r" b="b"/>
            <a:pathLst>
              <a:path h="27244">
                <a:moveTo>
                  <a:pt x="0" y="0"/>
                </a:moveTo>
                <a:lnTo>
                  <a:pt x="0" y="27244"/>
                </a:lnTo>
              </a:path>
            </a:pathLst>
          </a:custGeom>
          <a:ln w="11338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9" name="object 79"/>
          <p:cNvSpPr/>
          <p:nvPr/>
        </p:nvSpPr>
        <p:spPr>
          <a:xfrm>
            <a:off x="7304220" y="2724667"/>
            <a:ext cx="0" cy="23324"/>
          </a:xfrm>
          <a:custGeom>
            <a:avLst/>
            <a:gdLst/>
            <a:ahLst/>
            <a:cxnLst/>
            <a:rect l="l" t="t" r="r" b="b"/>
            <a:pathLst>
              <a:path h="27244">
                <a:moveTo>
                  <a:pt x="0" y="0"/>
                </a:moveTo>
                <a:lnTo>
                  <a:pt x="0" y="27244"/>
                </a:lnTo>
              </a:path>
            </a:pathLst>
          </a:custGeom>
          <a:ln w="11338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0" name="object 80"/>
          <p:cNvSpPr/>
          <p:nvPr/>
        </p:nvSpPr>
        <p:spPr>
          <a:xfrm>
            <a:off x="7653691" y="2724667"/>
            <a:ext cx="0" cy="23324"/>
          </a:xfrm>
          <a:custGeom>
            <a:avLst/>
            <a:gdLst/>
            <a:ahLst/>
            <a:cxnLst/>
            <a:rect l="l" t="t" r="r" b="b"/>
            <a:pathLst>
              <a:path h="27244">
                <a:moveTo>
                  <a:pt x="0" y="0"/>
                </a:moveTo>
                <a:lnTo>
                  <a:pt x="0" y="27244"/>
                </a:lnTo>
              </a:path>
            </a:pathLst>
          </a:custGeom>
          <a:ln w="11338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1" name="object 81"/>
          <p:cNvSpPr/>
          <p:nvPr/>
        </p:nvSpPr>
        <p:spPr>
          <a:xfrm>
            <a:off x="8001948" y="2724667"/>
            <a:ext cx="0" cy="23324"/>
          </a:xfrm>
          <a:custGeom>
            <a:avLst/>
            <a:gdLst/>
            <a:ahLst/>
            <a:cxnLst/>
            <a:rect l="l" t="t" r="r" b="b"/>
            <a:pathLst>
              <a:path h="27244">
                <a:moveTo>
                  <a:pt x="0" y="0"/>
                </a:moveTo>
                <a:lnTo>
                  <a:pt x="0" y="27244"/>
                </a:lnTo>
              </a:path>
            </a:pathLst>
          </a:custGeom>
          <a:ln w="11338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2" name="object 82"/>
          <p:cNvSpPr/>
          <p:nvPr/>
        </p:nvSpPr>
        <p:spPr>
          <a:xfrm>
            <a:off x="8351419" y="2724667"/>
            <a:ext cx="0" cy="23324"/>
          </a:xfrm>
          <a:custGeom>
            <a:avLst/>
            <a:gdLst/>
            <a:ahLst/>
            <a:cxnLst/>
            <a:rect l="l" t="t" r="r" b="b"/>
            <a:pathLst>
              <a:path h="27244">
                <a:moveTo>
                  <a:pt x="0" y="0"/>
                </a:moveTo>
                <a:lnTo>
                  <a:pt x="0" y="27244"/>
                </a:lnTo>
              </a:path>
            </a:pathLst>
          </a:custGeom>
          <a:ln w="11338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3" name="object 83"/>
          <p:cNvSpPr/>
          <p:nvPr/>
        </p:nvSpPr>
        <p:spPr>
          <a:xfrm>
            <a:off x="8700890" y="2724667"/>
            <a:ext cx="0" cy="23324"/>
          </a:xfrm>
          <a:custGeom>
            <a:avLst/>
            <a:gdLst/>
            <a:ahLst/>
            <a:cxnLst/>
            <a:rect l="l" t="t" r="r" b="b"/>
            <a:pathLst>
              <a:path h="27244">
                <a:moveTo>
                  <a:pt x="0" y="0"/>
                </a:moveTo>
                <a:lnTo>
                  <a:pt x="0" y="27244"/>
                </a:lnTo>
              </a:path>
            </a:pathLst>
          </a:custGeom>
          <a:ln w="11338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4" name="object 84"/>
          <p:cNvSpPr/>
          <p:nvPr/>
        </p:nvSpPr>
        <p:spPr>
          <a:xfrm>
            <a:off x="6255808" y="2118237"/>
            <a:ext cx="184442" cy="224357"/>
          </a:xfrm>
          <a:custGeom>
            <a:avLst/>
            <a:gdLst/>
            <a:ahLst/>
            <a:cxnLst/>
            <a:rect l="l" t="t" r="r" b="b"/>
            <a:pathLst>
              <a:path w="215439" h="262061">
                <a:moveTo>
                  <a:pt x="0" y="262061"/>
                </a:moveTo>
                <a:lnTo>
                  <a:pt x="0" y="262061"/>
                </a:lnTo>
                <a:lnTo>
                  <a:pt x="15591" y="262061"/>
                </a:lnTo>
                <a:lnTo>
                  <a:pt x="17008" y="177734"/>
                </a:lnTo>
                <a:lnTo>
                  <a:pt x="39686" y="177734"/>
                </a:lnTo>
                <a:lnTo>
                  <a:pt x="41103" y="119354"/>
                </a:lnTo>
                <a:lnTo>
                  <a:pt x="53859" y="119354"/>
                </a:lnTo>
                <a:lnTo>
                  <a:pt x="55277" y="59677"/>
                </a:lnTo>
                <a:lnTo>
                  <a:pt x="85041" y="59677"/>
                </a:lnTo>
                <a:lnTo>
                  <a:pt x="86459" y="0"/>
                </a:lnTo>
                <a:lnTo>
                  <a:pt x="100632" y="0"/>
                </a:lnTo>
                <a:lnTo>
                  <a:pt x="102050" y="198492"/>
                </a:lnTo>
                <a:lnTo>
                  <a:pt x="133232" y="198492"/>
                </a:lnTo>
                <a:lnTo>
                  <a:pt x="133232" y="79137"/>
                </a:lnTo>
                <a:lnTo>
                  <a:pt x="211187" y="79137"/>
                </a:lnTo>
                <a:lnTo>
                  <a:pt x="211187" y="19460"/>
                </a:lnTo>
                <a:lnTo>
                  <a:pt x="212604" y="19460"/>
                </a:lnTo>
                <a:lnTo>
                  <a:pt x="214022" y="19460"/>
                </a:lnTo>
                <a:lnTo>
                  <a:pt x="215439" y="19460"/>
                </a:lnTo>
              </a:path>
            </a:pathLst>
          </a:custGeom>
          <a:ln w="16427">
            <a:solidFill>
              <a:srgbClr val="1C44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5" name="object 85"/>
          <p:cNvSpPr/>
          <p:nvPr/>
        </p:nvSpPr>
        <p:spPr>
          <a:xfrm>
            <a:off x="6440251" y="1421851"/>
            <a:ext cx="2179339" cy="815227"/>
          </a:xfrm>
          <a:custGeom>
            <a:avLst/>
            <a:gdLst/>
            <a:ahLst/>
            <a:cxnLst/>
            <a:rect l="l" t="t" r="r" b="b"/>
            <a:pathLst>
              <a:path w="2545589" h="952231">
                <a:moveTo>
                  <a:pt x="0" y="832877"/>
                </a:moveTo>
                <a:lnTo>
                  <a:pt x="0" y="832877"/>
                </a:lnTo>
                <a:lnTo>
                  <a:pt x="34016" y="832877"/>
                </a:lnTo>
                <a:lnTo>
                  <a:pt x="35434" y="773199"/>
                </a:lnTo>
                <a:lnTo>
                  <a:pt x="331663" y="773199"/>
                </a:lnTo>
                <a:lnTo>
                  <a:pt x="333081" y="574718"/>
                </a:lnTo>
                <a:lnTo>
                  <a:pt x="348672" y="574718"/>
                </a:lnTo>
                <a:lnTo>
                  <a:pt x="348672" y="793957"/>
                </a:lnTo>
                <a:lnTo>
                  <a:pt x="350089" y="753739"/>
                </a:lnTo>
                <a:lnTo>
                  <a:pt x="351506" y="753739"/>
                </a:lnTo>
                <a:lnTo>
                  <a:pt x="352924" y="753739"/>
                </a:lnTo>
                <a:lnTo>
                  <a:pt x="398279" y="753739"/>
                </a:lnTo>
                <a:lnTo>
                  <a:pt x="399697" y="813417"/>
                </a:lnTo>
                <a:lnTo>
                  <a:pt x="420957" y="813417"/>
                </a:lnTo>
                <a:lnTo>
                  <a:pt x="422375" y="773199"/>
                </a:lnTo>
                <a:lnTo>
                  <a:pt x="473400" y="773199"/>
                </a:lnTo>
                <a:lnTo>
                  <a:pt x="474817" y="952231"/>
                </a:lnTo>
                <a:lnTo>
                  <a:pt x="503164" y="952231"/>
                </a:lnTo>
                <a:lnTo>
                  <a:pt x="504582" y="912014"/>
                </a:lnTo>
                <a:lnTo>
                  <a:pt x="549938" y="912014"/>
                </a:lnTo>
                <a:lnTo>
                  <a:pt x="551355" y="813417"/>
                </a:lnTo>
                <a:lnTo>
                  <a:pt x="622223" y="813417"/>
                </a:lnTo>
                <a:lnTo>
                  <a:pt x="623641" y="713522"/>
                </a:lnTo>
                <a:lnTo>
                  <a:pt x="646318" y="713522"/>
                </a:lnTo>
                <a:lnTo>
                  <a:pt x="647736" y="416444"/>
                </a:lnTo>
                <a:lnTo>
                  <a:pt x="710100" y="416444"/>
                </a:lnTo>
                <a:lnTo>
                  <a:pt x="711517" y="317846"/>
                </a:lnTo>
                <a:lnTo>
                  <a:pt x="712935" y="317846"/>
                </a:lnTo>
                <a:lnTo>
                  <a:pt x="714352" y="317846"/>
                </a:lnTo>
                <a:lnTo>
                  <a:pt x="715769" y="555258"/>
                </a:lnTo>
                <a:lnTo>
                  <a:pt x="749786" y="555258"/>
                </a:lnTo>
                <a:lnTo>
                  <a:pt x="751204" y="356766"/>
                </a:lnTo>
                <a:lnTo>
                  <a:pt x="1036094" y="356766"/>
                </a:lnTo>
                <a:lnTo>
                  <a:pt x="1036094" y="297089"/>
                </a:lnTo>
                <a:lnTo>
                  <a:pt x="1187752" y="297089"/>
                </a:lnTo>
                <a:lnTo>
                  <a:pt x="1189170" y="179032"/>
                </a:lnTo>
                <a:lnTo>
                  <a:pt x="1201926" y="179032"/>
                </a:lnTo>
                <a:lnTo>
                  <a:pt x="1203343" y="277629"/>
                </a:lnTo>
                <a:lnTo>
                  <a:pt x="1355002" y="277629"/>
                </a:lnTo>
                <a:lnTo>
                  <a:pt x="1356419" y="297089"/>
                </a:lnTo>
                <a:lnTo>
                  <a:pt x="1383349" y="297089"/>
                </a:lnTo>
                <a:lnTo>
                  <a:pt x="1383349" y="356766"/>
                </a:lnTo>
                <a:lnTo>
                  <a:pt x="1608710" y="356766"/>
                </a:lnTo>
                <a:lnTo>
                  <a:pt x="1610127" y="377524"/>
                </a:lnTo>
                <a:lnTo>
                  <a:pt x="1662570" y="377524"/>
                </a:lnTo>
                <a:lnTo>
                  <a:pt x="1663987" y="297089"/>
                </a:lnTo>
                <a:lnTo>
                  <a:pt x="2035337" y="297089"/>
                </a:lnTo>
                <a:lnTo>
                  <a:pt x="2036755" y="238709"/>
                </a:lnTo>
                <a:lnTo>
                  <a:pt x="2104788" y="238709"/>
                </a:lnTo>
                <a:lnTo>
                  <a:pt x="2106206" y="179032"/>
                </a:lnTo>
                <a:lnTo>
                  <a:pt x="2280542" y="179032"/>
                </a:lnTo>
                <a:lnTo>
                  <a:pt x="2281959" y="119354"/>
                </a:lnTo>
                <a:lnTo>
                  <a:pt x="2304637" y="119354"/>
                </a:lnTo>
                <a:lnTo>
                  <a:pt x="2306054" y="179032"/>
                </a:lnTo>
                <a:lnTo>
                  <a:pt x="2349993" y="179032"/>
                </a:lnTo>
                <a:lnTo>
                  <a:pt x="2351410" y="119354"/>
                </a:lnTo>
                <a:lnTo>
                  <a:pt x="2386844" y="119354"/>
                </a:lnTo>
                <a:lnTo>
                  <a:pt x="2386844" y="59677"/>
                </a:lnTo>
                <a:lnTo>
                  <a:pt x="2440704" y="59677"/>
                </a:lnTo>
                <a:lnTo>
                  <a:pt x="2442121" y="0"/>
                </a:lnTo>
                <a:lnTo>
                  <a:pt x="2443539" y="158274"/>
                </a:lnTo>
                <a:lnTo>
                  <a:pt x="2444956" y="158274"/>
                </a:lnTo>
                <a:lnTo>
                  <a:pt x="2446373" y="158274"/>
                </a:lnTo>
                <a:lnTo>
                  <a:pt x="2544172" y="158274"/>
                </a:lnTo>
                <a:lnTo>
                  <a:pt x="2545589" y="158274"/>
                </a:lnTo>
              </a:path>
            </a:pathLst>
          </a:custGeom>
          <a:ln w="15744">
            <a:solidFill>
              <a:srgbClr val="1C44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6" name="object 86"/>
          <p:cNvSpPr/>
          <p:nvPr/>
        </p:nvSpPr>
        <p:spPr>
          <a:xfrm>
            <a:off x="8619589" y="1557354"/>
            <a:ext cx="126198" cy="34431"/>
          </a:xfrm>
          <a:custGeom>
            <a:avLst/>
            <a:gdLst/>
            <a:ahLst/>
            <a:cxnLst/>
            <a:rect l="l" t="t" r="r" b="b"/>
            <a:pathLst>
              <a:path w="147406" h="40217">
                <a:moveTo>
                  <a:pt x="0" y="0"/>
                </a:moveTo>
                <a:lnTo>
                  <a:pt x="0" y="0"/>
                </a:lnTo>
                <a:lnTo>
                  <a:pt x="94963" y="0"/>
                </a:lnTo>
                <a:lnTo>
                  <a:pt x="96380" y="40217"/>
                </a:lnTo>
                <a:lnTo>
                  <a:pt x="145988" y="40217"/>
                </a:lnTo>
                <a:lnTo>
                  <a:pt x="147406" y="40217"/>
                </a:lnTo>
              </a:path>
            </a:pathLst>
          </a:custGeom>
          <a:ln w="15667">
            <a:solidFill>
              <a:srgbClr val="1C44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7" name="object 87"/>
          <p:cNvSpPr txBox="1"/>
          <p:nvPr/>
        </p:nvSpPr>
        <p:spPr>
          <a:xfrm>
            <a:off x="6045151" y="2678652"/>
            <a:ext cx="2735589" cy="501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382"/>
            <a:r>
              <a:rPr sz="556" spc="26" dirty="0">
                <a:latin typeface="Arial Narrow"/>
                <a:cs typeface="Arial Narrow"/>
              </a:rPr>
              <a:t>1</a:t>
            </a:r>
            <a:r>
              <a:rPr sz="556" spc="21" dirty="0">
                <a:latin typeface="Arial Narrow"/>
                <a:cs typeface="Arial Narrow"/>
              </a:rPr>
              <a:t>.</a:t>
            </a:r>
            <a:r>
              <a:rPr sz="556" spc="34" dirty="0">
                <a:latin typeface="Arial Narrow"/>
                <a:cs typeface="Arial Narrow"/>
              </a:rPr>
              <a:t>5</a:t>
            </a:r>
            <a:endParaRPr sz="556">
              <a:latin typeface="Arial Narrow"/>
              <a:cs typeface="Arial Narrow"/>
            </a:endParaRPr>
          </a:p>
          <a:p>
            <a:pPr marL="106550">
              <a:spcBef>
                <a:spcPts val="39"/>
              </a:spcBef>
              <a:tabLst>
                <a:tab pos="455556" algn="l"/>
                <a:tab pos="804563" algn="l"/>
                <a:tab pos="1154656" algn="l"/>
                <a:tab pos="1503663" algn="l"/>
                <a:tab pos="1852669" algn="l"/>
                <a:tab pos="2201132" algn="l"/>
                <a:tab pos="2551225" algn="l"/>
              </a:tabLst>
            </a:pPr>
            <a:r>
              <a:rPr sz="556" spc="56" dirty="0">
                <a:latin typeface="Arial Narrow"/>
                <a:cs typeface="Arial Narrow"/>
              </a:rPr>
              <a:t>M</a:t>
            </a:r>
            <a:r>
              <a:rPr sz="556" spc="26" dirty="0">
                <a:latin typeface="Arial Narrow"/>
                <a:cs typeface="Arial Narrow"/>
              </a:rPr>
              <a:t>a</a:t>
            </a:r>
            <a:r>
              <a:rPr sz="556" spc="17" dirty="0">
                <a:latin typeface="Arial Narrow"/>
                <a:cs typeface="Arial Narrow"/>
              </a:rPr>
              <a:t>r-</a:t>
            </a:r>
            <a:r>
              <a:rPr sz="556" spc="34" dirty="0">
                <a:latin typeface="Arial Narrow"/>
                <a:cs typeface="Arial Narrow"/>
              </a:rPr>
              <a:t>09	</a:t>
            </a:r>
            <a:r>
              <a:rPr sz="556" spc="56" dirty="0">
                <a:latin typeface="Arial Narrow"/>
                <a:cs typeface="Arial Narrow"/>
              </a:rPr>
              <a:t>M</a:t>
            </a:r>
            <a:r>
              <a:rPr sz="556" spc="26" dirty="0">
                <a:latin typeface="Arial Narrow"/>
                <a:cs typeface="Arial Narrow"/>
              </a:rPr>
              <a:t>a</a:t>
            </a:r>
            <a:r>
              <a:rPr sz="556" spc="17" dirty="0">
                <a:latin typeface="Arial Narrow"/>
                <a:cs typeface="Arial Narrow"/>
              </a:rPr>
              <a:t>r-</a:t>
            </a:r>
            <a:r>
              <a:rPr sz="556" spc="34" dirty="0">
                <a:latin typeface="Arial Narrow"/>
                <a:cs typeface="Arial Narrow"/>
              </a:rPr>
              <a:t>10	</a:t>
            </a:r>
            <a:r>
              <a:rPr sz="556" spc="56" dirty="0">
                <a:latin typeface="Arial Narrow"/>
                <a:cs typeface="Arial Narrow"/>
              </a:rPr>
              <a:t>M</a:t>
            </a:r>
            <a:r>
              <a:rPr sz="556" spc="26" dirty="0">
                <a:latin typeface="Arial Narrow"/>
                <a:cs typeface="Arial Narrow"/>
              </a:rPr>
              <a:t>a</a:t>
            </a:r>
            <a:r>
              <a:rPr sz="556" spc="17" dirty="0">
                <a:latin typeface="Arial Narrow"/>
                <a:cs typeface="Arial Narrow"/>
              </a:rPr>
              <a:t>r-</a:t>
            </a:r>
            <a:r>
              <a:rPr sz="556" spc="34" dirty="0">
                <a:latin typeface="Arial Narrow"/>
                <a:cs typeface="Arial Narrow"/>
              </a:rPr>
              <a:t>11	</a:t>
            </a:r>
            <a:r>
              <a:rPr sz="556" spc="56" dirty="0">
                <a:latin typeface="Arial Narrow"/>
                <a:cs typeface="Arial Narrow"/>
              </a:rPr>
              <a:t>M</a:t>
            </a:r>
            <a:r>
              <a:rPr sz="556" spc="26" dirty="0">
                <a:latin typeface="Arial Narrow"/>
                <a:cs typeface="Arial Narrow"/>
              </a:rPr>
              <a:t>a</a:t>
            </a:r>
            <a:r>
              <a:rPr sz="556" spc="17" dirty="0">
                <a:latin typeface="Arial Narrow"/>
                <a:cs typeface="Arial Narrow"/>
              </a:rPr>
              <a:t>r-</a:t>
            </a:r>
            <a:r>
              <a:rPr sz="556" spc="34" dirty="0">
                <a:latin typeface="Arial Narrow"/>
                <a:cs typeface="Arial Narrow"/>
              </a:rPr>
              <a:t>12	</a:t>
            </a:r>
            <a:r>
              <a:rPr sz="556" spc="56" dirty="0">
                <a:latin typeface="Arial Narrow"/>
                <a:cs typeface="Arial Narrow"/>
              </a:rPr>
              <a:t>M</a:t>
            </a:r>
            <a:r>
              <a:rPr sz="556" spc="26" dirty="0">
                <a:latin typeface="Arial Narrow"/>
                <a:cs typeface="Arial Narrow"/>
              </a:rPr>
              <a:t>a</a:t>
            </a:r>
            <a:r>
              <a:rPr sz="556" spc="17" dirty="0">
                <a:latin typeface="Arial Narrow"/>
                <a:cs typeface="Arial Narrow"/>
              </a:rPr>
              <a:t>r-</a:t>
            </a:r>
            <a:r>
              <a:rPr sz="556" spc="34" dirty="0">
                <a:latin typeface="Arial Narrow"/>
                <a:cs typeface="Arial Narrow"/>
              </a:rPr>
              <a:t>13	</a:t>
            </a:r>
            <a:r>
              <a:rPr sz="556" spc="56" dirty="0">
                <a:latin typeface="Arial Narrow"/>
                <a:cs typeface="Arial Narrow"/>
              </a:rPr>
              <a:t>M</a:t>
            </a:r>
            <a:r>
              <a:rPr sz="556" spc="26" dirty="0">
                <a:latin typeface="Arial Narrow"/>
                <a:cs typeface="Arial Narrow"/>
              </a:rPr>
              <a:t>a</a:t>
            </a:r>
            <a:r>
              <a:rPr sz="556" spc="17" dirty="0">
                <a:latin typeface="Arial Narrow"/>
                <a:cs typeface="Arial Narrow"/>
              </a:rPr>
              <a:t>r-</a:t>
            </a:r>
            <a:r>
              <a:rPr sz="556" spc="34" dirty="0">
                <a:latin typeface="Arial Narrow"/>
                <a:cs typeface="Arial Narrow"/>
              </a:rPr>
              <a:t>14	</a:t>
            </a:r>
            <a:r>
              <a:rPr sz="556" spc="56" dirty="0">
                <a:latin typeface="Arial Narrow"/>
                <a:cs typeface="Arial Narrow"/>
              </a:rPr>
              <a:t>M</a:t>
            </a:r>
            <a:r>
              <a:rPr sz="556" spc="30" dirty="0">
                <a:latin typeface="Arial Narrow"/>
                <a:cs typeface="Arial Narrow"/>
              </a:rPr>
              <a:t>a</a:t>
            </a:r>
            <a:r>
              <a:rPr sz="556" spc="17" dirty="0">
                <a:latin typeface="Arial Narrow"/>
                <a:cs typeface="Arial Narrow"/>
              </a:rPr>
              <a:t>r-</a:t>
            </a:r>
            <a:r>
              <a:rPr sz="556" spc="39" dirty="0">
                <a:latin typeface="Arial Narrow"/>
                <a:cs typeface="Arial Narrow"/>
              </a:rPr>
              <a:t>1</a:t>
            </a:r>
            <a:r>
              <a:rPr sz="556" spc="34" dirty="0">
                <a:latin typeface="Arial Narrow"/>
                <a:cs typeface="Arial Narrow"/>
              </a:rPr>
              <a:t>5	</a:t>
            </a:r>
            <a:r>
              <a:rPr sz="556" spc="56" dirty="0">
                <a:latin typeface="Arial Narrow"/>
                <a:cs typeface="Arial Narrow"/>
              </a:rPr>
              <a:t>M</a:t>
            </a:r>
            <a:r>
              <a:rPr sz="556" spc="26" dirty="0">
                <a:latin typeface="Arial Narrow"/>
                <a:cs typeface="Arial Narrow"/>
              </a:rPr>
              <a:t>a</a:t>
            </a:r>
            <a:r>
              <a:rPr sz="556" spc="17" dirty="0">
                <a:latin typeface="Arial Narrow"/>
                <a:cs typeface="Arial Narrow"/>
              </a:rPr>
              <a:t>r-</a:t>
            </a:r>
            <a:r>
              <a:rPr sz="556" spc="34" dirty="0">
                <a:latin typeface="Arial Narrow"/>
                <a:cs typeface="Arial Narrow"/>
              </a:rPr>
              <a:t>1</a:t>
            </a:r>
            <a:endParaRPr sz="556">
              <a:latin typeface="Arial Narrow"/>
              <a:cs typeface="Arial Narrow"/>
            </a:endParaRPr>
          </a:p>
          <a:p>
            <a:pPr>
              <a:lnSpc>
                <a:spcPts val="428"/>
              </a:lnSpc>
              <a:spcBef>
                <a:spcPts val="9"/>
              </a:spcBef>
            </a:pPr>
            <a:endParaRPr sz="428"/>
          </a:p>
          <a:p>
            <a:pPr marL="10872" marR="146235">
              <a:lnSpc>
                <a:spcPct val="125000"/>
              </a:lnSpc>
            </a:pPr>
            <a:r>
              <a:rPr sz="685" i="1" dirty="0">
                <a:latin typeface="Arial"/>
                <a:cs typeface="Arial"/>
              </a:rPr>
              <a:t>Ma</a:t>
            </a:r>
            <a:r>
              <a:rPr sz="685" i="1" spc="-4" dirty="0">
                <a:latin typeface="Arial"/>
                <a:cs typeface="Arial"/>
              </a:rPr>
              <a:t>rg</a:t>
            </a:r>
            <a:r>
              <a:rPr sz="685" i="1" dirty="0">
                <a:latin typeface="Arial"/>
                <a:cs typeface="Arial"/>
              </a:rPr>
              <a:t>in</a:t>
            </a:r>
            <a:r>
              <a:rPr sz="685" i="1" spc="-4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l</a:t>
            </a:r>
            <a:r>
              <a:rPr sz="685" i="1" spc="4" dirty="0">
                <a:latin typeface="Arial"/>
                <a:cs typeface="Arial"/>
              </a:rPr>
              <a:t> </a:t>
            </a:r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prea</a:t>
            </a:r>
            <a:r>
              <a:rPr sz="685" i="1" spc="-17" dirty="0">
                <a:latin typeface="Arial"/>
                <a:cs typeface="Arial"/>
              </a:rPr>
              <a:t>d</a:t>
            </a:r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9" dirty="0">
                <a:latin typeface="Arial"/>
                <a:cs typeface="Arial"/>
              </a:rPr>
              <a:t> </a:t>
            </a:r>
            <a:r>
              <a:rPr sz="685" i="1" dirty="0">
                <a:latin typeface="Arial"/>
                <a:cs typeface="Arial"/>
              </a:rPr>
              <a:t>=</a:t>
            </a:r>
            <a:r>
              <a:rPr sz="685" i="1" spc="-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ba</a:t>
            </a:r>
            <a:r>
              <a:rPr sz="685" i="1" dirty="0">
                <a:latin typeface="Arial"/>
                <a:cs typeface="Arial"/>
              </a:rPr>
              <a:t>se</a:t>
            </a:r>
            <a:r>
              <a:rPr sz="685" i="1" spc="-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ra</a:t>
            </a:r>
            <a:r>
              <a:rPr sz="685" i="1" dirty="0">
                <a:latin typeface="Arial"/>
                <a:cs typeface="Arial"/>
              </a:rPr>
              <a:t>te</a:t>
            </a:r>
            <a:r>
              <a:rPr sz="685" i="1" spc="13" dirty="0">
                <a:latin typeface="Arial"/>
                <a:cs typeface="Arial"/>
              </a:rPr>
              <a:t> </a:t>
            </a:r>
            <a:r>
              <a:rPr sz="685" i="1" dirty="0">
                <a:latin typeface="Arial"/>
                <a:cs typeface="Arial"/>
              </a:rPr>
              <a:t>–</a:t>
            </a:r>
            <a:r>
              <a:rPr sz="685" i="1" spc="-9" dirty="0">
                <a:latin typeface="Arial"/>
                <a:cs typeface="Arial"/>
              </a:rPr>
              <a:t> m</a:t>
            </a:r>
            <a:r>
              <a:rPr sz="685" i="1" spc="-4" dirty="0">
                <a:latin typeface="Arial"/>
                <a:cs typeface="Arial"/>
              </a:rPr>
              <a:t>arg</a:t>
            </a:r>
            <a:r>
              <a:rPr sz="685" i="1" dirty="0">
                <a:latin typeface="Arial"/>
                <a:cs typeface="Arial"/>
              </a:rPr>
              <a:t>in</a:t>
            </a:r>
            <a:r>
              <a:rPr sz="685" i="1" spc="-4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l</a:t>
            </a:r>
            <a:r>
              <a:rPr sz="685" i="1" spc="4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depo</a:t>
            </a:r>
            <a:r>
              <a:rPr sz="685" i="1" dirty="0">
                <a:latin typeface="Arial"/>
                <a:cs typeface="Arial"/>
              </a:rPr>
              <a:t>sit c</a:t>
            </a:r>
            <a:r>
              <a:rPr sz="685" i="1" spc="-17" dirty="0">
                <a:latin typeface="Arial"/>
                <a:cs typeface="Arial"/>
              </a:rPr>
              <a:t>o</a:t>
            </a:r>
            <a:r>
              <a:rPr sz="685" i="1" spc="-9" dirty="0">
                <a:latin typeface="Arial"/>
                <a:cs typeface="Arial"/>
              </a:rPr>
              <a:t>s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(60</a:t>
            </a:r>
            <a:r>
              <a:rPr sz="685" i="1" dirty="0">
                <a:latin typeface="Arial"/>
                <a:cs typeface="Arial"/>
              </a:rPr>
              <a:t>%*</a:t>
            </a:r>
            <a:r>
              <a:rPr sz="685" i="1" spc="-17" dirty="0">
                <a:latin typeface="Arial"/>
                <a:cs typeface="Arial"/>
              </a:rPr>
              <a:t>1</a:t>
            </a:r>
            <a:r>
              <a:rPr sz="685" i="1" dirty="0">
                <a:latin typeface="Arial"/>
                <a:cs typeface="Arial"/>
              </a:rPr>
              <a:t>Y </a:t>
            </a:r>
            <a:r>
              <a:rPr sz="685" i="1" spc="-4" dirty="0">
                <a:latin typeface="Arial"/>
                <a:cs typeface="Arial"/>
              </a:rPr>
              <a:t>depo</a:t>
            </a:r>
            <a:r>
              <a:rPr sz="685" i="1" dirty="0">
                <a:latin typeface="Arial"/>
                <a:cs typeface="Arial"/>
              </a:rPr>
              <a:t>sit</a:t>
            </a:r>
            <a:r>
              <a:rPr sz="685" i="1" spc="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r</a:t>
            </a:r>
            <a:r>
              <a:rPr sz="685" i="1" spc="-17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te +</a:t>
            </a:r>
            <a:r>
              <a:rPr sz="685" i="1" spc="-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40</a:t>
            </a:r>
            <a:r>
              <a:rPr sz="685" i="1" dirty="0">
                <a:latin typeface="Arial"/>
                <a:cs typeface="Arial"/>
              </a:rPr>
              <a:t>%</a:t>
            </a:r>
            <a:r>
              <a:rPr sz="685" i="1" spc="-4" dirty="0">
                <a:latin typeface="Arial"/>
                <a:cs typeface="Arial"/>
              </a:rPr>
              <a:t> </a:t>
            </a:r>
            <a:r>
              <a:rPr sz="685" i="1" dirty="0">
                <a:latin typeface="Arial"/>
                <a:cs typeface="Arial"/>
              </a:rPr>
              <a:t>*</a:t>
            </a:r>
            <a:r>
              <a:rPr sz="685" i="1" spc="4" dirty="0">
                <a:latin typeface="Arial"/>
                <a:cs typeface="Arial"/>
              </a:rPr>
              <a:t> </a:t>
            </a:r>
            <a:r>
              <a:rPr sz="685" i="1" spc="-17" dirty="0">
                <a:latin typeface="Arial"/>
                <a:cs typeface="Arial"/>
              </a:rPr>
              <a:t>C</a:t>
            </a:r>
            <a:r>
              <a:rPr sz="685" i="1" dirty="0">
                <a:latin typeface="Arial"/>
                <a:cs typeface="Arial"/>
              </a:rPr>
              <a:t>A</a:t>
            </a:r>
            <a:r>
              <a:rPr sz="685" i="1" spc="-9" dirty="0">
                <a:latin typeface="Arial"/>
                <a:cs typeface="Arial"/>
              </a:rPr>
              <a:t>S</a:t>
            </a:r>
            <a:r>
              <a:rPr sz="685" i="1" dirty="0">
                <a:latin typeface="Arial"/>
                <a:cs typeface="Arial"/>
              </a:rPr>
              <a:t>A</a:t>
            </a:r>
            <a:r>
              <a:rPr sz="685" i="1" spc="-4" dirty="0">
                <a:latin typeface="Arial"/>
                <a:cs typeface="Arial"/>
              </a:rPr>
              <a:t>)</a:t>
            </a:r>
            <a:r>
              <a:rPr sz="685" i="1" dirty="0">
                <a:latin typeface="Arial"/>
                <a:cs typeface="Arial"/>
              </a:rPr>
              <a:t>.</a:t>
            </a:r>
            <a:r>
              <a:rPr sz="685" i="1" spc="-4" dirty="0">
                <a:latin typeface="Arial"/>
                <a:cs typeface="Arial"/>
              </a:rPr>
              <a:t> </a:t>
            </a:r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ou</a:t>
            </a:r>
            <a:r>
              <a:rPr sz="685" i="1" spc="-17" dirty="0">
                <a:latin typeface="Arial"/>
                <a:cs typeface="Arial"/>
              </a:rPr>
              <a:t>r</a:t>
            </a:r>
            <a:r>
              <a:rPr sz="685" i="1" dirty="0">
                <a:latin typeface="Arial"/>
                <a:cs typeface="Arial"/>
              </a:rPr>
              <a:t>c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:</a:t>
            </a:r>
            <a:r>
              <a:rPr sz="685" i="1" spc="-4" dirty="0">
                <a:latin typeface="Arial"/>
                <a:cs typeface="Arial"/>
              </a:rPr>
              <a:t> Co</a:t>
            </a:r>
            <a:r>
              <a:rPr sz="685" i="1" spc="-9" dirty="0">
                <a:latin typeface="Arial"/>
                <a:cs typeface="Arial"/>
              </a:rPr>
              <a:t>m</a:t>
            </a:r>
            <a:r>
              <a:rPr sz="685" i="1" spc="-4" dirty="0">
                <a:latin typeface="Arial"/>
                <a:cs typeface="Arial"/>
              </a:rPr>
              <a:t>pan</a:t>
            </a:r>
            <a:r>
              <a:rPr sz="685" i="1" dirty="0">
                <a:latin typeface="Arial"/>
                <a:cs typeface="Arial"/>
              </a:rPr>
              <a:t>y</a:t>
            </a:r>
            <a:r>
              <a:rPr sz="685" i="1" spc="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da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-4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,</a:t>
            </a:r>
            <a:r>
              <a:rPr sz="685" i="1" spc="-4" dirty="0">
                <a:latin typeface="Arial"/>
                <a:cs typeface="Arial"/>
              </a:rPr>
              <a:t> C</a:t>
            </a:r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 e</a:t>
            </a:r>
            <a:r>
              <a:rPr sz="685" i="1" spc="-9" dirty="0">
                <a:latin typeface="Arial"/>
                <a:cs typeface="Arial"/>
              </a:rPr>
              <a:t>s</a:t>
            </a:r>
            <a:r>
              <a:rPr sz="685" i="1" dirty="0">
                <a:latin typeface="Arial"/>
                <a:cs typeface="Arial"/>
              </a:rPr>
              <a:t>ti</a:t>
            </a:r>
            <a:r>
              <a:rPr sz="685" i="1" spc="-9" dirty="0">
                <a:latin typeface="Arial"/>
                <a:cs typeface="Arial"/>
              </a:rPr>
              <a:t>m</a:t>
            </a:r>
            <a:r>
              <a:rPr sz="685" i="1" spc="-4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s</a:t>
            </a:r>
            <a:endParaRPr sz="685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0548" y="3267539"/>
            <a:ext cx="8394322" cy="127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>
              <a:tabLst>
                <a:tab pos="2937741" algn="l"/>
                <a:tab pos="5674886" algn="l"/>
                <a:tab pos="8382674" algn="l"/>
              </a:tabLst>
            </a:pPr>
            <a:r>
              <a:rPr sz="770" b="1" u="sng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u="sng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u="sng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u="sng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u="sng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u="sng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u="sng" spc="39" dirty="0">
                <a:solidFill>
                  <a:srgbClr val="808080"/>
                </a:solidFill>
                <a:latin typeface="Times New Roman"/>
                <a:cs typeface="Times New Roman"/>
              </a:rPr>
              <a:t>5</a:t>
            </a:r>
            <a:r>
              <a:rPr sz="770" b="1" u="sng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u="sng" spc="1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u="sng" spc="-120" dirty="0">
                <a:latin typeface="Times New Roman"/>
                <a:cs typeface="Times New Roman"/>
              </a:rPr>
              <a:t>Multiple</a:t>
            </a:r>
            <a:r>
              <a:rPr sz="770" b="1" u="sng" spc="17" dirty="0">
                <a:latin typeface="Times New Roman"/>
                <a:cs typeface="Times New Roman"/>
              </a:rPr>
              <a:t> </a:t>
            </a:r>
            <a:r>
              <a:rPr sz="770" b="1" u="sng" spc="-34" dirty="0">
                <a:latin typeface="Times New Roman"/>
                <a:cs typeface="Times New Roman"/>
              </a:rPr>
              <a:t>p</a:t>
            </a:r>
            <a:r>
              <a:rPr sz="770" b="1" u="sng" spc="-39" dirty="0">
                <a:latin typeface="Times New Roman"/>
                <a:cs typeface="Times New Roman"/>
              </a:rPr>
              <a:t>r</a:t>
            </a:r>
            <a:r>
              <a:rPr sz="770" b="1" u="sng" spc="26" dirty="0">
                <a:latin typeface="Times New Roman"/>
                <a:cs typeface="Times New Roman"/>
              </a:rPr>
              <a:t>oduct</a:t>
            </a:r>
            <a:r>
              <a:rPr sz="770" b="1" u="sng" spc="81" dirty="0">
                <a:latin typeface="Times New Roman"/>
                <a:cs typeface="Times New Roman"/>
              </a:rPr>
              <a:t>s</a:t>
            </a:r>
            <a:r>
              <a:rPr sz="770" b="1" u="sng" spc="9" dirty="0">
                <a:latin typeface="Times New Roman"/>
                <a:cs typeface="Times New Roman"/>
              </a:rPr>
              <a:t> </a:t>
            </a:r>
            <a:r>
              <a:rPr sz="770" b="1" u="sng" spc="-13" dirty="0">
                <a:latin typeface="Times New Roman"/>
                <a:cs typeface="Times New Roman"/>
              </a:rPr>
              <a:t>t</a:t>
            </a:r>
            <a:r>
              <a:rPr sz="770" b="1" u="sng" spc="51" dirty="0">
                <a:latin typeface="Times New Roman"/>
                <a:cs typeface="Times New Roman"/>
              </a:rPr>
              <a:t>o</a:t>
            </a:r>
            <a:r>
              <a:rPr sz="770" b="1" u="sng" spc="4" dirty="0">
                <a:latin typeface="Times New Roman"/>
                <a:cs typeface="Times New Roman"/>
              </a:rPr>
              <a:t> </a:t>
            </a:r>
            <a:r>
              <a:rPr sz="770" b="1" u="sng" spc="9" dirty="0">
                <a:latin typeface="Times New Roman"/>
                <a:cs typeface="Times New Roman"/>
              </a:rPr>
              <a:t>w</a:t>
            </a:r>
            <a:r>
              <a:rPr sz="770" b="1" u="sng" spc="-21" dirty="0">
                <a:latin typeface="Times New Roman"/>
                <a:cs typeface="Times New Roman"/>
              </a:rPr>
              <a:t>itn</a:t>
            </a:r>
            <a:r>
              <a:rPr sz="770" b="1" u="sng" spc="81" dirty="0">
                <a:latin typeface="Times New Roman"/>
                <a:cs typeface="Times New Roman"/>
              </a:rPr>
              <a:t>e</a:t>
            </a:r>
            <a:r>
              <a:rPr sz="770" b="1" u="sng" spc="73" dirty="0">
                <a:latin typeface="Times New Roman"/>
                <a:cs typeface="Times New Roman"/>
              </a:rPr>
              <a:t>s</a:t>
            </a:r>
            <a:r>
              <a:rPr sz="770" b="1" u="sng" spc="81" dirty="0">
                <a:latin typeface="Times New Roman"/>
                <a:cs typeface="Times New Roman"/>
              </a:rPr>
              <a:t>s</a:t>
            </a:r>
            <a:r>
              <a:rPr sz="770" b="1" u="sng" spc="9" dirty="0">
                <a:latin typeface="Times New Roman"/>
                <a:cs typeface="Times New Roman"/>
              </a:rPr>
              <a:t> </a:t>
            </a:r>
            <a:r>
              <a:rPr sz="770" b="1" u="sng" spc="-13" dirty="0">
                <a:latin typeface="Times New Roman"/>
                <a:cs typeface="Times New Roman"/>
              </a:rPr>
              <a:t>d</a:t>
            </a:r>
            <a:r>
              <a:rPr sz="770" b="1" u="sng" spc="-4" dirty="0">
                <a:latin typeface="Times New Roman"/>
                <a:cs typeface="Times New Roman"/>
              </a:rPr>
              <a:t>i</a:t>
            </a:r>
            <a:r>
              <a:rPr sz="770" b="1" u="sng" spc="73" dirty="0">
                <a:latin typeface="Times New Roman"/>
                <a:cs typeface="Times New Roman"/>
              </a:rPr>
              <a:t>s</a:t>
            </a:r>
            <a:r>
              <a:rPr sz="770" b="1" u="sng" spc="-77" dirty="0">
                <a:latin typeface="Times New Roman"/>
                <a:cs typeface="Times New Roman"/>
              </a:rPr>
              <a:t>r</a:t>
            </a:r>
            <a:r>
              <a:rPr sz="770" b="1" u="sng" dirty="0">
                <a:latin typeface="Times New Roman"/>
                <a:cs typeface="Times New Roman"/>
              </a:rPr>
              <a:t>upt</a:t>
            </a:r>
            <a:r>
              <a:rPr sz="770" b="1" u="sng" spc="4" dirty="0">
                <a:latin typeface="Times New Roman"/>
                <a:cs typeface="Times New Roman"/>
              </a:rPr>
              <a:t>ion</a:t>
            </a:r>
            <a:r>
              <a:rPr sz="770" b="1" u="sng" spc="17" dirty="0">
                <a:latin typeface="Times New Roman"/>
                <a:cs typeface="Times New Roman"/>
              </a:rPr>
              <a:t> 	</a:t>
            </a:r>
            <a:r>
              <a:rPr sz="770" b="1" u="sng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u="sng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u="sng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u="sng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u="sng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u="sng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u="sng" spc="39" dirty="0">
                <a:solidFill>
                  <a:srgbClr val="808080"/>
                </a:solidFill>
                <a:latin typeface="Times New Roman"/>
                <a:cs typeface="Times New Roman"/>
              </a:rPr>
              <a:t>6</a:t>
            </a:r>
            <a:r>
              <a:rPr sz="770" b="1" u="sng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u="sng" spc="1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u="sng" spc="-9" dirty="0">
                <a:latin typeface="Times New Roman"/>
                <a:cs typeface="Times New Roman"/>
              </a:rPr>
              <a:t>Digit</a:t>
            </a:r>
            <a:r>
              <a:rPr sz="770" b="1" u="sng" spc="21" dirty="0">
                <a:latin typeface="Times New Roman"/>
                <a:cs typeface="Times New Roman"/>
              </a:rPr>
              <a:t>a</a:t>
            </a:r>
            <a:r>
              <a:rPr sz="770" b="1" u="sng" spc="-30" dirty="0">
                <a:latin typeface="Times New Roman"/>
                <a:cs typeface="Times New Roman"/>
              </a:rPr>
              <a:t>l</a:t>
            </a:r>
            <a:r>
              <a:rPr sz="770" b="1" u="sng" spc="17" dirty="0">
                <a:latin typeface="Times New Roman"/>
                <a:cs typeface="Times New Roman"/>
              </a:rPr>
              <a:t> </a:t>
            </a:r>
            <a:r>
              <a:rPr sz="770" b="1" u="sng" spc="56" dirty="0">
                <a:latin typeface="Times New Roman"/>
                <a:cs typeface="Times New Roman"/>
              </a:rPr>
              <a:t>boo</a:t>
            </a:r>
            <a:r>
              <a:rPr sz="770" b="1" u="sng" spc="30" dirty="0">
                <a:latin typeface="Times New Roman"/>
                <a:cs typeface="Times New Roman"/>
              </a:rPr>
              <a:t>s</a:t>
            </a:r>
            <a:r>
              <a:rPr sz="770" b="1" u="sng" spc="-17" dirty="0">
                <a:latin typeface="Times New Roman"/>
                <a:cs typeface="Times New Roman"/>
              </a:rPr>
              <a:t>t</a:t>
            </a:r>
            <a:r>
              <a:rPr sz="770" b="1" u="sng" spc="17" dirty="0">
                <a:latin typeface="Times New Roman"/>
                <a:cs typeface="Times New Roman"/>
              </a:rPr>
              <a:t> </a:t>
            </a:r>
            <a:r>
              <a:rPr sz="770" b="1" u="sng" spc="-13" dirty="0">
                <a:latin typeface="Times New Roman"/>
                <a:cs typeface="Times New Roman"/>
              </a:rPr>
              <a:t>f</a:t>
            </a:r>
            <a:r>
              <a:rPr sz="770" b="1" u="sng" spc="-9" dirty="0">
                <a:latin typeface="Times New Roman"/>
                <a:cs typeface="Times New Roman"/>
              </a:rPr>
              <a:t>or</a:t>
            </a:r>
            <a:r>
              <a:rPr sz="770" b="1" u="sng" spc="9" dirty="0">
                <a:latin typeface="Times New Roman"/>
                <a:cs typeface="Times New Roman"/>
              </a:rPr>
              <a:t> </a:t>
            </a:r>
            <a:r>
              <a:rPr sz="770" b="1" u="sng" spc="-77" dirty="0">
                <a:latin typeface="Times New Roman"/>
                <a:cs typeface="Times New Roman"/>
              </a:rPr>
              <a:t>r</a:t>
            </a:r>
            <a:r>
              <a:rPr sz="770" b="1" u="sng" spc="81" dirty="0">
                <a:latin typeface="Times New Roman"/>
                <a:cs typeface="Times New Roman"/>
              </a:rPr>
              <a:t>e</a:t>
            </a:r>
            <a:r>
              <a:rPr sz="770" b="1" u="sng" spc="-17" dirty="0">
                <a:latin typeface="Times New Roman"/>
                <a:cs typeface="Times New Roman"/>
              </a:rPr>
              <a:t>t</a:t>
            </a:r>
            <a:r>
              <a:rPr sz="770" b="1" u="sng" spc="21" dirty="0">
                <a:latin typeface="Times New Roman"/>
                <a:cs typeface="Times New Roman"/>
              </a:rPr>
              <a:t>a</a:t>
            </a:r>
            <a:r>
              <a:rPr sz="770" b="1" u="sng" spc="-30" dirty="0">
                <a:latin typeface="Times New Roman"/>
                <a:cs typeface="Times New Roman"/>
              </a:rPr>
              <a:t>il</a:t>
            </a:r>
            <a:r>
              <a:rPr sz="770" b="1" u="sng" spc="13" dirty="0">
                <a:latin typeface="Times New Roman"/>
                <a:cs typeface="Times New Roman"/>
              </a:rPr>
              <a:t> </a:t>
            </a:r>
            <a:r>
              <a:rPr sz="770" b="1" u="sng" spc="26" dirty="0">
                <a:latin typeface="Times New Roman"/>
                <a:cs typeface="Times New Roman"/>
              </a:rPr>
              <a:t>len</a:t>
            </a:r>
            <a:r>
              <a:rPr sz="770" b="1" u="sng" spc="9" dirty="0">
                <a:latin typeface="Times New Roman"/>
                <a:cs typeface="Times New Roman"/>
              </a:rPr>
              <a:t>ding</a:t>
            </a:r>
            <a:r>
              <a:rPr sz="770" b="1" u="sng" spc="17" dirty="0">
                <a:latin typeface="Times New Roman"/>
                <a:cs typeface="Times New Roman"/>
              </a:rPr>
              <a:t> 	</a:t>
            </a:r>
            <a:r>
              <a:rPr sz="770" b="1" u="sng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u="sng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u="sng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u="sng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u="sng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u="sng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u="sng" spc="39" dirty="0">
                <a:solidFill>
                  <a:srgbClr val="808080"/>
                </a:solidFill>
                <a:latin typeface="Times New Roman"/>
                <a:cs typeface="Times New Roman"/>
              </a:rPr>
              <a:t>7</a:t>
            </a:r>
            <a:r>
              <a:rPr sz="770" b="1" u="sng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u="sng" spc="1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u="sng" spc="26" dirty="0">
                <a:latin typeface="Times New Roman"/>
                <a:cs typeface="Times New Roman"/>
              </a:rPr>
              <a:t>US</a:t>
            </a:r>
            <a:r>
              <a:rPr sz="770" b="1" u="sng" spc="39" dirty="0">
                <a:latin typeface="Times New Roman"/>
                <a:cs typeface="Times New Roman"/>
              </a:rPr>
              <a:t>$</a:t>
            </a:r>
            <a:r>
              <a:rPr sz="770" b="1" u="sng" spc="30" dirty="0">
                <a:latin typeface="Times New Roman"/>
                <a:cs typeface="Times New Roman"/>
              </a:rPr>
              <a:t>6</a:t>
            </a:r>
            <a:r>
              <a:rPr sz="770" b="1" u="sng" spc="39" dirty="0">
                <a:latin typeface="Times New Roman"/>
                <a:cs typeface="Times New Roman"/>
              </a:rPr>
              <a:t>00</a:t>
            </a:r>
            <a:r>
              <a:rPr sz="770" b="1" u="sng" spc="4" dirty="0">
                <a:latin typeface="Times New Roman"/>
                <a:cs typeface="Times New Roman"/>
              </a:rPr>
              <a:t>bn</a:t>
            </a:r>
            <a:r>
              <a:rPr sz="770" b="1" u="sng" spc="17" dirty="0">
                <a:latin typeface="Times New Roman"/>
                <a:cs typeface="Times New Roman"/>
              </a:rPr>
              <a:t> </a:t>
            </a:r>
            <a:r>
              <a:rPr sz="770" b="1" u="sng" spc="9" dirty="0">
                <a:latin typeface="Times New Roman"/>
                <a:cs typeface="Times New Roman"/>
              </a:rPr>
              <a:t>oppo</a:t>
            </a:r>
            <a:r>
              <a:rPr sz="770" b="1" u="sng" dirty="0">
                <a:latin typeface="Times New Roman"/>
                <a:cs typeface="Times New Roman"/>
              </a:rPr>
              <a:t>r</a:t>
            </a:r>
            <a:r>
              <a:rPr sz="770" b="1" u="sng" spc="-17" dirty="0">
                <a:latin typeface="Times New Roman"/>
                <a:cs typeface="Times New Roman"/>
              </a:rPr>
              <a:t>t</a:t>
            </a:r>
            <a:r>
              <a:rPr sz="770" b="1" u="sng" spc="4" dirty="0">
                <a:latin typeface="Times New Roman"/>
                <a:cs typeface="Times New Roman"/>
              </a:rPr>
              <a:t>un</a:t>
            </a:r>
            <a:r>
              <a:rPr sz="770" b="1" u="sng" spc="-43" dirty="0">
                <a:latin typeface="Times New Roman"/>
                <a:cs typeface="Times New Roman"/>
              </a:rPr>
              <a:t>i</a:t>
            </a:r>
            <a:r>
              <a:rPr sz="770" b="1" u="sng" spc="-17" dirty="0">
                <a:latin typeface="Times New Roman"/>
                <a:cs typeface="Times New Roman"/>
              </a:rPr>
              <a:t>t</a:t>
            </a:r>
            <a:r>
              <a:rPr sz="770" b="1" u="sng" spc="-34" dirty="0">
                <a:latin typeface="Times New Roman"/>
                <a:cs typeface="Times New Roman"/>
              </a:rPr>
              <a:t>y</a:t>
            </a:r>
            <a:r>
              <a:rPr sz="770" b="1" u="sng" spc="17" dirty="0">
                <a:latin typeface="Times New Roman"/>
                <a:cs typeface="Times New Roman"/>
              </a:rPr>
              <a:t> </a:t>
            </a:r>
            <a:r>
              <a:rPr sz="770" b="1" u="sng" spc="13" dirty="0">
                <a:latin typeface="Times New Roman"/>
                <a:cs typeface="Times New Roman"/>
              </a:rPr>
              <a:t>up</a:t>
            </a:r>
            <a:r>
              <a:rPr sz="770" b="1" u="sng" spc="17" dirty="0">
                <a:latin typeface="Times New Roman"/>
                <a:cs typeface="Times New Roman"/>
              </a:rPr>
              <a:t> </a:t>
            </a:r>
            <a:r>
              <a:rPr sz="770" b="1" u="sng" spc="-13" dirty="0">
                <a:latin typeface="Times New Roman"/>
                <a:cs typeface="Times New Roman"/>
              </a:rPr>
              <a:t>f</a:t>
            </a:r>
            <a:r>
              <a:rPr sz="770" b="1" u="sng" spc="-9" dirty="0">
                <a:latin typeface="Times New Roman"/>
                <a:cs typeface="Times New Roman"/>
              </a:rPr>
              <a:t>or</a:t>
            </a:r>
            <a:r>
              <a:rPr sz="770" b="1" u="sng" spc="9" dirty="0">
                <a:latin typeface="Times New Roman"/>
                <a:cs typeface="Times New Roman"/>
              </a:rPr>
              <a:t> </a:t>
            </a:r>
            <a:r>
              <a:rPr sz="770" b="1" u="sng" spc="-9" dirty="0">
                <a:latin typeface="Times New Roman"/>
                <a:cs typeface="Times New Roman"/>
              </a:rPr>
              <a:t>g</a:t>
            </a:r>
            <a:r>
              <a:rPr sz="770" b="1" u="sng" spc="-13" dirty="0">
                <a:latin typeface="Times New Roman"/>
                <a:cs typeface="Times New Roman"/>
              </a:rPr>
              <a:t>r</a:t>
            </a:r>
            <a:r>
              <a:rPr sz="770" b="1" u="sng" spc="21" dirty="0">
                <a:latin typeface="Times New Roman"/>
                <a:cs typeface="Times New Roman"/>
              </a:rPr>
              <a:t>a</a:t>
            </a:r>
            <a:r>
              <a:rPr sz="770" b="1" u="sng" spc="47" dirty="0">
                <a:latin typeface="Times New Roman"/>
                <a:cs typeface="Times New Roman"/>
              </a:rPr>
              <a:t>bs</a:t>
            </a:r>
            <a:r>
              <a:rPr sz="770" b="1" u="sng" spc="17" dirty="0">
                <a:latin typeface="Times New Roman"/>
                <a:cs typeface="Times New Roman"/>
              </a:rPr>
              <a:t> 	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80548" y="5187561"/>
            <a:ext cx="1875009" cy="114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our</a:t>
            </a:r>
            <a:r>
              <a:rPr sz="685" i="1" dirty="0">
                <a:latin typeface="Arial"/>
                <a:cs typeface="Arial"/>
              </a:rPr>
              <a:t>c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:</a:t>
            </a:r>
            <a:r>
              <a:rPr sz="685" i="1" spc="-4" dirty="0">
                <a:latin typeface="Arial"/>
                <a:cs typeface="Arial"/>
              </a:rPr>
              <a:t> Co</a:t>
            </a:r>
            <a:r>
              <a:rPr sz="685" i="1" spc="-9" dirty="0">
                <a:latin typeface="Arial"/>
                <a:cs typeface="Arial"/>
              </a:rPr>
              <a:t>m</a:t>
            </a:r>
            <a:r>
              <a:rPr sz="685" i="1" spc="-4" dirty="0">
                <a:latin typeface="Arial"/>
                <a:cs typeface="Arial"/>
              </a:rPr>
              <a:t>pan</a:t>
            </a:r>
            <a:r>
              <a:rPr sz="685" i="1" dirty="0">
                <a:latin typeface="Arial"/>
                <a:cs typeface="Arial"/>
              </a:rPr>
              <a:t>y</a:t>
            </a:r>
            <a:r>
              <a:rPr sz="685" i="1" spc="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da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-17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,</a:t>
            </a:r>
            <a:r>
              <a:rPr sz="685" i="1" spc="17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Cred</a:t>
            </a:r>
            <a:r>
              <a:rPr sz="685" i="1" dirty="0">
                <a:latin typeface="Arial"/>
                <a:cs typeface="Arial"/>
              </a:rPr>
              <a:t>it S</a:t>
            </a:r>
            <a:r>
              <a:rPr sz="685" i="1" spc="-4" dirty="0">
                <a:latin typeface="Arial"/>
                <a:cs typeface="Arial"/>
              </a:rPr>
              <a:t>u</a:t>
            </a:r>
            <a:r>
              <a:rPr sz="685" i="1" spc="-13" dirty="0">
                <a:latin typeface="Arial"/>
                <a:cs typeface="Arial"/>
              </a:rPr>
              <a:t>i</a:t>
            </a:r>
            <a:r>
              <a:rPr sz="685" i="1" dirty="0">
                <a:latin typeface="Arial"/>
                <a:cs typeface="Arial"/>
              </a:rPr>
              <a:t>sse</a:t>
            </a:r>
            <a:r>
              <a:rPr sz="685" i="1" spc="-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spc="-9" dirty="0">
                <a:latin typeface="Arial"/>
                <a:cs typeface="Arial"/>
              </a:rPr>
              <a:t>s</a:t>
            </a:r>
            <a:r>
              <a:rPr sz="685" i="1" dirty="0">
                <a:latin typeface="Arial"/>
                <a:cs typeface="Arial"/>
              </a:rPr>
              <a:t>ti</a:t>
            </a:r>
            <a:r>
              <a:rPr sz="685" i="1" spc="-9" dirty="0">
                <a:latin typeface="Arial"/>
                <a:cs typeface="Arial"/>
              </a:rPr>
              <a:t>m</a:t>
            </a:r>
            <a:r>
              <a:rPr sz="685" i="1" spc="-4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s</a:t>
            </a:r>
            <a:endParaRPr sz="685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307605" y="5187561"/>
            <a:ext cx="1873922" cy="114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our</a:t>
            </a:r>
            <a:r>
              <a:rPr sz="685" i="1" dirty="0">
                <a:latin typeface="Arial"/>
                <a:cs typeface="Arial"/>
              </a:rPr>
              <a:t>c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:</a:t>
            </a:r>
            <a:r>
              <a:rPr sz="685" i="1" spc="-4" dirty="0">
                <a:latin typeface="Arial"/>
                <a:cs typeface="Arial"/>
              </a:rPr>
              <a:t> Co</a:t>
            </a:r>
            <a:r>
              <a:rPr sz="685" i="1" spc="-9" dirty="0">
                <a:latin typeface="Arial"/>
                <a:cs typeface="Arial"/>
              </a:rPr>
              <a:t>m</a:t>
            </a:r>
            <a:r>
              <a:rPr sz="685" i="1" spc="-4" dirty="0">
                <a:latin typeface="Arial"/>
                <a:cs typeface="Arial"/>
              </a:rPr>
              <a:t>pan</a:t>
            </a:r>
            <a:r>
              <a:rPr sz="685" i="1" dirty="0">
                <a:latin typeface="Arial"/>
                <a:cs typeface="Arial"/>
              </a:rPr>
              <a:t>y</a:t>
            </a:r>
            <a:r>
              <a:rPr sz="685" i="1" spc="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da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-17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,</a:t>
            </a:r>
            <a:r>
              <a:rPr sz="685" i="1" spc="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Cred</a:t>
            </a:r>
            <a:r>
              <a:rPr sz="685" i="1" dirty="0">
                <a:latin typeface="Arial"/>
                <a:cs typeface="Arial"/>
              </a:rPr>
              <a:t>it S</a:t>
            </a:r>
            <a:r>
              <a:rPr sz="685" i="1" spc="-4" dirty="0">
                <a:latin typeface="Arial"/>
                <a:cs typeface="Arial"/>
              </a:rPr>
              <a:t>u</a:t>
            </a:r>
            <a:r>
              <a:rPr sz="685" i="1" spc="-13" dirty="0">
                <a:latin typeface="Arial"/>
                <a:cs typeface="Arial"/>
              </a:rPr>
              <a:t>i</a:t>
            </a:r>
            <a:r>
              <a:rPr sz="685" i="1" dirty="0">
                <a:latin typeface="Arial"/>
                <a:cs typeface="Arial"/>
              </a:rPr>
              <a:t>sse</a:t>
            </a:r>
            <a:r>
              <a:rPr sz="685" i="1" spc="-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spc="-9" dirty="0">
                <a:latin typeface="Arial"/>
                <a:cs typeface="Arial"/>
              </a:rPr>
              <a:t>s</a:t>
            </a:r>
            <a:r>
              <a:rPr sz="685" i="1" dirty="0">
                <a:latin typeface="Arial"/>
                <a:cs typeface="Arial"/>
              </a:rPr>
              <a:t>ti</a:t>
            </a:r>
            <a:r>
              <a:rPr sz="685" i="1" spc="-9" dirty="0">
                <a:latin typeface="Arial"/>
                <a:cs typeface="Arial"/>
              </a:rPr>
              <a:t>m</a:t>
            </a:r>
            <a:r>
              <a:rPr sz="685" i="1" spc="-4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s</a:t>
            </a:r>
            <a:endParaRPr sz="685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45151" y="5187561"/>
            <a:ext cx="1873922" cy="114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our</a:t>
            </a:r>
            <a:r>
              <a:rPr sz="685" i="1" dirty="0">
                <a:latin typeface="Arial"/>
                <a:cs typeface="Arial"/>
              </a:rPr>
              <a:t>c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:</a:t>
            </a:r>
            <a:r>
              <a:rPr sz="685" i="1" spc="-4" dirty="0">
                <a:latin typeface="Arial"/>
                <a:cs typeface="Arial"/>
              </a:rPr>
              <a:t> Co</a:t>
            </a:r>
            <a:r>
              <a:rPr sz="685" i="1" spc="-9" dirty="0">
                <a:latin typeface="Arial"/>
                <a:cs typeface="Arial"/>
              </a:rPr>
              <a:t>m</a:t>
            </a:r>
            <a:r>
              <a:rPr sz="685" i="1" spc="-4" dirty="0">
                <a:latin typeface="Arial"/>
                <a:cs typeface="Arial"/>
              </a:rPr>
              <a:t>pan</a:t>
            </a:r>
            <a:r>
              <a:rPr sz="685" i="1" dirty="0">
                <a:latin typeface="Arial"/>
                <a:cs typeface="Arial"/>
              </a:rPr>
              <a:t>y</a:t>
            </a:r>
            <a:r>
              <a:rPr sz="685" i="1" spc="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da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-17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,</a:t>
            </a:r>
            <a:r>
              <a:rPr sz="685" i="1" spc="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Cred</a:t>
            </a:r>
            <a:r>
              <a:rPr sz="685" i="1" dirty="0">
                <a:latin typeface="Arial"/>
                <a:cs typeface="Arial"/>
              </a:rPr>
              <a:t>it S</a:t>
            </a:r>
            <a:r>
              <a:rPr sz="685" i="1" spc="-4" dirty="0">
                <a:latin typeface="Arial"/>
                <a:cs typeface="Arial"/>
              </a:rPr>
              <a:t>u</a:t>
            </a:r>
            <a:r>
              <a:rPr sz="685" i="1" spc="-13" dirty="0">
                <a:latin typeface="Arial"/>
                <a:cs typeface="Arial"/>
              </a:rPr>
              <a:t>i</a:t>
            </a:r>
            <a:r>
              <a:rPr sz="685" i="1" dirty="0">
                <a:latin typeface="Arial"/>
                <a:cs typeface="Arial"/>
              </a:rPr>
              <a:t>sse</a:t>
            </a:r>
            <a:r>
              <a:rPr sz="685" i="1" spc="-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spc="-9" dirty="0">
                <a:latin typeface="Arial"/>
                <a:cs typeface="Arial"/>
              </a:rPr>
              <a:t>s</a:t>
            </a:r>
            <a:r>
              <a:rPr sz="685" i="1" dirty="0">
                <a:latin typeface="Arial"/>
                <a:cs typeface="Arial"/>
              </a:rPr>
              <a:t>ti</a:t>
            </a:r>
            <a:r>
              <a:rPr sz="685" i="1" spc="-9" dirty="0">
                <a:latin typeface="Arial"/>
                <a:cs typeface="Arial"/>
              </a:rPr>
              <a:t>m</a:t>
            </a:r>
            <a:r>
              <a:rPr sz="685" i="1" spc="-4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s</a:t>
            </a:r>
            <a:endParaRPr sz="685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23674" y="2047170"/>
            <a:ext cx="365869" cy="2364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 indent="22288">
              <a:lnSpc>
                <a:spcPts val="872"/>
              </a:lnSpc>
            </a:pPr>
            <a:r>
              <a:rPr sz="770" spc="-77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770" spc="47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70" spc="5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70" spc="39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70" spc="26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770" spc="56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770" spc="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70" spc="6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770" spc="47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70" spc="26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70" spc="39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770" spc="-39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770" spc="34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18950" y="2047170"/>
            <a:ext cx="553968" cy="2364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 indent="112530">
              <a:lnSpc>
                <a:spcPts val="872"/>
              </a:lnSpc>
            </a:pPr>
            <a:r>
              <a:rPr sz="770" spc="-77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770" spc="5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70" spc="47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70" spc="43" dirty="0">
                <a:solidFill>
                  <a:srgbClr val="FFFFFF"/>
                </a:solidFill>
                <a:latin typeface="Times New Roman"/>
                <a:cs typeface="Times New Roman"/>
              </a:rPr>
              <a:t>ds</a:t>
            </a:r>
            <a:r>
              <a:rPr sz="77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7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770" spc="-77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770" spc="47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70" spc="5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770" spc="2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770" spc="-9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770" spc="47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770" spc="94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770" spc="-3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770" spc="5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770" spc="21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770" spc="-9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770" spc="64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989360" y="2047170"/>
            <a:ext cx="380547" cy="2364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309" marR="10872" indent="-5980">
              <a:lnSpc>
                <a:spcPts val="872"/>
              </a:lnSpc>
            </a:pPr>
            <a:r>
              <a:rPr sz="770" spc="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770" spc="77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70" spc="26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770" spc="56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770" spc="47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70" spc="73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70" spc="43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770" spc="64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77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70" spc="-77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770" spc="56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70" spc="26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70" spc="39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770" spc="-39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770" spc="34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680797" y="2047170"/>
            <a:ext cx="366956" cy="2364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 indent="22288">
              <a:lnSpc>
                <a:spcPts val="872"/>
              </a:lnSpc>
            </a:pPr>
            <a:r>
              <a:rPr sz="770" spc="2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770" spc="39" dirty="0">
                <a:solidFill>
                  <a:srgbClr val="FFFFFF"/>
                </a:solidFill>
                <a:latin typeface="Times New Roman"/>
                <a:cs typeface="Times New Roman"/>
              </a:rPr>
              <a:t>ob</a:t>
            </a:r>
            <a:r>
              <a:rPr sz="770" spc="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770" spc="-39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770" spc="77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770" spc="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70" spc="-77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770" spc="56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70" spc="26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770" spc="39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770" spc="-39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770" spc="34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45245" y="2429299"/>
            <a:ext cx="1292229" cy="831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39" dirty="0">
                <a:latin typeface="Arial"/>
                <a:cs typeface="Arial"/>
              </a:rPr>
              <a:t>E</a:t>
            </a:r>
            <a:r>
              <a:rPr sz="471" spc="-17" dirty="0">
                <a:latin typeface="Arial"/>
                <a:cs typeface="Arial"/>
              </a:rPr>
              <a:t>v</a:t>
            </a:r>
            <a:r>
              <a:rPr sz="471" spc="43" dirty="0">
                <a:latin typeface="Arial"/>
                <a:cs typeface="Arial"/>
              </a:rPr>
              <a:t>o</a:t>
            </a:r>
            <a:r>
              <a:rPr sz="471" spc="26" dirty="0">
                <a:latin typeface="Arial"/>
                <a:cs typeface="Arial"/>
              </a:rPr>
              <a:t>l</a:t>
            </a:r>
            <a:r>
              <a:rPr sz="471" spc="43" dirty="0">
                <a:latin typeface="Arial"/>
                <a:cs typeface="Arial"/>
              </a:rPr>
              <a:t>u</a:t>
            </a:r>
            <a:r>
              <a:rPr sz="471" dirty="0">
                <a:latin typeface="Arial"/>
                <a:cs typeface="Arial"/>
              </a:rPr>
              <a:t>t</a:t>
            </a:r>
            <a:r>
              <a:rPr sz="471" spc="26" dirty="0">
                <a:latin typeface="Arial"/>
                <a:cs typeface="Arial"/>
              </a:rPr>
              <a:t>i</a:t>
            </a:r>
            <a:r>
              <a:rPr sz="471" spc="43" dirty="0">
                <a:latin typeface="Arial"/>
                <a:cs typeface="Arial"/>
              </a:rPr>
              <a:t>o</a:t>
            </a:r>
            <a:r>
              <a:rPr sz="471" spc="30" dirty="0">
                <a:latin typeface="Arial"/>
                <a:cs typeface="Arial"/>
              </a:rPr>
              <a:t>n</a:t>
            </a:r>
            <a:r>
              <a:rPr sz="471" spc="13" dirty="0">
                <a:latin typeface="Arial"/>
                <a:cs typeface="Arial"/>
              </a:rPr>
              <a:t> </a:t>
            </a:r>
            <a:r>
              <a:rPr sz="471" spc="43" dirty="0">
                <a:latin typeface="Arial"/>
                <a:cs typeface="Arial"/>
              </a:rPr>
              <a:t>o</a:t>
            </a:r>
            <a:r>
              <a:rPr sz="471" spc="13" dirty="0">
                <a:latin typeface="Arial"/>
                <a:cs typeface="Arial"/>
              </a:rPr>
              <a:t>f</a:t>
            </a:r>
            <a:r>
              <a:rPr sz="471" spc="-13" dirty="0">
                <a:latin typeface="Arial"/>
                <a:cs typeface="Arial"/>
              </a:rPr>
              <a:t> </a:t>
            </a:r>
            <a:r>
              <a:rPr sz="471" spc="43" dirty="0">
                <a:latin typeface="Arial"/>
                <a:cs typeface="Arial"/>
              </a:rPr>
              <a:t>ban</a:t>
            </a:r>
            <a:r>
              <a:rPr sz="471" spc="30" dirty="0">
                <a:latin typeface="Arial"/>
                <a:cs typeface="Arial"/>
              </a:rPr>
              <a:t>k</a:t>
            </a:r>
            <a:r>
              <a:rPr sz="471" spc="26" dirty="0">
                <a:latin typeface="Arial"/>
                <a:cs typeface="Arial"/>
              </a:rPr>
              <a:t>i</a:t>
            </a:r>
            <a:r>
              <a:rPr sz="471" spc="43" dirty="0">
                <a:latin typeface="Arial"/>
                <a:cs typeface="Arial"/>
              </a:rPr>
              <a:t>n</a:t>
            </a:r>
            <a:r>
              <a:rPr sz="471" spc="30" dirty="0">
                <a:latin typeface="Arial"/>
                <a:cs typeface="Arial"/>
              </a:rPr>
              <a:t>g </a:t>
            </a:r>
            <a:r>
              <a:rPr sz="471" spc="-13" dirty="0">
                <a:latin typeface="Arial"/>
                <a:cs typeface="Arial"/>
              </a:rPr>
              <a:t> </a:t>
            </a:r>
            <a:r>
              <a:rPr sz="471" spc="17" dirty="0">
                <a:latin typeface="Arial"/>
                <a:cs typeface="Arial"/>
              </a:rPr>
              <a:t>- </a:t>
            </a:r>
            <a:r>
              <a:rPr sz="471" spc="43" dirty="0">
                <a:latin typeface="Arial"/>
                <a:cs typeface="Arial"/>
              </a:rPr>
              <a:t>de</a:t>
            </a:r>
            <a:r>
              <a:rPr sz="471" spc="-17" dirty="0">
                <a:latin typeface="Arial"/>
                <a:cs typeface="Arial"/>
              </a:rPr>
              <a:t>v</a:t>
            </a:r>
            <a:r>
              <a:rPr sz="471" spc="43" dirty="0">
                <a:latin typeface="Arial"/>
                <a:cs typeface="Arial"/>
              </a:rPr>
              <a:t>e</a:t>
            </a:r>
            <a:r>
              <a:rPr sz="471" spc="26" dirty="0">
                <a:latin typeface="Arial"/>
                <a:cs typeface="Arial"/>
              </a:rPr>
              <a:t>l</a:t>
            </a:r>
            <a:r>
              <a:rPr sz="471" spc="43" dirty="0">
                <a:latin typeface="Arial"/>
                <a:cs typeface="Arial"/>
              </a:rPr>
              <a:t>ope</a:t>
            </a:r>
            <a:r>
              <a:rPr sz="471" spc="30" dirty="0">
                <a:latin typeface="Arial"/>
                <a:cs typeface="Arial"/>
              </a:rPr>
              <a:t>d</a:t>
            </a:r>
            <a:r>
              <a:rPr sz="471" spc="-30" dirty="0">
                <a:latin typeface="Arial"/>
                <a:cs typeface="Arial"/>
              </a:rPr>
              <a:t> </a:t>
            </a:r>
            <a:r>
              <a:rPr sz="471" spc="47" dirty="0">
                <a:latin typeface="Arial"/>
                <a:cs typeface="Arial"/>
              </a:rPr>
              <a:t>m</a:t>
            </a:r>
            <a:r>
              <a:rPr sz="471" spc="-90" dirty="0">
                <a:latin typeface="Arial"/>
                <a:cs typeface="Arial"/>
              </a:rPr>
              <a:t> </a:t>
            </a:r>
            <a:r>
              <a:rPr sz="471" spc="43" dirty="0">
                <a:latin typeface="Arial"/>
                <a:cs typeface="Arial"/>
              </a:rPr>
              <a:t>a</a:t>
            </a:r>
            <a:r>
              <a:rPr sz="471" spc="21" dirty="0">
                <a:latin typeface="Arial"/>
                <a:cs typeface="Arial"/>
              </a:rPr>
              <a:t>rk</a:t>
            </a:r>
            <a:r>
              <a:rPr sz="471" spc="39" dirty="0">
                <a:latin typeface="Arial"/>
                <a:cs typeface="Arial"/>
              </a:rPr>
              <a:t>e</a:t>
            </a:r>
            <a:r>
              <a:rPr sz="471" dirty="0">
                <a:latin typeface="Arial"/>
                <a:cs typeface="Arial"/>
              </a:rPr>
              <a:t>t</a:t>
            </a:r>
            <a:r>
              <a:rPr sz="471" spc="30" dirty="0">
                <a:latin typeface="Arial"/>
                <a:cs typeface="Arial"/>
              </a:rPr>
              <a:t>s</a:t>
            </a:r>
            <a:endParaRPr sz="471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353017" y="1255449"/>
            <a:ext cx="707274" cy="245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71" spc="9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471" spc="-9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71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26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471" spc="43" dirty="0">
                <a:solidFill>
                  <a:srgbClr val="FFFFFF"/>
                </a:solidFill>
                <a:latin typeface="Times New Roman"/>
                <a:cs typeface="Times New Roman"/>
              </a:rPr>
              <a:t>h </a:t>
            </a:r>
            <a:r>
              <a:rPr sz="471" spc="73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71" spc="6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71" spc="26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71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471" spc="56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47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73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471" spc="56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471" spc="26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71" spc="43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471" spc="26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471" spc="5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71" dirty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471" spc="26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71" spc="43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471">
              <a:latin typeface="Times New Roman"/>
              <a:cs typeface="Times New Roman"/>
            </a:endParaRPr>
          </a:p>
          <a:p>
            <a:pPr marR="3262" algn="ctr">
              <a:spcBef>
                <a:spcPts val="60"/>
              </a:spcBef>
            </a:pPr>
            <a:r>
              <a:rPr sz="471" spc="47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71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73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71" spc="43" dirty="0">
                <a:solidFill>
                  <a:srgbClr val="FFFFFF"/>
                </a:solidFill>
                <a:latin typeface="Times New Roman"/>
                <a:cs typeface="Times New Roman"/>
              </a:rPr>
              <a:t>d </a:t>
            </a:r>
            <a:r>
              <a:rPr sz="471" spc="-9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471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3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71" spc="39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471"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4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471" spc="73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71" spc="3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71" spc="47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71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73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71" spc="13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47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71" spc="-17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47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71" spc="26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71" spc="13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471">
              <a:latin typeface="Times New Roman"/>
              <a:cs typeface="Times New Roman"/>
            </a:endParaRPr>
          </a:p>
          <a:p>
            <a:pPr marR="1087" algn="ctr">
              <a:spcBef>
                <a:spcPts val="60"/>
              </a:spcBef>
            </a:pPr>
            <a:r>
              <a:rPr sz="471" spc="73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71" spc="-9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71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13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471" spc="56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471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9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471" spc="47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7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2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7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1" spc="26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47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71" spc="-26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471" spc="47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471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16577" y="1390168"/>
            <a:ext cx="761094" cy="831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dirty="0">
                <a:solidFill>
                  <a:srgbClr val="0F243E"/>
                </a:solidFill>
                <a:latin typeface="Arial"/>
                <a:cs typeface="Arial"/>
              </a:rPr>
              <a:t>I</a:t>
            </a:r>
            <a:r>
              <a:rPr sz="471" spc="43" dirty="0">
                <a:solidFill>
                  <a:srgbClr val="0F243E"/>
                </a:solidFill>
                <a:latin typeface="Arial"/>
                <a:cs typeface="Arial"/>
              </a:rPr>
              <a:t>nd</a:t>
            </a:r>
            <a:r>
              <a:rPr sz="471" spc="26" dirty="0">
                <a:solidFill>
                  <a:srgbClr val="0F243E"/>
                </a:solidFill>
                <a:latin typeface="Arial"/>
                <a:cs typeface="Arial"/>
              </a:rPr>
              <a:t>i</a:t>
            </a:r>
            <a:r>
              <a:rPr sz="471" spc="43" dirty="0">
                <a:solidFill>
                  <a:srgbClr val="0F243E"/>
                </a:solidFill>
                <a:latin typeface="Arial"/>
                <a:cs typeface="Arial"/>
              </a:rPr>
              <a:t>a</a:t>
            </a:r>
            <a:r>
              <a:rPr sz="471" spc="30" dirty="0">
                <a:solidFill>
                  <a:srgbClr val="0F243E"/>
                </a:solidFill>
                <a:latin typeface="Arial"/>
                <a:cs typeface="Arial"/>
              </a:rPr>
              <a:t>n</a:t>
            </a:r>
            <a:r>
              <a:rPr sz="471" spc="-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471" spc="43" dirty="0">
                <a:solidFill>
                  <a:srgbClr val="0F243E"/>
                </a:solidFill>
                <a:latin typeface="Arial"/>
                <a:cs typeface="Arial"/>
              </a:rPr>
              <a:t>ban</a:t>
            </a:r>
            <a:r>
              <a:rPr sz="471" spc="30" dirty="0">
                <a:solidFill>
                  <a:srgbClr val="0F243E"/>
                </a:solidFill>
                <a:latin typeface="Arial"/>
                <a:cs typeface="Arial"/>
              </a:rPr>
              <a:t>k</a:t>
            </a:r>
            <a:r>
              <a:rPr sz="471" spc="26" dirty="0">
                <a:solidFill>
                  <a:srgbClr val="0F243E"/>
                </a:solidFill>
                <a:latin typeface="Arial"/>
                <a:cs typeface="Arial"/>
              </a:rPr>
              <a:t>i</a:t>
            </a:r>
            <a:r>
              <a:rPr sz="471" spc="43" dirty="0">
                <a:solidFill>
                  <a:srgbClr val="0F243E"/>
                </a:solidFill>
                <a:latin typeface="Arial"/>
                <a:cs typeface="Arial"/>
              </a:rPr>
              <a:t>n</a:t>
            </a:r>
            <a:r>
              <a:rPr sz="471" spc="30" dirty="0">
                <a:solidFill>
                  <a:srgbClr val="0F243E"/>
                </a:solidFill>
                <a:latin typeface="Arial"/>
                <a:cs typeface="Arial"/>
              </a:rPr>
              <a:t>g</a:t>
            </a:r>
            <a:r>
              <a:rPr sz="471" spc="-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471" spc="43" dirty="0">
                <a:solidFill>
                  <a:srgbClr val="0F243E"/>
                </a:solidFill>
                <a:latin typeface="Arial"/>
                <a:cs typeface="Arial"/>
              </a:rPr>
              <a:t>e</a:t>
            </a:r>
            <a:r>
              <a:rPr sz="471" spc="-17" dirty="0">
                <a:solidFill>
                  <a:srgbClr val="0F243E"/>
                </a:solidFill>
                <a:latin typeface="Arial"/>
                <a:cs typeface="Arial"/>
              </a:rPr>
              <a:t>v</a:t>
            </a:r>
            <a:r>
              <a:rPr sz="471" spc="43" dirty="0">
                <a:solidFill>
                  <a:srgbClr val="0F243E"/>
                </a:solidFill>
                <a:latin typeface="Arial"/>
                <a:cs typeface="Arial"/>
              </a:rPr>
              <a:t>o</a:t>
            </a:r>
            <a:r>
              <a:rPr sz="471" spc="26" dirty="0">
                <a:solidFill>
                  <a:srgbClr val="0F243E"/>
                </a:solidFill>
                <a:latin typeface="Arial"/>
                <a:cs typeface="Arial"/>
              </a:rPr>
              <a:t>l</a:t>
            </a:r>
            <a:r>
              <a:rPr sz="471" spc="43" dirty="0">
                <a:solidFill>
                  <a:srgbClr val="0F243E"/>
                </a:solidFill>
                <a:latin typeface="Arial"/>
                <a:cs typeface="Arial"/>
              </a:rPr>
              <a:t>u</a:t>
            </a:r>
            <a:r>
              <a:rPr sz="471" dirty="0">
                <a:solidFill>
                  <a:srgbClr val="0F243E"/>
                </a:solidFill>
                <a:latin typeface="Arial"/>
                <a:cs typeface="Arial"/>
              </a:rPr>
              <a:t>t</a:t>
            </a:r>
            <a:r>
              <a:rPr sz="471" spc="26" dirty="0">
                <a:solidFill>
                  <a:srgbClr val="0F243E"/>
                </a:solidFill>
                <a:latin typeface="Arial"/>
                <a:cs typeface="Arial"/>
              </a:rPr>
              <a:t>i</a:t>
            </a:r>
            <a:r>
              <a:rPr sz="471" spc="43" dirty="0">
                <a:solidFill>
                  <a:srgbClr val="0F243E"/>
                </a:solidFill>
                <a:latin typeface="Arial"/>
                <a:cs typeface="Arial"/>
              </a:rPr>
              <a:t>o</a:t>
            </a:r>
            <a:r>
              <a:rPr sz="471" spc="30" dirty="0">
                <a:solidFill>
                  <a:srgbClr val="0F243E"/>
                </a:solidFill>
                <a:latin typeface="Arial"/>
                <a:cs typeface="Arial"/>
              </a:rPr>
              <a:t>n</a:t>
            </a:r>
            <a:endParaRPr sz="471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89573" y="2575041"/>
            <a:ext cx="628990" cy="290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8207" marR="38597" indent="-169611">
              <a:lnSpc>
                <a:spcPct val="105800"/>
              </a:lnSpc>
            </a:pPr>
            <a:r>
              <a:rPr sz="428" spc="-4" dirty="0">
                <a:latin typeface="Times New Roman"/>
                <a:cs typeface="Times New Roman"/>
              </a:rPr>
              <a:t>N</a:t>
            </a:r>
            <a:r>
              <a:rPr sz="428" spc="47" dirty="0">
                <a:latin typeface="Times New Roman"/>
                <a:cs typeface="Times New Roman"/>
              </a:rPr>
              <a:t>u</a:t>
            </a:r>
            <a:r>
              <a:rPr sz="428" spc="64" dirty="0">
                <a:latin typeface="Times New Roman"/>
                <a:cs typeface="Times New Roman"/>
              </a:rPr>
              <a:t>m</a:t>
            </a:r>
            <a:r>
              <a:rPr sz="428" spc="47" dirty="0">
                <a:latin typeface="Times New Roman"/>
                <a:cs typeface="Times New Roman"/>
              </a:rPr>
              <a:t>b</a:t>
            </a:r>
            <a:r>
              <a:rPr sz="428" spc="73" dirty="0">
                <a:latin typeface="Times New Roman"/>
                <a:cs typeface="Times New Roman"/>
              </a:rPr>
              <a:t>e</a:t>
            </a:r>
            <a:r>
              <a:rPr sz="428" spc="26" dirty="0">
                <a:latin typeface="Times New Roman"/>
                <a:cs typeface="Times New Roman"/>
              </a:rPr>
              <a:t>r</a:t>
            </a:r>
            <a:r>
              <a:rPr sz="428" spc="-9" dirty="0">
                <a:latin typeface="Times New Roman"/>
                <a:cs typeface="Times New Roman"/>
              </a:rPr>
              <a:t> </a:t>
            </a:r>
            <a:r>
              <a:rPr sz="428" spc="43" dirty="0">
                <a:latin typeface="Times New Roman"/>
                <a:cs typeface="Times New Roman"/>
              </a:rPr>
              <a:t>o</a:t>
            </a:r>
            <a:r>
              <a:rPr sz="428" spc="4" dirty="0">
                <a:latin typeface="Times New Roman"/>
                <a:cs typeface="Times New Roman"/>
              </a:rPr>
              <a:t>f</a:t>
            </a:r>
            <a:r>
              <a:rPr sz="428" spc="-39" dirty="0">
                <a:latin typeface="Times New Roman"/>
                <a:cs typeface="Times New Roman"/>
              </a:rPr>
              <a:t> </a:t>
            </a:r>
            <a:r>
              <a:rPr sz="428" spc="47" dirty="0">
                <a:latin typeface="Times New Roman"/>
                <a:cs typeface="Times New Roman"/>
              </a:rPr>
              <a:t>b</a:t>
            </a:r>
            <a:r>
              <a:rPr sz="428" spc="30" dirty="0">
                <a:latin typeface="Times New Roman"/>
                <a:cs typeface="Times New Roman"/>
              </a:rPr>
              <a:t>r</a:t>
            </a:r>
            <a:r>
              <a:rPr sz="428" spc="73" dirty="0">
                <a:latin typeface="Times New Roman"/>
                <a:cs typeface="Times New Roman"/>
              </a:rPr>
              <a:t>a</a:t>
            </a:r>
            <a:r>
              <a:rPr sz="428" spc="4" dirty="0">
                <a:latin typeface="Times New Roman"/>
                <a:cs typeface="Times New Roman"/>
              </a:rPr>
              <a:t>n</a:t>
            </a:r>
            <a:r>
              <a:rPr sz="428" spc="26" dirty="0">
                <a:latin typeface="Times New Roman"/>
                <a:cs typeface="Times New Roman"/>
              </a:rPr>
              <a:t>c</a:t>
            </a:r>
            <a:r>
              <a:rPr sz="428" spc="47" dirty="0">
                <a:latin typeface="Times New Roman"/>
                <a:cs typeface="Times New Roman"/>
              </a:rPr>
              <a:t>h</a:t>
            </a:r>
            <a:r>
              <a:rPr sz="428" spc="26" dirty="0">
                <a:latin typeface="Times New Roman"/>
                <a:cs typeface="Times New Roman"/>
              </a:rPr>
              <a:t>e</a:t>
            </a:r>
            <a:r>
              <a:rPr sz="428" spc="21" dirty="0">
                <a:latin typeface="Times New Roman"/>
                <a:cs typeface="Times New Roman"/>
              </a:rPr>
              <a:t>s</a:t>
            </a:r>
            <a:r>
              <a:rPr sz="428" spc="-26" dirty="0">
                <a:latin typeface="Times New Roman"/>
                <a:cs typeface="Times New Roman"/>
              </a:rPr>
              <a:t> </a:t>
            </a:r>
            <a:r>
              <a:rPr sz="428" spc="4" dirty="0">
                <a:latin typeface="Times New Roman"/>
                <a:cs typeface="Times New Roman"/>
              </a:rPr>
              <a:t>- </a:t>
            </a:r>
            <a:r>
              <a:rPr sz="428" spc="47" dirty="0">
                <a:latin typeface="Times New Roman"/>
                <a:cs typeface="Times New Roman"/>
              </a:rPr>
              <a:t>125</a:t>
            </a:r>
            <a:r>
              <a:rPr sz="428" spc="21" dirty="0">
                <a:latin typeface="Times New Roman"/>
                <a:cs typeface="Times New Roman"/>
              </a:rPr>
              <a:t>,</a:t>
            </a:r>
            <a:r>
              <a:rPr sz="428" spc="47" dirty="0">
                <a:latin typeface="Times New Roman"/>
                <a:cs typeface="Times New Roman"/>
              </a:rPr>
              <a:t>86</a:t>
            </a:r>
            <a:r>
              <a:rPr sz="428" spc="34" dirty="0">
                <a:latin typeface="Times New Roman"/>
                <a:cs typeface="Times New Roman"/>
              </a:rPr>
              <a:t>3</a:t>
            </a:r>
            <a:endParaRPr sz="428">
              <a:latin typeface="Times New Roman"/>
              <a:cs typeface="Times New Roman"/>
            </a:endParaRPr>
          </a:p>
          <a:p>
            <a:pPr marL="259308" marR="10872" indent="-248980">
              <a:lnSpc>
                <a:spcPct val="105600"/>
              </a:lnSpc>
            </a:pPr>
            <a:r>
              <a:rPr sz="428" spc="-21" dirty="0">
                <a:latin typeface="Times New Roman"/>
                <a:cs typeface="Times New Roman"/>
              </a:rPr>
              <a:t>S</a:t>
            </a:r>
            <a:r>
              <a:rPr sz="428" spc="47" dirty="0">
                <a:latin typeface="Times New Roman"/>
                <a:cs typeface="Times New Roman"/>
              </a:rPr>
              <a:t>h</a:t>
            </a:r>
            <a:r>
              <a:rPr sz="428" spc="73" dirty="0">
                <a:latin typeface="Times New Roman"/>
                <a:cs typeface="Times New Roman"/>
              </a:rPr>
              <a:t>a</a:t>
            </a:r>
            <a:r>
              <a:rPr sz="428" spc="30" dirty="0">
                <a:latin typeface="Times New Roman"/>
                <a:cs typeface="Times New Roman"/>
              </a:rPr>
              <a:t>r</a:t>
            </a:r>
            <a:r>
              <a:rPr sz="428" spc="51" dirty="0">
                <a:latin typeface="Times New Roman"/>
                <a:cs typeface="Times New Roman"/>
              </a:rPr>
              <a:t>e </a:t>
            </a:r>
            <a:r>
              <a:rPr sz="428" spc="9" dirty="0">
                <a:latin typeface="Times New Roman"/>
                <a:cs typeface="Times New Roman"/>
              </a:rPr>
              <a:t>i</a:t>
            </a:r>
            <a:r>
              <a:rPr sz="428" spc="43" dirty="0">
                <a:latin typeface="Times New Roman"/>
                <a:cs typeface="Times New Roman"/>
              </a:rPr>
              <a:t>n</a:t>
            </a:r>
            <a:r>
              <a:rPr sz="428" spc="-13" dirty="0">
                <a:latin typeface="Times New Roman"/>
                <a:cs typeface="Times New Roman"/>
              </a:rPr>
              <a:t> </a:t>
            </a:r>
            <a:r>
              <a:rPr sz="428" spc="26" dirty="0">
                <a:latin typeface="Times New Roman"/>
                <a:cs typeface="Times New Roman"/>
              </a:rPr>
              <a:t>c</a:t>
            </a:r>
            <a:r>
              <a:rPr sz="428" spc="47" dirty="0">
                <a:latin typeface="Times New Roman"/>
                <a:cs typeface="Times New Roman"/>
              </a:rPr>
              <a:t>u</a:t>
            </a:r>
            <a:r>
              <a:rPr sz="428" spc="4" dirty="0">
                <a:latin typeface="Times New Roman"/>
                <a:cs typeface="Times New Roman"/>
              </a:rPr>
              <a:t>s</a:t>
            </a:r>
            <a:r>
              <a:rPr sz="428" spc="9" dirty="0">
                <a:latin typeface="Times New Roman"/>
                <a:cs typeface="Times New Roman"/>
              </a:rPr>
              <a:t>t</a:t>
            </a:r>
            <a:r>
              <a:rPr sz="428" spc="43" dirty="0">
                <a:latin typeface="Times New Roman"/>
                <a:cs typeface="Times New Roman"/>
              </a:rPr>
              <a:t>o</a:t>
            </a:r>
            <a:r>
              <a:rPr sz="428" spc="64" dirty="0">
                <a:latin typeface="Times New Roman"/>
                <a:cs typeface="Times New Roman"/>
              </a:rPr>
              <a:t>m</a:t>
            </a:r>
            <a:r>
              <a:rPr sz="428" spc="26" dirty="0">
                <a:latin typeface="Times New Roman"/>
                <a:cs typeface="Times New Roman"/>
              </a:rPr>
              <a:t>er</a:t>
            </a:r>
            <a:r>
              <a:rPr sz="428" spc="-13" dirty="0">
                <a:latin typeface="Times New Roman"/>
                <a:cs typeface="Times New Roman"/>
              </a:rPr>
              <a:t> </a:t>
            </a:r>
            <a:r>
              <a:rPr sz="428" spc="56" dirty="0">
                <a:latin typeface="Times New Roman"/>
                <a:cs typeface="Times New Roman"/>
              </a:rPr>
              <a:t>t</a:t>
            </a:r>
            <a:r>
              <a:rPr sz="428" spc="-43" dirty="0">
                <a:latin typeface="Times New Roman"/>
                <a:cs typeface="Times New Roman"/>
              </a:rPr>
              <a:t>x</a:t>
            </a:r>
            <a:r>
              <a:rPr sz="428" spc="47" dirty="0">
                <a:latin typeface="Times New Roman"/>
                <a:cs typeface="Times New Roman"/>
              </a:rPr>
              <a:t>n</a:t>
            </a:r>
            <a:r>
              <a:rPr sz="428" spc="21" dirty="0">
                <a:latin typeface="Times New Roman"/>
                <a:cs typeface="Times New Roman"/>
              </a:rPr>
              <a:t>s</a:t>
            </a:r>
            <a:r>
              <a:rPr sz="428" spc="-21" dirty="0">
                <a:latin typeface="Times New Roman"/>
                <a:cs typeface="Times New Roman"/>
              </a:rPr>
              <a:t> </a:t>
            </a:r>
            <a:r>
              <a:rPr sz="428" spc="4" dirty="0">
                <a:latin typeface="Times New Roman"/>
                <a:cs typeface="Times New Roman"/>
              </a:rPr>
              <a:t>- </a:t>
            </a:r>
            <a:r>
              <a:rPr sz="428" spc="34" dirty="0">
                <a:latin typeface="Times New Roman"/>
                <a:cs typeface="Times New Roman"/>
              </a:rPr>
              <a:t>32%</a:t>
            </a:r>
            <a:endParaRPr sz="428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69534" y="2585917"/>
            <a:ext cx="639863" cy="2903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678" marR="89153" algn="ctr">
              <a:lnSpc>
                <a:spcPct val="105600"/>
              </a:lnSpc>
            </a:pPr>
            <a:r>
              <a:rPr sz="428" dirty="0">
                <a:latin typeface="Times New Roman"/>
                <a:cs typeface="Times New Roman"/>
              </a:rPr>
              <a:t>N</a:t>
            </a:r>
            <a:r>
              <a:rPr sz="428" spc="47" dirty="0">
                <a:latin typeface="Times New Roman"/>
                <a:cs typeface="Times New Roman"/>
              </a:rPr>
              <a:t>u</a:t>
            </a:r>
            <a:r>
              <a:rPr sz="428" spc="64" dirty="0">
                <a:latin typeface="Times New Roman"/>
                <a:cs typeface="Times New Roman"/>
              </a:rPr>
              <a:t>m</a:t>
            </a:r>
            <a:r>
              <a:rPr sz="428" spc="47" dirty="0">
                <a:latin typeface="Times New Roman"/>
                <a:cs typeface="Times New Roman"/>
              </a:rPr>
              <a:t>b</a:t>
            </a:r>
            <a:r>
              <a:rPr sz="428" spc="73" dirty="0">
                <a:latin typeface="Times New Roman"/>
                <a:cs typeface="Times New Roman"/>
              </a:rPr>
              <a:t>e</a:t>
            </a:r>
            <a:r>
              <a:rPr sz="428" spc="26" dirty="0">
                <a:latin typeface="Times New Roman"/>
                <a:cs typeface="Times New Roman"/>
              </a:rPr>
              <a:t>r</a:t>
            </a:r>
            <a:r>
              <a:rPr sz="428" spc="-17" dirty="0">
                <a:latin typeface="Times New Roman"/>
                <a:cs typeface="Times New Roman"/>
              </a:rPr>
              <a:t> </a:t>
            </a:r>
            <a:r>
              <a:rPr sz="428" spc="47" dirty="0">
                <a:latin typeface="Times New Roman"/>
                <a:cs typeface="Times New Roman"/>
              </a:rPr>
              <a:t>o</a:t>
            </a:r>
            <a:r>
              <a:rPr sz="428" spc="4" dirty="0">
                <a:latin typeface="Times New Roman"/>
                <a:cs typeface="Times New Roman"/>
              </a:rPr>
              <a:t>f</a:t>
            </a:r>
            <a:r>
              <a:rPr sz="428" spc="-39" dirty="0">
                <a:latin typeface="Times New Roman"/>
                <a:cs typeface="Times New Roman"/>
              </a:rPr>
              <a:t> </a:t>
            </a:r>
            <a:r>
              <a:rPr sz="428" spc="26" dirty="0">
                <a:latin typeface="Times New Roman"/>
                <a:cs typeface="Times New Roman"/>
              </a:rPr>
              <a:t>c</a:t>
            </a:r>
            <a:r>
              <a:rPr sz="428" spc="73" dirty="0">
                <a:latin typeface="Times New Roman"/>
                <a:cs typeface="Times New Roman"/>
              </a:rPr>
              <a:t>a</a:t>
            </a:r>
            <a:r>
              <a:rPr sz="428" spc="30" dirty="0">
                <a:latin typeface="Times New Roman"/>
                <a:cs typeface="Times New Roman"/>
              </a:rPr>
              <a:t>r</a:t>
            </a:r>
            <a:r>
              <a:rPr sz="428" spc="4" dirty="0">
                <a:latin typeface="Times New Roman"/>
                <a:cs typeface="Times New Roman"/>
              </a:rPr>
              <a:t>d</a:t>
            </a:r>
            <a:r>
              <a:rPr sz="428" spc="21" dirty="0">
                <a:latin typeface="Times New Roman"/>
                <a:cs typeface="Times New Roman"/>
              </a:rPr>
              <a:t>s</a:t>
            </a:r>
            <a:r>
              <a:rPr sz="428" spc="-30" dirty="0">
                <a:latin typeface="Times New Roman"/>
                <a:cs typeface="Times New Roman"/>
              </a:rPr>
              <a:t> </a:t>
            </a:r>
            <a:r>
              <a:rPr sz="428" spc="4" dirty="0">
                <a:latin typeface="Times New Roman"/>
                <a:cs typeface="Times New Roman"/>
              </a:rPr>
              <a:t>- </a:t>
            </a:r>
            <a:r>
              <a:rPr sz="428" spc="47" dirty="0">
                <a:latin typeface="Times New Roman"/>
                <a:cs typeface="Times New Roman"/>
              </a:rPr>
              <a:t>645</a:t>
            </a:r>
            <a:r>
              <a:rPr sz="428" spc="64" dirty="0">
                <a:latin typeface="Times New Roman"/>
                <a:cs typeface="Times New Roman"/>
              </a:rPr>
              <a:t>m</a:t>
            </a:r>
            <a:r>
              <a:rPr sz="428" spc="43" dirty="0">
                <a:latin typeface="Times New Roman"/>
                <a:cs typeface="Times New Roman"/>
              </a:rPr>
              <a:t>n</a:t>
            </a:r>
            <a:endParaRPr sz="428">
              <a:latin typeface="Times New Roman"/>
              <a:cs typeface="Times New Roman"/>
            </a:endParaRPr>
          </a:p>
          <a:p>
            <a:pPr algn="ctr">
              <a:spcBef>
                <a:spcPts val="26"/>
              </a:spcBef>
            </a:pPr>
            <a:r>
              <a:rPr sz="428" spc="-21" dirty="0">
                <a:latin typeface="Times New Roman"/>
                <a:cs typeface="Times New Roman"/>
              </a:rPr>
              <a:t>S</a:t>
            </a:r>
            <a:r>
              <a:rPr sz="428" spc="47" dirty="0">
                <a:latin typeface="Times New Roman"/>
                <a:cs typeface="Times New Roman"/>
              </a:rPr>
              <a:t>h</a:t>
            </a:r>
            <a:r>
              <a:rPr sz="428" spc="73" dirty="0">
                <a:latin typeface="Times New Roman"/>
                <a:cs typeface="Times New Roman"/>
              </a:rPr>
              <a:t>a</a:t>
            </a:r>
            <a:r>
              <a:rPr sz="428" spc="30" dirty="0">
                <a:latin typeface="Times New Roman"/>
                <a:cs typeface="Times New Roman"/>
              </a:rPr>
              <a:t>r</a:t>
            </a:r>
            <a:r>
              <a:rPr sz="428" spc="51" dirty="0">
                <a:latin typeface="Times New Roman"/>
                <a:cs typeface="Times New Roman"/>
              </a:rPr>
              <a:t>e</a:t>
            </a:r>
            <a:r>
              <a:rPr sz="428" spc="4" dirty="0">
                <a:latin typeface="Times New Roman"/>
                <a:cs typeface="Times New Roman"/>
              </a:rPr>
              <a:t> </a:t>
            </a:r>
            <a:r>
              <a:rPr sz="428" spc="9" dirty="0">
                <a:latin typeface="Times New Roman"/>
                <a:cs typeface="Times New Roman"/>
              </a:rPr>
              <a:t>i</a:t>
            </a:r>
            <a:r>
              <a:rPr sz="428" spc="43" dirty="0">
                <a:latin typeface="Times New Roman"/>
                <a:cs typeface="Times New Roman"/>
              </a:rPr>
              <a:t>n</a:t>
            </a:r>
            <a:r>
              <a:rPr sz="428" spc="-9" dirty="0">
                <a:latin typeface="Times New Roman"/>
                <a:cs typeface="Times New Roman"/>
              </a:rPr>
              <a:t> </a:t>
            </a:r>
            <a:r>
              <a:rPr sz="428" spc="26" dirty="0">
                <a:latin typeface="Times New Roman"/>
                <a:cs typeface="Times New Roman"/>
              </a:rPr>
              <a:t>c</a:t>
            </a:r>
            <a:r>
              <a:rPr sz="428" spc="47" dirty="0">
                <a:latin typeface="Times New Roman"/>
                <a:cs typeface="Times New Roman"/>
              </a:rPr>
              <a:t>u</a:t>
            </a:r>
            <a:r>
              <a:rPr sz="428" spc="4" dirty="0">
                <a:latin typeface="Times New Roman"/>
                <a:cs typeface="Times New Roman"/>
              </a:rPr>
              <a:t>s</a:t>
            </a:r>
            <a:r>
              <a:rPr sz="428" spc="9" dirty="0">
                <a:latin typeface="Times New Roman"/>
                <a:cs typeface="Times New Roman"/>
              </a:rPr>
              <a:t>t</a:t>
            </a:r>
            <a:r>
              <a:rPr sz="428" spc="47" dirty="0">
                <a:latin typeface="Times New Roman"/>
                <a:cs typeface="Times New Roman"/>
              </a:rPr>
              <a:t>o</a:t>
            </a:r>
            <a:r>
              <a:rPr sz="428" spc="64" dirty="0">
                <a:latin typeface="Times New Roman"/>
                <a:cs typeface="Times New Roman"/>
              </a:rPr>
              <a:t>m</a:t>
            </a:r>
            <a:r>
              <a:rPr sz="428" spc="26" dirty="0">
                <a:latin typeface="Times New Roman"/>
                <a:cs typeface="Times New Roman"/>
              </a:rPr>
              <a:t>er</a:t>
            </a:r>
            <a:r>
              <a:rPr sz="428" spc="-13" dirty="0">
                <a:latin typeface="Times New Roman"/>
                <a:cs typeface="Times New Roman"/>
              </a:rPr>
              <a:t> </a:t>
            </a:r>
            <a:r>
              <a:rPr sz="428" spc="47" dirty="0">
                <a:latin typeface="Times New Roman"/>
                <a:cs typeface="Times New Roman"/>
              </a:rPr>
              <a:t>p</a:t>
            </a:r>
            <a:r>
              <a:rPr sz="428" spc="-43" dirty="0">
                <a:latin typeface="Times New Roman"/>
                <a:cs typeface="Times New Roman"/>
              </a:rPr>
              <a:t>y</a:t>
            </a:r>
            <a:r>
              <a:rPr sz="428" spc="17" dirty="0">
                <a:latin typeface="Times New Roman"/>
                <a:cs typeface="Times New Roman"/>
              </a:rPr>
              <a:t>m</a:t>
            </a:r>
            <a:r>
              <a:rPr sz="428" spc="9" dirty="0">
                <a:latin typeface="Times New Roman"/>
                <a:cs typeface="Times New Roman"/>
              </a:rPr>
              <a:t>t</a:t>
            </a:r>
            <a:r>
              <a:rPr sz="428" spc="21" dirty="0">
                <a:latin typeface="Times New Roman"/>
                <a:cs typeface="Times New Roman"/>
              </a:rPr>
              <a:t>s</a:t>
            </a:r>
            <a:endParaRPr sz="428">
              <a:latin typeface="Times New Roman"/>
              <a:cs typeface="Times New Roman"/>
            </a:endParaRPr>
          </a:p>
          <a:p>
            <a:pPr marL="5980" algn="ctr">
              <a:spcBef>
                <a:spcPts val="26"/>
              </a:spcBef>
            </a:pPr>
            <a:r>
              <a:rPr sz="428" spc="4" dirty="0">
                <a:latin typeface="Times New Roman"/>
                <a:cs typeface="Times New Roman"/>
              </a:rPr>
              <a:t>-</a:t>
            </a:r>
            <a:r>
              <a:rPr sz="428" spc="9" dirty="0">
                <a:latin typeface="Times New Roman"/>
                <a:cs typeface="Times New Roman"/>
              </a:rPr>
              <a:t> </a:t>
            </a:r>
            <a:r>
              <a:rPr sz="428" spc="26" dirty="0">
                <a:latin typeface="Times New Roman"/>
                <a:cs typeface="Times New Roman"/>
              </a:rPr>
              <a:t>4%</a:t>
            </a:r>
            <a:endParaRPr sz="428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887446" y="2591201"/>
            <a:ext cx="638232" cy="2903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134" marR="87523" algn="ctr">
              <a:lnSpc>
                <a:spcPct val="105600"/>
              </a:lnSpc>
            </a:pPr>
            <a:r>
              <a:rPr sz="428" spc="-4" dirty="0">
                <a:latin typeface="Times New Roman"/>
                <a:cs typeface="Times New Roman"/>
              </a:rPr>
              <a:t>N</a:t>
            </a:r>
            <a:r>
              <a:rPr sz="428" spc="47" dirty="0">
                <a:latin typeface="Times New Roman"/>
                <a:cs typeface="Times New Roman"/>
              </a:rPr>
              <a:t>u</a:t>
            </a:r>
            <a:r>
              <a:rPr sz="428" spc="60" dirty="0">
                <a:latin typeface="Times New Roman"/>
                <a:cs typeface="Times New Roman"/>
              </a:rPr>
              <a:t>m</a:t>
            </a:r>
            <a:r>
              <a:rPr sz="428" spc="47" dirty="0">
                <a:latin typeface="Times New Roman"/>
                <a:cs typeface="Times New Roman"/>
              </a:rPr>
              <a:t>b</a:t>
            </a:r>
            <a:r>
              <a:rPr sz="428" spc="73" dirty="0">
                <a:latin typeface="Times New Roman"/>
                <a:cs typeface="Times New Roman"/>
              </a:rPr>
              <a:t>e</a:t>
            </a:r>
            <a:r>
              <a:rPr sz="428" spc="26" dirty="0">
                <a:latin typeface="Times New Roman"/>
                <a:cs typeface="Times New Roman"/>
              </a:rPr>
              <a:t>r</a:t>
            </a:r>
            <a:r>
              <a:rPr sz="428" spc="-9" dirty="0">
                <a:latin typeface="Times New Roman"/>
                <a:cs typeface="Times New Roman"/>
              </a:rPr>
              <a:t> </a:t>
            </a:r>
            <a:r>
              <a:rPr sz="428" spc="43" dirty="0">
                <a:latin typeface="Times New Roman"/>
                <a:cs typeface="Times New Roman"/>
              </a:rPr>
              <a:t>o</a:t>
            </a:r>
            <a:r>
              <a:rPr sz="428" spc="4" dirty="0">
                <a:latin typeface="Times New Roman"/>
                <a:cs typeface="Times New Roman"/>
              </a:rPr>
              <a:t>f</a:t>
            </a:r>
            <a:r>
              <a:rPr sz="428" spc="-39" dirty="0">
                <a:latin typeface="Times New Roman"/>
                <a:cs typeface="Times New Roman"/>
              </a:rPr>
              <a:t> </a:t>
            </a:r>
            <a:r>
              <a:rPr sz="428" spc="47" dirty="0">
                <a:latin typeface="Times New Roman"/>
                <a:cs typeface="Times New Roman"/>
              </a:rPr>
              <a:t>us</a:t>
            </a:r>
            <a:r>
              <a:rPr sz="428" spc="26" dirty="0">
                <a:latin typeface="Times New Roman"/>
                <a:cs typeface="Times New Roman"/>
              </a:rPr>
              <a:t>e</a:t>
            </a:r>
            <a:r>
              <a:rPr sz="428" spc="30" dirty="0">
                <a:latin typeface="Times New Roman"/>
                <a:cs typeface="Times New Roman"/>
              </a:rPr>
              <a:t>r</a:t>
            </a:r>
            <a:r>
              <a:rPr sz="428" spc="21" dirty="0">
                <a:latin typeface="Times New Roman"/>
                <a:cs typeface="Times New Roman"/>
              </a:rPr>
              <a:t>s</a:t>
            </a:r>
            <a:r>
              <a:rPr sz="428" spc="-30" dirty="0">
                <a:latin typeface="Times New Roman"/>
                <a:cs typeface="Times New Roman"/>
              </a:rPr>
              <a:t> </a:t>
            </a:r>
            <a:r>
              <a:rPr sz="428" spc="4" dirty="0">
                <a:latin typeface="Times New Roman"/>
                <a:cs typeface="Times New Roman"/>
              </a:rPr>
              <a:t>- </a:t>
            </a:r>
            <a:r>
              <a:rPr sz="428" spc="47" dirty="0">
                <a:latin typeface="Times New Roman"/>
                <a:cs typeface="Times New Roman"/>
              </a:rPr>
              <a:t>110</a:t>
            </a:r>
            <a:r>
              <a:rPr sz="428" spc="60" dirty="0">
                <a:latin typeface="Times New Roman"/>
                <a:cs typeface="Times New Roman"/>
              </a:rPr>
              <a:t>m</a:t>
            </a:r>
            <a:r>
              <a:rPr sz="428" spc="43" dirty="0">
                <a:latin typeface="Times New Roman"/>
                <a:cs typeface="Times New Roman"/>
              </a:rPr>
              <a:t>n</a:t>
            </a:r>
            <a:endParaRPr sz="428">
              <a:latin typeface="Times New Roman"/>
              <a:cs typeface="Times New Roman"/>
            </a:endParaRPr>
          </a:p>
          <a:p>
            <a:pPr algn="ctr">
              <a:spcBef>
                <a:spcPts val="26"/>
              </a:spcBef>
            </a:pPr>
            <a:r>
              <a:rPr sz="428" spc="-21" dirty="0">
                <a:latin typeface="Times New Roman"/>
                <a:cs typeface="Times New Roman"/>
              </a:rPr>
              <a:t>S</a:t>
            </a:r>
            <a:r>
              <a:rPr sz="428" spc="47" dirty="0">
                <a:latin typeface="Times New Roman"/>
                <a:cs typeface="Times New Roman"/>
              </a:rPr>
              <a:t>h</a:t>
            </a:r>
            <a:r>
              <a:rPr sz="428" spc="73" dirty="0">
                <a:latin typeface="Times New Roman"/>
                <a:cs typeface="Times New Roman"/>
              </a:rPr>
              <a:t>a</a:t>
            </a:r>
            <a:r>
              <a:rPr sz="428" spc="30" dirty="0">
                <a:latin typeface="Times New Roman"/>
                <a:cs typeface="Times New Roman"/>
              </a:rPr>
              <a:t>r</a:t>
            </a:r>
            <a:r>
              <a:rPr sz="428" spc="51" dirty="0">
                <a:latin typeface="Times New Roman"/>
                <a:cs typeface="Times New Roman"/>
              </a:rPr>
              <a:t>e </a:t>
            </a:r>
            <a:r>
              <a:rPr sz="428" spc="9" dirty="0">
                <a:latin typeface="Times New Roman"/>
                <a:cs typeface="Times New Roman"/>
              </a:rPr>
              <a:t>i</a:t>
            </a:r>
            <a:r>
              <a:rPr sz="428" spc="43" dirty="0">
                <a:latin typeface="Times New Roman"/>
                <a:cs typeface="Times New Roman"/>
              </a:rPr>
              <a:t>n</a:t>
            </a:r>
            <a:r>
              <a:rPr sz="428" spc="-13" dirty="0">
                <a:latin typeface="Times New Roman"/>
                <a:cs typeface="Times New Roman"/>
              </a:rPr>
              <a:t> </a:t>
            </a:r>
            <a:r>
              <a:rPr sz="428" spc="26" dirty="0">
                <a:latin typeface="Times New Roman"/>
                <a:cs typeface="Times New Roman"/>
              </a:rPr>
              <a:t>c</a:t>
            </a:r>
            <a:r>
              <a:rPr sz="428" spc="47" dirty="0">
                <a:latin typeface="Times New Roman"/>
                <a:cs typeface="Times New Roman"/>
              </a:rPr>
              <a:t>u</a:t>
            </a:r>
            <a:r>
              <a:rPr sz="428" spc="4" dirty="0">
                <a:latin typeface="Times New Roman"/>
                <a:cs typeface="Times New Roman"/>
              </a:rPr>
              <a:t>s</a:t>
            </a:r>
            <a:r>
              <a:rPr sz="428" spc="9" dirty="0">
                <a:latin typeface="Times New Roman"/>
                <a:cs typeface="Times New Roman"/>
              </a:rPr>
              <a:t>t</a:t>
            </a:r>
            <a:r>
              <a:rPr sz="428" spc="43" dirty="0">
                <a:latin typeface="Times New Roman"/>
                <a:cs typeface="Times New Roman"/>
              </a:rPr>
              <a:t>o</a:t>
            </a:r>
            <a:r>
              <a:rPr sz="428" spc="60" dirty="0">
                <a:latin typeface="Times New Roman"/>
                <a:cs typeface="Times New Roman"/>
              </a:rPr>
              <a:t>m</a:t>
            </a:r>
            <a:r>
              <a:rPr sz="428" spc="26" dirty="0">
                <a:latin typeface="Times New Roman"/>
                <a:cs typeface="Times New Roman"/>
              </a:rPr>
              <a:t>er</a:t>
            </a:r>
            <a:r>
              <a:rPr sz="428" spc="-13" dirty="0">
                <a:latin typeface="Times New Roman"/>
                <a:cs typeface="Times New Roman"/>
              </a:rPr>
              <a:t> </a:t>
            </a:r>
            <a:r>
              <a:rPr sz="428" spc="47" dirty="0">
                <a:latin typeface="Times New Roman"/>
                <a:cs typeface="Times New Roman"/>
              </a:rPr>
              <a:t>p</a:t>
            </a:r>
            <a:r>
              <a:rPr sz="428" spc="-43" dirty="0">
                <a:latin typeface="Times New Roman"/>
                <a:cs typeface="Times New Roman"/>
              </a:rPr>
              <a:t>y</a:t>
            </a:r>
            <a:r>
              <a:rPr sz="428" spc="17" dirty="0">
                <a:latin typeface="Times New Roman"/>
                <a:cs typeface="Times New Roman"/>
              </a:rPr>
              <a:t>m</a:t>
            </a:r>
            <a:r>
              <a:rPr sz="428" spc="9" dirty="0">
                <a:latin typeface="Times New Roman"/>
                <a:cs typeface="Times New Roman"/>
              </a:rPr>
              <a:t>t</a:t>
            </a:r>
            <a:r>
              <a:rPr sz="428" spc="21" dirty="0">
                <a:latin typeface="Times New Roman"/>
                <a:cs typeface="Times New Roman"/>
              </a:rPr>
              <a:t>s</a:t>
            </a:r>
            <a:endParaRPr sz="428">
              <a:latin typeface="Times New Roman"/>
              <a:cs typeface="Times New Roman"/>
            </a:endParaRPr>
          </a:p>
          <a:p>
            <a:pPr marL="6523" algn="ctr">
              <a:spcBef>
                <a:spcPts val="26"/>
              </a:spcBef>
            </a:pPr>
            <a:r>
              <a:rPr sz="428" spc="4" dirty="0">
                <a:latin typeface="Times New Roman"/>
                <a:cs typeface="Times New Roman"/>
              </a:rPr>
              <a:t>-</a:t>
            </a:r>
            <a:r>
              <a:rPr sz="428" spc="9" dirty="0">
                <a:latin typeface="Times New Roman"/>
                <a:cs typeface="Times New Roman"/>
              </a:rPr>
              <a:t> </a:t>
            </a:r>
            <a:r>
              <a:rPr sz="428" spc="34" dirty="0">
                <a:latin typeface="Times New Roman"/>
                <a:cs typeface="Times New Roman"/>
              </a:rPr>
              <a:t>39%</a:t>
            </a:r>
            <a:endParaRPr sz="428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605131" y="2605423"/>
            <a:ext cx="644212" cy="2864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28" spc="-4" dirty="0">
                <a:latin typeface="Times New Roman"/>
                <a:cs typeface="Times New Roman"/>
              </a:rPr>
              <a:t>N</a:t>
            </a:r>
            <a:r>
              <a:rPr sz="428" spc="47" dirty="0">
                <a:latin typeface="Times New Roman"/>
                <a:cs typeface="Times New Roman"/>
              </a:rPr>
              <a:t>u</a:t>
            </a:r>
            <a:r>
              <a:rPr sz="428" spc="60" dirty="0">
                <a:latin typeface="Times New Roman"/>
                <a:cs typeface="Times New Roman"/>
              </a:rPr>
              <a:t>m</a:t>
            </a:r>
            <a:r>
              <a:rPr sz="428" spc="47" dirty="0">
                <a:latin typeface="Times New Roman"/>
                <a:cs typeface="Times New Roman"/>
              </a:rPr>
              <a:t>b</a:t>
            </a:r>
            <a:r>
              <a:rPr sz="428" spc="73" dirty="0">
                <a:latin typeface="Times New Roman"/>
                <a:cs typeface="Times New Roman"/>
              </a:rPr>
              <a:t>e</a:t>
            </a:r>
            <a:r>
              <a:rPr sz="428" spc="26" dirty="0">
                <a:latin typeface="Times New Roman"/>
                <a:cs typeface="Times New Roman"/>
              </a:rPr>
              <a:t>r</a:t>
            </a:r>
            <a:r>
              <a:rPr sz="428" spc="-9" dirty="0">
                <a:latin typeface="Times New Roman"/>
                <a:cs typeface="Times New Roman"/>
              </a:rPr>
              <a:t> </a:t>
            </a:r>
            <a:r>
              <a:rPr sz="428" spc="43" dirty="0">
                <a:latin typeface="Times New Roman"/>
                <a:cs typeface="Times New Roman"/>
              </a:rPr>
              <a:t>o</a:t>
            </a:r>
            <a:r>
              <a:rPr sz="428" spc="4" dirty="0">
                <a:latin typeface="Times New Roman"/>
                <a:cs typeface="Times New Roman"/>
              </a:rPr>
              <a:t>f </a:t>
            </a:r>
            <a:r>
              <a:rPr sz="428" spc="-56" dirty="0">
                <a:latin typeface="Times New Roman"/>
                <a:cs typeface="Times New Roman"/>
              </a:rPr>
              <a:t> </a:t>
            </a:r>
            <a:r>
              <a:rPr sz="428" spc="60" dirty="0">
                <a:latin typeface="Times New Roman"/>
                <a:cs typeface="Times New Roman"/>
              </a:rPr>
              <a:t>m</a:t>
            </a:r>
            <a:r>
              <a:rPr sz="428" spc="43" dirty="0">
                <a:latin typeface="Times New Roman"/>
                <a:cs typeface="Times New Roman"/>
              </a:rPr>
              <a:t>o</a:t>
            </a:r>
            <a:r>
              <a:rPr sz="428" spc="47" dirty="0">
                <a:latin typeface="Times New Roman"/>
                <a:cs typeface="Times New Roman"/>
              </a:rPr>
              <a:t>b</a:t>
            </a:r>
            <a:r>
              <a:rPr sz="428" spc="9" dirty="0">
                <a:latin typeface="Times New Roman"/>
                <a:cs typeface="Times New Roman"/>
              </a:rPr>
              <a:t>i</a:t>
            </a:r>
            <a:r>
              <a:rPr sz="428" spc="-34" dirty="0">
                <a:latin typeface="Times New Roman"/>
                <a:cs typeface="Times New Roman"/>
              </a:rPr>
              <a:t>l</a:t>
            </a:r>
            <a:r>
              <a:rPr sz="428" spc="51" dirty="0">
                <a:latin typeface="Times New Roman"/>
                <a:cs typeface="Times New Roman"/>
              </a:rPr>
              <a:t>e </a:t>
            </a:r>
            <a:r>
              <a:rPr sz="428" spc="47" dirty="0">
                <a:latin typeface="Times New Roman"/>
                <a:cs typeface="Times New Roman"/>
              </a:rPr>
              <a:t>u</a:t>
            </a:r>
            <a:r>
              <a:rPr sz="428" spc="4" dirty="0">
                <a:latin typeface="Times New Roman"/>
                <a:cs typeface="Times New Roman"/>
              </a:rPr>
              <a:t>s</a:t>
            </a:r>
            <a:r>
              <a:rPr sz="428" spc="26" dirty="0">
                <a:latin typeface="Times New Roman"/>
                <a:cs typeface="Times New Roman"/>
              </a:rPr>
              <a:t>e</a:t>
            </a:r>
            <a:r>
              <a:rPr sz="428" spc="30" dirty="0">
                <a:latin typeface="Times New Roman"/>
                <a:cs typeface="Times New Roman"/>
              </a:rPr>
              <a:t>r</a:t>
            </a:r>
            <a:r>
              <a:rPr sz="428" spc="21" dirty="0">
                <a:latin typeface="Times New Roman"/>
                <a:cs typeface="Times New Roman"/>
              </a:rPr>
              <a:t>s</a:t>
            </a:r>
            <a:endParaRPr sz="428">
              <a:latin typeface="Times New Roman"/>
              <a:cs typeface="Times New Roman"/>
            </a:endParaRPr>
          </a:p>
          <a:p>
            <a:pPr marR="2174" algn="ctr">
              <a:spcBef>
                <a:spcPts val="26"/>
              </a:spcBef>
            </a:pPr>
            <a:r>
              <a:rPr sz="428" spc="-13" dirty="0">
                <a:latin typeface="Times New Roman"/>
                <a:cs typeface="Times New Roman"/>
              </a:rPr>
              <a:t>-</a:t>
            </a:r>
            <a:r>
              <a:rPr sz="428" spc="47" dirty="0">
                <a:latin typeface="Times New Roman"/>
                <a:cs typeface="Times New Roman"/>
              </a:rPr>
              <a:t>55</a:t>
            </a:r>
            <a:r>
              <a:rPr sz="428" spc="60" dirty="0">
                <a:latin typeface="Times New Roman"/>
                <a:cs typeface="Times New Roman"/>
              </a:rPr>
              <a:t>m</a:t>
            </a:r>
            <a:r>
              <a:rPr sz="428" spc="43" dirty="0">
                <a:latin typeface="Times New Roman"/>
                <a:cs typeface="Times New Roman"/>
              </a:rPr>
              <a:t>n</a:t>
            </a:r>
            <a:endParaRPr sz="428">
              <a:latin typeface="Times New Roman"/>
              <a:cs typeface="Times New Roman"/>
            </a:endParaRPr>
          </a:p>
          <a:p>
            <a:pPr marR="5980" algn="ctr">
              <a:spcBef>
                <a:spcPts val="26"/>
              </a:spcBef>
            </a:pPr>
            <a:r>
              <a:rPr sz="428" spc="-21" dirty="0">
                <a:latin typeface="Times New Roman"/>
                <a:cs typeface="Times New Roman"/>
              </a:rPr>
              <a:t>S</a:t>
            </a:r>
            <a:r>
              <a:rPr sz="428" spc="47" dirty="0">
                <a:latin typeface="Times New Roman"/>
                <a:cs typeface="Times New Roman"/>
              </a:rPr>
              <a:t>h</a:t>
            </a:r>
            <a:r>
              <a:rPr sz="428" spc="73" dirty="0">
                <a:latin typeface="Times New Roman"/>
                <a:cs typeface="Times New Roman"/>
              </a:rPr>
              <a:t>a</a:t>
            </a:r>
            <a:r>
              <a:rPr sz="428" spc="30" dirty="0">
                <a:latin typeface="Times New Roman"/>
                <a:cs typeface="Times New Roman"/>
              </a:rPr>
              <a:t>r</a:t>
            </a:r>
            <a:r>
              <a:rPr sz="428" spc="51" dirty="0">
                <a:latin typeface="Times New Roman"/>
                <a:cs typeface="Times New Roman"/>
              </a:rPr>
              <a:t>e </a:t>
            </a:r>
            <a:r>
              <a:rPr sz="428" spc="9" dirty="0">
                <a:latin typeface="Times New Roman"/>
                <a:cs typeface="Times New Roman"/>
              </a:rPr>
              <a:t>i</a:t>
            </a:r>
            <a:r>
              <a:rPr sz="428" spc="43" dirty="0">
                <a:latin typeface="Times New Roman"/>
                <a:cs typeface="Times New Roman"/>
              </a:rPr>
              <a:t>n</a:t>
            </a:r>
            <a:r>
              <a:rPr sz="428" spc="-13" dirty="0">
                <a:latin typeface="Times New Roman"/>
                <a:cs typeface="Times New Roman"/>
              </a:rPr>
              <a:t> </a:t>
            </a:r>
            <a:r>
              <a:rPr sz="428" spc="26" dirty="0">
                <a:latin typeface="Times New Roman"/>
                <a:cs typeface="Times New Roman"/>
              </a:rPr>
              <a:t>c</a:t>
            </a:r>
            <a:r>
              <a:rPr sz="428" spc="47" dirty="0">
                <a:latin typeface="Times New Roman"/>
                <a:cs typeface="Times New Roman"/>
              </a:rPr>
              <a:t>u</a:t>
            </a:r>
            <a:r>
              <a:rPr sz="428" spc="4" dirty="0">
                <a:latin typeface="Times New Roman"/>
                <a:cs typeface="Times New Roman"/>
              </a:rPr>
              <a:t>s</a:t>
            </a:r>
            <a:r>
              <a:rPr sz="428" spc="9" dirty="0">
                <a:latin typeface="Times New Roman"/>
                <a:cs typeface="Times New Roman"/>
              </a:rPr>
              <a:t>t</a:t>
            </a:r>
            <a:r>
              <a:rPr sz="428" spc="43" dirty="0">
                <a:latin typeface="Times New Roman"/>
                <a:cs typeface="Times New Roman"/>
              </a:rPr>
              <a:t>o</a:t>
            </a:r>
            <a:r>
              <a:rPr sz="428" spc="60" dirty="0">
                <a:latin typeface="Times New Roman"/>
                <a:cs typeface="Times New Roman"/>
              </a:rPr>
              <a:t>m</a:t>
            </a:r>
            <a:r>
              <a:rPr sz="428" spc="26" dirty="0">
                <a:latin typeface="Times New Roman"/>
                <a:cs typeface="Times New Roman"/>
              </a:rPr>
              <a:t>er</a:t>
            </a:r>
            <a:r>
              <a:rPr sz="428" spc="-13" dirty="0">
                <a:latin typeface="Times New Roman"/>
                <a:cs typeface="Times New Roman"/>
              </a:rPr>
              <a:t> </a:t>
            </a:r>
            <a:r>
              <a:rPr sz="428" spc="47" dirty="0">
                <a:latin typeface="Times New Roman"/>
                <a:cs typeface="Times New Roman"/>
              </a:rPr>
              <a:t>p</a:t>
            </a:r>
            <a:r>
              <a:rPr sz="428" spc="-43" dirty="0">
                <a:latin typeface="Times New Roman"/>
                <a:cs typeface="Times New Roman"/>
              </a:rPr>
              <a:t>y</a:t>
            </a:r>
            <a:r>
              <a:rPr sz="428" spc="17" dirty="0">
                <a:latin typeface="Times New Roman"/>
                <a:cs typeface="Times New Roman"/>
              </a:rPr>
              <a:t>m</a:t>
            </a:r>
            <a:r>
              <a:rPr sz="428" spc="9" dirty="0">
                <a:latin typeface="Times New Roman"/>
                <a:cs typeface="Times New Roman"/>
              </a:rPr>
              <a:t>t</a:t>
            </a:r>
            <a:r>
              <a:rPr sz="428" spc="21" dirty="0">
                <a:latin typeface="Times New Roman"/>
                <a:cs typeface="Times New Roman"/>
              </a:rPr>
              <a:t>s</a:t>
            </a:r>
            <a:endParaRPr sz="428">
              <a:latin typeface="Times New Roman"/>
              <a:cs typeface="Times New Roman"/>
            </a:endParaRPr>
          </a:p>
          <a:p>
            <a:pPr marR="7067" algn="ctr">
              <a:spcBef>
                <a:spcPts val="26"/>
              </a:spcBef>
            </a:pPr>
            <a:r>
              <a:rPr sz="428" spc="4" dirty="0">
                <a:latin typeface="Times New Roman"/>
                <a:cs typeface="Times New Roman"/>
              </a:rPr>
              <a:t>-</a:t>
            </a:r>
            <a:r>
              <a:rPr sz="428" spc="9" dirty="0">
                <a:latin typeface="Times New Roman"/>
                <a:cs typeface="Times New Roman"/>
              </a:rPr>
              <a:t> </a:t>
            </a:r>
            <a:r>
              <a:rPr sz="428" spc="47" dirty="0">
                <a:latin typeface="Times New Roman"/>
                <a:cs typeface="Times New Roman"/>
              </a:rPr>
              <a:t>1</a:t>
            </a:r>
            <a:r>
              <a:rPr sz="428" spc="21" dirty="0">
                <a:latin typeface="Times New Roman"/>
                <a:cs typeface="Times New Roman"/>
              </a:rPr>
              <a:t>.</a:t>
            </a:r>
            <a:r>
              <a:rPr sz="428" spc="47" dirty="0">
                <a:latin typeface="Times New Roman"/>
                <a:cs typeface="Times New Roman"/>
              </a:rPr>
              <a:t>5</a:t>
            </a:r>
            <a:r>
              <a:rPr sz="428" spc="-9" dirty="0">
                <a:latin typeface="Times New Roman"/>
                <a:cs typeface="Times New Roman"/>
              </a:rPr>
              <a:t>%</a:t>
            </a:r>
            <a:endParaRPr sz="428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570805" y="1312749"/>
            <a:ext cx="282148" cy="2120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642" spc="-34" dirty="0">
                <a:latin typeface="Times New Roman"/>
                <a:cs typeface="Times New Roman"/>
              </a:rPr>
              <a:t>Sen</a:t>
            </a:r>
            <a:r>
              <a:rPr sz="642" spc="-13" dirty="0">
                <a:latin typeface="Times New Roman"/>
                <a:cs typeface="Times New Roman"/>
              </a:rPr>
              <a:t>de</a:t>
            </a:r>
            <a:r>
              <a:rPr sz="642" spc="21" dirty="0">
                <a:latin typeface="Times New Roman"/>
                <a:cs typeface="Times New Roman"/>
              </a:rPr>
              <a:t>r</a:t>
            </a:r>
            <a:r>
              <a:rPr sz="642" spc="-107" dirty="0">
                <a:latin typeface="Times New Roman"/>
                <a:cs typeface="Times New Roman"/>
              </a:rPr>
              <a:t>’</a:t>
            </a:r>
            <a:r>
              <a:rPr sz="642" spc="-21" dirty="0">
                <a:latin typeface="Times New Roman"/>
                <a:cs typeface="Times New Roman"/>
              </a:rPr>
              <a:t>s</a:t>
            </a:r>
            <a:endParaRPr sz="642">
              <a:latin typeface="Times New Roman"/>
              <a:cs typeface="Times New Roman"/>
            </a:endParaRPr>
          </a:p>
          <a:p>
            <a:pPr algn="ctr">
              <a:spcBef>
                <a:spcPts val="9"/>
              </a:spcBef>
            </a:pPr>
            <a:r>
              <a:rPr sz="642" spc="-116" dirty="0">
                <a:latin typeface="Times New Roman"/>
                <a:cs typeface="Times New Roman"/>
              </a:rPr>
              <a:t>B</a:t>
            </a:r>
            <a:r>
              <a:rPr sz="642" spc="-13" dirty="0">
                <a:latin typeface="Times New Roman"/>
                <a:cs typeface="Times New Roman"/>
              </a:rPr>
              <a:t>an</a:t>
            </a:r>
            <a:r>
              <a:rPr sz="642" spc="-56" dirty="0">
                <a:latin typeface="Times New Roman"/>
                <a:cs typeface="Times New Roman"/>
              </a:rPr>
              <a:t>k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521623" y="1312749"/>
            <a:ext cx="676286" cy="2120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>
              <a:tabLst>
                <a:tab pos="571892" algn="l"/>
              </a:tabLst>
            </a:pPr>
            <a:r>
              <a:rPr sz="642" spc="-128" dirty="0">
                <a:latin typeface="Times New Roman"/>
                <a:cs typeface="Times New Roman"/>
              </a:rPr>
              <a:t>R</a:t>
            </a:r>
            <a:r>
              <a:rPr sz="642" spc="-26" dirty="0">
                <a:latin typeface="Times New Roman"/>
                <a:cs typeface="Times New Roman"/>
              </a:rPr>
              <a:t>ecei</a:t>
            </a:r>
            <a:r>
              <a:rPr sz="642" spc="-43" dirty="0">
                <a:latin typeface="Times New Roman"/>
                <a:cs typeface="Times New Roman"/>
              </a:rPr>
              <a:t>v</a:t>
            </a:r>
            <a:r>
              <a:rPr sz="642" dirty="0">
                <a:latin typeface="Times New Roman"/>
                <a:cs typeface="Times New Roman"/>
              </a:rPr>
              <a:t>e</a:t>
            </a:r>
            <a:r>
              <a:rPr sz="642" spc="21" dirty="0">
                <a:latin typeface="Times New Roman"/>
                <a:cs typeface="Times New Roman"/>
              </a:rPr>
              <a:t>r</a:t>
            </a:r>
            <a:r>
              <a:rPr sz="642" spc="-107" dirty="0">
                <a:latin typeface="Times New Roman"/>
                <a:cs typeface="Times New Roman"/>
              </a:rPr>
              <a:t>’</a:t>
            </a:r>
            <a:r>
              <a:rPr sz="642" spc="-21" dirty="0">
                <a:latin typeface="Times New Roman"/>
                <a:cs typeface="Times New Roman"/>
              </a:rPr>
              <a:t>s	</a:t>
            </a:r>
            <a:r>
              <a:rPr sz="835" spc="38" baseline="4273" dirty="0">
                <a:latin typeface="Arial Narrow"/>
                <a:cs typeface="Arial Narrow"/>
              </a:rPr>
              <a:t>5</a:t>
            </a:r>
            <a:r>
              <a:rPr sz="835" spc="32" baseline="4273" dirty="0">
                <a:latin typeface="Arial Narrow"/>
                <a:cs typeface="Arial Narrow"/>
              </a:rPr>
              <a:t>.</a:t>
            </a:r>
            <a:r>
              <a:rPr sz="835" spc="51" baseline="4273" dirty="0">
                <a:latin typeface="Arial Narrow"/>
                <a:cs typeface="Arial Narrow"/>
              </a:rPr>
              <a:t>5</a:t>
            </a:r>
            <a:endParaRPr sz="835" baseline="4273">
              <a:latin typeface="Arial Narrow"/>
              <a:cs typeface="Arial Narrow"/>
            </a:endParaRPr>
          </a:p>
          <a:p>
            <a:pPr marL="88067">
              <a:spcBef>
                <a:spcPts val="9"/>
              </a:spcBef>
            </a:pPr>
            <a:r>
              <a:rPr sz="642" spc="-116" dirty="0">
                <a:latin typeface="Times New Roman"/>
                <a:cs typeface="Times New Roman"/>
              </a:rPr>
              <a:t>B</a:t>
            </a:r>
            <a:r>
              <a:rPr sz="642" spc="-13" dirty="0">
                <a:latin typeface="Times New Roman"/>
                <a:cs typeface="Times New Roman"/>
              </a:rPr>
              <a:t>an</a:t>
            </a:r>
            <a:r>
              <a:rPr sz="642" spc="-56" dirty="0">
                <a:latin typeface="Times New Roman"/>
                <a:cs typeface="Times New Roman"/>
              </a:rPr>
              <a:t>k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466999" y="2298056"/>
            <a:ext cx="282692" cy="2131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6866" marR="10872" indent="-56537">
              <a:lnSpc>
                <a:spcPct val="101000"/>
              </a:lnSpc>
            </a:pPr>
            <a:r>
              <a:rPr sz="642" spc="-90" dirty="0">
                <a:latin typeface="Times New Roman"/>
                <a:cs typeface="Times New Roman"/>
              </a:rPr>
              <a:t>S</a:t>
            </a:r>
            <a:r>
              <a:rPr sz="642" spc="4" dirty="0">
                <a:latin typeface="Times New Roman"/>
                <a:cs typeface="Times New Roman"/>
              </a:rPr>
              <a:t>e</a:t>
            </a:r>
            <a:r>
              <a:rPr sz="642" spc="-13" dirty="0">
                <a:latin typeface="Times New Roman"/>
                <a:cs typeface="Times New Roman"/>
              </a:rPr>
              <a:t>nd</a:t>
            </a:r>
            <a:r>
              <a:rPr sz="642" spc="4" dirty="0">
                <a:latin typeface="Times New Roman"/>
                <a:cs typeface="Times New Roman"/>
              </a:rPr>
              <a:t>e</a:t>
            </a:r>
            <a:r>
              <a:rPr sz="642" spc="9" dirty="0">
                <a:latin typeface="Times New Roman"/>
                <a:cs typeface="Times New Roman"/>
              </a:rPr>
              <a:t>r</a:t>
            </a:r>
            <a:r>
              <a:rPr sz="642" spc="-107" dirty="0">
                <a:latin typeface="Times New Roman"/>
                <a:cs typeface="Times New Roman"/>
              </a:rPr>
              <a:t>’</a:t>
            </a:r>
            <a:r>
              <a:rPr sz="642" spc="-26" dirty="0">
                <a:latin typeface="Times New Roman"/>
                <a:cs typeface="Times New Roman"/>
              </a:rPr>
              <a:t>s</a:t>
            </a:r>
            <a:r>
              <a:rPr sz="642" spc="-17" dirty="0">
                <a:latin typeface="Times New Roman"/>
                <a:cs typeface="Times New Roman"/>
              </a:rPr>
              <a:t> </a:t>
            </a:r>
            <a:r>
              <a:rPr sz="642" spc="-43" dirty="0">
                <a:latin typeface="Times New Roman"/>
                <a:cs typeface="Times New Roman"/>
              </a:rPr>
              <a:t>Ban</a:t>
            </a:r>
            <a:r>
              <a:rPr sz="642" spc="-56" dirty="0">
                <a:latin typeface="Times New Roman"/>
                <a:cs typeface="Times New Roman"/>
              </a:rPr>
              <a:t>k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621426" y="2293112"/>
            <a:ext cx="326183" cy="2131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067" marR="10872" indent="-77738">
              <a:lnSpc>
                <a:spcPct val="101000"/>
              </a:lnSpc>
            </a:pPr>
            <a:r>
              <a:rPr sz="642" spc="-128" dirty="0">
                <a:latin typeface="Times New Roman"/>
                <a:cs typeface="Times New Roman"/>
              </a:rPr>
              <a:t>R</a:t>
            </a:r>
            <a:r>
              <a:rPr sz="642" spc="-26" dirty="0">
                <a:latin typeface="Times New Roman"/>
                <a:cs typeface="Times New Roman"/>
              </a:rPr>
              <a:t>ecei</a:t>
            </a:r>
            <a:r>
              <a:rPr sz="642" spc="-39" dirty="0">
                <a:latin typeface="Times New Roman"/>
                <a:cs typeface="Times New Roman"/>
              </a:rPr>
              <a:t>v</a:t>
            </a:r>
            <a:r>
              <a:rPr sz="642" spc="-4" dirty="0">
                <a:latin typeface="Times New Roman"/>
                <a:cs typeface="Times New Roman"/>
              </a:rPr>
              <a:t>e</a:t>
            </a:r>
            <a:r>
              <a:rPr sz="642" spc="17" dirty="0">
                <a:latin typeface="Times New Roman"/>
                <a:cs typeface="Times New Roman"/>
              </a:rPr>
              <a:t>r</a:t>
            </a:r>
            <a:r>
              <a:rPr sz="642" spc="-107" dirty="0">
                <a:latin typeface="Times New Roman"/>
                <a:cs typeface="Times New Roman"/>
              </a:rPr>
              <a:t>’</a:t>
            </a:r>
            <a:r>
              <a:rPr sz="642" spc="-26" dirty="0">
                <a:latin typeface="Times New Roman"/>
                <a:cs typeface="Times New Roman"/>
              </a:rPr>
              <a:t>s</a:t>
            </a:r>
            <a:r>
              <a:rPr sz="642" spc="-17" dirty="0">
                <a:latin typeface="Times New Roman"/>
                <a:cs typeface="Times New Roman"/>
              </a:rPr>
              <a:t> </a:t>
            </a:r>
            <a:r>
              <a:rPr sz="642" spc="-116" dirty="0">
                <a:latin typeface="Times New Roman"/>
                <a:cs typeface="Times New Roman"/>
              </a:rPr>
              <a:t>B</a:t>
            </a:r>
            <a:r>
              <a:rPr sz="642" spc="-13" dirty="0">
                <a:latin typeface="Times New Roman"/>
                <a:cs typeface="Times New Roman"/>
              </a:rPr>
              <a:t>an</a:t>
            </a:r>
            <a:r>
              <a:rPr sz="642" spc="-56" dirty="0">
                <a:latin typeface="Times New Roman"/>
                <a:cs typeface="Times New Roman"/>
              </a:rPr>
              <a:t>k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121141" y="2298056"/>
            <a:ext cx="317485" cy="2131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114" marR="10872" indent="-90242">
              <a:lnSpc>
                <a:spcPct val="101000"/>
              </a:lnSpc>
            </a:pPr>
            <a:r>
              <a:rPr sz="642" spc="-73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642" spc="-2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642" spc="-26" dirty="0">
                <a:solidFill>
                  <a:srgbClr val="FFFFFF"/>
                </a:solidFill>
                <a:latin typeface="Times New Roman"/>
                <a:cs typeface="Times New Roman"/>
              </a:rPr>
              <a:t>yme</a:t>
            </a:r>
            <a:r>
              <a:rPr sz="642" spc="-3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642" spc="17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642" spc="-2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642" spc="-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42" spc="-13" dirty="0">
                <a:solidFill>
                  <a:srgbClr val="FFFFFF"/>
                </a:solidFill>
                <a:latin typeface="Times New Roman"/>
                <a:cs typeface="Times New Roman"/>
              </a:rPr>
              <a:t>app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964748" y="2293442"/>
            <a:ext cx="317485" cy="2131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114" marR="10872" indent="-90242">
              <a:lnSpc>
                <a:spcPct val="101000"/>
              </a:lnSpc>
            </a:pPr>
            <a:r>
              <a:rPr sz="642" spc="-73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642" spc="-2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642" spc="-26" dirty="0">
                <a:solidFill>
                  <a:srgbClr val="FFFFFF"/>
                </a:solidFill>
                <a:latin typeface="Times New Roman"/>
                <a:cs typeface="Times New Roman"/>
              </a:rPr>
              <a:t>yme</a:t>
            </a:r>
            <a:r>
              <a:rPr sz="642" spc="-3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642" spc="17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642" spc="-2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642" spc="-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42" spc="-13" dirty="0">
                <a:solidFill>
                  <a:srgbClr val="FFFFFF"/>
                </a:solidFill>
                <a:latin typeface="Times New Roman"/>
                <a:cs typeface="Times New Roman"/>
              </a:rPr>
              <a:t>app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357725" y="1237782"/>
            <a:ext cx="675743" cy="1130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42" b="1" spc="-171" dirty="0">
                <a:latin typeface="Times New Roman"/>
                <a:cs typeface="Times New Roman"/>
              </a:rPr>
              <a:t>T</a:t>
            </a:r>
            <a:r>
              <a:rPr sz="642" b="1" spc="-90" dirty="0">
                <a:latin typeface="Times New Roman"/>
                <a:cs typeface="Times New Roman"/>
              </a:rPr>
              <a:t>r</a:t>
            </a:r>
            <a:r>
              <a:rPr sz="642" b="1" spc="-39" dirty="0">
                <a:latin typeface="Times New Roman"/>
                <a:cs typeface="Times New Roman"/>
              </a:rPr>
              <a:t>a</a:t>
            </a:r>
            <a:r>
              <a:rPr sz="642" b="1" spc="-43" dirty="0">
                <a:latin typeface="Times New Roman"/>
                <a:cs typeface="Times New Roman"/>
              </a:rPr>
              <a:t>d</a:t>
            </a:r>
            <a:r>
              <a:rPr sz="642" b="1" spc="-34" dirty="0">
                <a:latin typeface="Times New Roman"/>
                <a:cs typeface="Times New Roman"/>
              </a:rPr>
              <a:t>i</a:t>
            </a:r>
            <a:r>
              <a:rPr sz="642" b="1" spc="-26" dirty="0">
                <a:latin typeface="Times New Roman"/>
                <a:cs typeface="Times New Roman"/>
              </a:rPr>
              <a:t>tion</a:t>
            </a:r>
            <a:r>
              <a:rPr sz="642" b="1" spc="-39" dirty="0">
                <a:latin typeface="Times New Roman"/>
                <a:cs typeface="Times New Roman"/>
              </a:rPr>
              <a:t>a</a:t>
            </a:r>
            <a:r>
              <a:rPr sz="642" b="1" spc="-34" dirty="0">
                <a:latin typeface="Times New Roman"/>
                <a:cs typeface="Times New Roman"/>
              </a:rPr>
              <a:t>l</a:t>
            </a:r>
            <a:r>
              <a:rPr sz="642" b="1" spc="-30" dirty="0">
                <a:latin typeface="Times New Roman"/>
                <a:cs typeface="Times New Roman"/>
              </a:rPr>
              <a:t> </a:t>
            </a:r>
            <a:r>
              <a:rPr sz="642" b="1" spc="-43" dirty="0">
                <a:latin typeface="Times New Roman"/>
                <a:cs typeface="Times New Roman"/>
              </a:rPr>
              <a:t>p</a:t>
            </a:r>
            <a:r>
              <a:rPr sz="642" b="1" spc="-51" dirty="0">
                <a:latin typeface="Times New Roman"/>
                <a:cs typeface="Times New Roman"/>
              </a:rPr>
              <a:t>ay</a:t>
            </a:r>
            <a:r>
              <a:rPr sz="642" b="1" spc="-64" dirty="0">
                <a:latin typeface="Times New Roman"/>
                <a:cs typeface="Times New Roman"/>
              </a:rPr>
              <a:t>m</a:t>
            </a:r>
            <a:r>
              <a:rPr sz="642" b="1" spc="4" dirty="0">
                <a:latin typeface="Times New Roman"/>
                <a:cs typeface="Times New Roman"/>
              </a:rPr>
              <a:t>e</a:t>
            </a:r>
            <a:r>
              <a:rPr sz="642" b="1" spc="-47" dirty="0">
                <a:latin typeface="Times New Roman"/>
                <a:cs typeface="Times New Roman"/>
              </a:rPr>
              <a:t>n</a:t>
            </a:r>
            <a:r>
              <a:rPr sz="642" b="1" spc="-17" dirty="0">
                <a:latin typeface="Times New Roman"/>
                <a:cs typeface="Times New Roman"/>
              </a:rPr>
              <a:t>ts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356481" y="2013330"/>
            <a:ext cx="609962" cy="1130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42" b="1" spc="-43" dirty="0">
                <a:latin typeface="Times New Roman"/>
                <a:cs typeface="Times New Roman"/>
              </a:rPr>
              <a:t>N</a:t>
            </a:r>
            <a:r>
              <a:rPr sz="642" b="1" spc="-30" dirty="0">
                <a:latin typeface="Times New Roman"/>
                <a:cs typeface="Times New Roman"/>
              </a:rPr>
              <a:t>ew </a:t>
            </a:r>
            <a:r>
              <a:rPr sz="642" b="1" spc="-39" dirty="0">
                <a:latin typeface="Times New Roman"/>
                <a:cs typeface="Times New Roman"/>
              </a:rPr>
              <a:t>a</a:t>
            </a:r>
            <a:r>
              <a:rPr sz="642" b="1" spc="-60" dirty="0">
                <a:latin typeface="Times New Roman"/>
                <a:cs typeface="Times New Roman"/>
              </a:rPr>
              <a:t>g</a:t>
            </a:r>
            <a:r>
              <a:rPr sz="642" b="1" spc="9" dirty="0">
                <a:latin typeface="Times New Roman"/>
                <a:cs typeface="Times New Roman"/>
              </a:rPr>
              <a:t>e</a:t>
            </a:r>
            <a:r>
              <a:rPr sz="642" b="1" spc="-26" dirty="0">
                <a:latin typeface="Times New Roman"/>
                <a:cs typeface="Times New Roman"/>
              </a:rPr>
              <a:t> </a:t>
            </a:r>
            <a:r>
              <a:rPr sz="642" b="1" spc="-43" dirty="0">
                <a:latin typeface="Times New Roman"/>
                <a:cs typeface="Times New Roman"/>
              </a:rPr>
              <a:t>p</a:t>
            </a:r>
            <a:r>
              <a:rPr sz="642" b="1" spc="-56" dirty="0">
                <a:latin typeface="Times New Roman"/>
                <a:cs typeface="Times New Roman"/>
              </a:rPr>
              <a:t>a</a:t>
            </a:r>
            <a:r>
              <a:rPr sz="642" b="1" spc="-51" dirty="0">
                <a:latin typeface="Times New Roman"/>
                <a:cs typeface="Times New Roman"/>
              </a:rPr>
              <a:t>y</a:t>
            </a:r>
            <a:r>
              <a:rPr sz="642" b="1" spc="-64" dirty="0">
                <a:latin typeface="Times New Roman"/>
                <a:cs typeface="Times New Roman"/>
              </a:rPr>
              <a:t>m</a:t>
            </a:r>
            <a:r>
              <a:rPr sz="642" b="1" spc="4" dirty="0">
                <a:latin typeface="Times New Roman"/>
                <a:cs typeface="Times New Roman"/>
              </a:rPr>
              <a:t>e</a:t>
            </a:r>
            <a:r>
              <a:rPr sz="642" b="1" spc="-51" dirty="0">
                <a:latin typeface="Times New Roman"/>
                <a:cs typeface="Times New Roman"/>
              </a:rPr>
              <a:t>n</a:t>
            </a:r>
            <a:r>
              <a:rPr sz="642" b="1" spc="-17" dirty="0">
                <a:latin typeface="Times New Roman"/>
                <a:cs typeface="Times New Roman"/>
              </a:rPr>
              <a:t>ts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082819" y="2338783"/>
            <a:ext cx="114708" cy="95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56" spc="26" dirty="0">
                <a:latin typeface="Arial Narrow"/>
                <a:cs typeface="Arial Narrow"/>
              </a:rPr>
              <a:t>2</a:t>
            </a:r>
            <a:r>
              <a:rPr sz="556" spc="21" dirty="0">
                <a:latin typeface="Arial Narrow"/>
                <a:cs typeface="Arial Narrow"/>
              </a:rPr>
              <a:t>.</a:t>
            </a:r>
            <a:r>
              <a:rPr sz="556" spc="34" dirty="0">
                <a:latin typeface="Arial Narrow"/>
                <a:cs typeface="Arial Narrow"/>
              </a:rPr>
              <a:t>5</a:t>
            </a:r>
            <a:endParaRPr sz="556">
              <a:latin typeface="Arial Narrow"/>
              <a:cs typeface="Arial Narrow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082819" y="1999138"/>
            <a:ext cx="114708" cy="95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56" spc="26" dirty="0">
                <a:latin typeface="Arial Narrow"/>
                <a:cs typeface="Arial Narrow"/>
              </a:rPr>
              <a:t>3</a:t>
            </a:r>
            <a:r>
              <a:rPr sz="556" spc="21" dirty="0">
                <a:latin typeface="Arial Narrow"/>
                <a:cs typeface="Arial Narrow"/>
              </a:rPr>
              <a:t>.</a:t>
            </a:r>
            <a:r>
              <a:rPr sz="556" spc="34" dirty="0">
                <a:latin typeface="Arial Narrow"/>
                <a:cs typeface="Arial Narrow"/>
              </a:rPr>
              <a:t>5</a:t>
            </a:r>
            <a:endParaRPr sz="556">
              <a:latin typeface="Arial Narrow"/>
              <a:cs typeface="Arial Narrow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082819" y="1659298"/>
            <a:ext cx="114708" cy="95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56" spc="26" dirty="0">
                <a:latin typeface="Arial Narrow"/>
                <a:cs typeface="Arial Narrow"/>
              </a:rPr>
              <a:t>4</a:t>
            </a:r>
            <a:r>
              <a:rPr sz="556" spc="21" dirty="0">
                <a:latin typeface="Arial Narrow"/>
                <a:cs typeface="Arial Narrow"/>
              </a:rPr>
              <a:t>.</a:t>
            </a:r>
            <a:r>
              <a:rPr sz="556" spc="34" dirty="0">
                <a:latin typeface="Arial Narrow"/>
                <a:cs typeface="Arial Narrow"/>
              </a:rPr>
              <a:t>5</a:t>
            </a:r>
            <a:endParaRPr sz="556">
              <a:latin typeface="Arial Narrow"/>
              <a:cs typeface="Arial Narrow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875196" y="1214267"/>
            <a:ext cx="888849" cy="114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spc="43" dirty="0">
                <a:latin typeface="Arial Narrow"/>
                <a:cs typeface="Arial Narrow"/>
              </a:rPr>
              <a:t>SB</a:t>
            </a:r>
            <a:r>
              <a:rPr sz="685" spc="17" dirty="0">
                <a:latin typeface="Arial Narrow"/>
                <a:cs typeface="Arial Narrow"/>
              </a:rPr>
              <a:t>I</a:t>
            </a:r>
            <a:r>
              <a:rPr sz="685" spc="9" dirty="0">
                <a:latin typeface="Arial Narrow"/>
                <a:cs typeface="Arial Narrow"/>
              </a:rPr>
              <a:t> </a:t>
            </a:r>
            <a:r>
              <a:rPr sz="685" spc="51" dirty="0">
                <a:latin typeface="Arial Narrow"/>
                <a:cs typeface="Arial Narrow"/>
              </a:rPr>
              <a:t>m</a:t>
            </a:r>
            <a:r>
              <a:rPr sz="685" spc="30" dirty="0">
                <a:latin typeface="Arial Narrow"/>
                <a:cs typeface="Arial Narrow"/>
              </a:rPr>
              <a:t>a</a:t>
            </a:r>
            <a:r>
              <a:rPr sz="685" spc="21" dirty="0">
                <a:latin typeface="Arial Narrow"/>
                <a:cs typeface="Arial Narrow"/>
              </a:rPr>
              <a:t>r</a:t>
            </a:r>
            <a:r>
              <a:rPr sz="685" spc="26" dirty="0">
                <a:latin typeface="Arial Narrow"/>
                <a:cs typeface="Arial Narrow"/>
              </a:rPr>
              <a:t>g</a:t>
            </a:r>
            <a:r>
              <a:rPr sz="685" spc="13" dirty="0">
                <a:latin typeface="Arial Narrow"/>
                <a:cs typeface="Arial Narrow"/>
              </a:rPr>
              <a:t>i</a:t>
            </a:r>
            <a:r>
              <a:rPr sz="685" spc="26" dirty="0">
                <a:latin typeface="Arial Narrow"/>
                <a:cs typeface="Arial Narrow"/>
              </a:rPr>
              <a:t>na</a:t>
            </a:r>
            <a:r>
              <a:rPr sz="685" spc="13" dirty="0">
                <a:latin typeface="Arial Narrow"/>
                <a:cs typeface="Arial Narrow"/>
              </a:rPr>
              <a:t>l</a:t>
            </a:r>
            <a:r>
              <a:rPr sz="685" spc="26" dirty="0">
                <a:latin typeface="Arial Narrow"/>
                <a:cs typeface="Arial Narrow"/>
              </a:rPr>
              <a:t> </a:t>
            </a:r>
            <a:r>
              <a:rPr sz="685" spc="30" dirty="0">
                <a:latin typeface="Arial Narrow"/>
                <a:cs typeface="Arial Narrow"/>
              </a:rPr>
              <a:t>s</a:t>
            </a:r>
            <a:r>
              <a:rPr sz="685" spc="26" dirty="0">
                <a:latin typeface="Arial Narrow"/>
                <a:cs typeface="Arial Narrow"/>
              </a:rPr>
              <a:t>p</a:t>
            </a:r>
            <a:r>
              <a:rPr sz="685" spc="21" dirty="0">
                <a:latin typeface="Arial Narrow"/>
                <a:cs typeface="Arial Narrow"/>
              </a:rPr>
              <a:t>r</a:t>
            </a:r>
            <a:r>
              <a:rPr sz="685" spc="26" dirty="0">
                <a:latin typeface="Arial Narrow"/>
                <a:cs typeface="Arial Narrow"/>
              </a:rPr>
              <a:t>ea</a:t>
            </a:r>
            <a:r>
              <a:rPr sz="685" spc="34" dirty="0">
                <a:latin typeface="Arial Narrow"/>
                <a:cs typeface="Arial Narrow"/>
              </a:rPr>
              <a:t>d</a:t>
            </a:r>
            <a:r>
              <a:rPr sz="685" spc="26" dirty="0">
                <a:latin typeface="Arial Narrow"/>
                <a:cs typeface="Arial Narrow"/>
              </a:rPr>
              <a:t> </a:t>
            </a:r>
            <a:r>
              <a:rPr sz="685" spc="17" dirty="0">
                <a:latin typeface="Arial Narrow"/>
                <a:cs typeface="Arial Narrow"/>
              </a:rPr>
              <a:t>(</a:t>
            </a:r>
            <a:r>
              <a:rPr sz="685" spc="47" dirty="0">
                <a:latin typeface="Arial Narrow"/>
                <a:cs typeface="Arial Narrow"/>
              </a:rPr>
              <a:t>%</a:t>
            </a:r>
            <a:r>
              <a:rPr sz="685" spc="21" dirty="0">
                <a:latin typeface="Arial Narrow"/>
                <a:cs typeface="Arial Narrow"/>
              </a:rPr>
              <a:t>)</a:t>
            </a:r>
            <a:endParaRPr sz="685">
              <a:latin typeface="Arial Narrow"/>
              <a:cs typeface="Arial Narrow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04339" y="3410281"/>
            <a:ext cx="0" cy="1524049"/>
          </a:xfrm>
          <a:custGeom>
            <a:avLst/>
            <a:gdLst/>
            <a:ahLst/>
            <a:cxnLst/>
            <a:rect l="l" t="t" r="r" b="b"/>
            <a:pathLst>
              <a:path h="1780174">
                <a:moveTo>
                  <a:pt x="0" y="1780174"/>
                </a:moveTo>
                <a:lnTo>
                  <a:pt x="0" y="0"/>
                </a:lnTo>
              </a:path>
            </a:pathLst>
          </a:custGeom>
          <a:ln w="5773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6" name="object 116"/>
          <p:cNvSpPr/>
          <p:nvPr/>
        </p:nvSpPr>
        <p:spPr>
          <a:xfrm>
            <a:off x="604340" y="4934331"/>
            <a:ext cx="2514981" cy="0"/>
          </a:xfrm>
          <a:custGeom>
            <a:avLst/>
            <a:gdLst/>
            <a:ahLst/>
            <a:cxnLst/>
            <a:rect l="l" t="t" r="r" b="b"/>
            <a:pathLst>
              <a:path w="2937638">
                <a:moveTo>
                  <a:pt x="0" y="0"/>
                </a:moveTo>
                <a:lnTo>
                  <a:pt x="2937638" y="0"/>
                </a:lnTo>
              </a:path>
            </a:pathLst>
          </a:custGeom>
          <a:ln w="8527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7" name="object 117"/>
          <p:cNvSpPr/>
          <p:nvPr/>
        </p:nvSpPr>
        <p:spPr>
          <a:xfrm>
            <a:off x="2340031" y="4144015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8" name="object 118"/>
          <p:cNvSpPr/>
          <p:nvPr/>
        </p:nvSpPr>
        <p:spPr>
          <a:xfrm>
            <a:off x="2340031" y="4144015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9" name="object 119"/>
          <p:cNvSpPr/>
          <p:nvPr/>
        </p:nvSpPr>
        <p:spPr>
          <a:xfrm>
            <a:off x="2592106" y="422067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0" name="object 120"/>
          <p:cNvSpPr/>
          <p:nvPr/>
        </p:nvSpPr>
        <p:spPr>
          <a:xfrm>
            <a:off x="2592106" y="422067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1" name="object 121"/>
          <p:cNvSpPr/>
          <p:nvPr/>
        </p:nvSpPr>
        <p:spPr>
          <a:xfrm>
            <a:off x="1585453" y="4677888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2" name="object 122"/>
          <p:cNvSpPr/>
          <p:nvPr/>
        </p:nvSpPr>
        <p:spPr>
          <a:xfrm>
            <a:off x="1585453" y="4677888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3" name="object 123"/>
          <p:cNvSpPr/>
          <p:nvPr/>
        </p:nvSpPr>
        <p:spPr>
          <a:xfrm>
            <a:off x="1585453" y="452548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4" name="object 124"/>
          <p:cNvSpPr/>
          <p:nvPr/>
        </p:nvSpPr>
        <p:spPr>
          <a:xfrm>
            <a:off x="1585453" y="452548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5" name="object 125"/>
          <p:cNvSpPr/>
          <p:nvPr/>
        </p:nvSpPr>
        <p:spPr>
          <a:xfrm>
            <a:off x="1082952" y="4754547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6" name="object 126"/>
          <p:cNvSpPr/>
          <p:nvPr/>
        </p:nvSpPr>
        <p:spPr>
          <a:xfrm>
            <a:off x="1082952" y="4754547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7" name="object 127"/>
          <p:cNvSpPr/>
          <p:nvPr/>
        </p:nvSpPr>
        <p:spPr>
          <a:xfrm>
            <a:off x="1585453" y="361105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8" name="object 128"/>
          <p:cNvSpPr/>
          <p:nvPr/>
        </p:nvSpPr>
        <p:spPr>
          <a:xfrm>
            <a:off x="1585453" y="361105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9" name="object 129"/>
          <p:cNvSpPr/>
          <p:nvPr/>
        </p:nvSpPr>
        <p:spPr>
          <a:xfrm>
            <a:off x="2843357" y="422067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0" name="object 130"/>
          <p:cNvSpPr/>
          <p:nvPr/>
        </p:nvSpPr>
        <p:spPr>
          <a:xfrm>
            <a:off x="2843357" y="422067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1" name="object 131"/>
          <p:cNvSpPr/>
          <p:nvPr/>
        </p:nvSpPr>
        <p:spPr>
          <a:xfrm>
            <a:off x="2214817" y="452548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2" name="object 132"/>
          <p:cNvSpPr/>
          <p:nvPr/>
        </p:nvSpPr>
        <p:spPr>
          <a:xfrm>
            <a:off x="2214817" y="452548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3" name="object 133"/>
          <p:cNvSpPr/>
          <p:nvPr/>
        </p:nvSpPr>
        <p:spPr>
          <a:xfrm>
            <a:off x="2843357" y="3534396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4" name="object 134"/>
          <p:cNvSpPr/>
          <p:nvPr/>
        </p:nvSpPr>
        <p:spPr>
          <a:xfrm>
            <a:off x="2843357" y="3534396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5" name="object 135"/>
          <p:cNvSpPr/>
          <p:nvPr/>
        </p:nvSpPr>
        <p:spPr>
          <a:xfrm>
            <a:off x="1962742" y="422067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0" y="31090"/>
                </a:lnTo>
                <a:lnTo>
                  <a:pt x="28064" y="61826"/>
                </a:lnTo>
                <a:lnTo>
                  <a:pt x="55808" y="31090"/>
                </a:lnTo>
                <a:lnTo>
                  <a:pt x="28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6" name="object 136"/>
          <p:cNvSpPr/>
          <p:nvPr/>
        </p:nvSpPr>
        <p:spPr>
          <a:xfrm>
            <a:off x="1962742" y="4220674"/>
            <a:ext cx="47779" cy="52931"/>
          </a:xfrm>
          <a:custGeom>
            <a:avLst/>
            <a:gdLst/>
            <a:ahLst/>
            <a:cxnLst/>
            <a:rect l="l" t="t" r="r" b="b"/>
            <a:pathLst>
              <a:path w="55808" h="61826">
                <a:moveTo>
                  <a:pt x="28064" y="0"/>
                </a:moveTo>
                <a:lnTo>
                  <a:pt x="55808" y="31090"/>
                </a:lnTo>
                <a:lnTo>
                  <a:pt x="28064" y="61826"/>
                </a:lnTo>
                <a:lnTo>
                  <a:pt x="0" y="31090"/>
                </a:lnTo>
                <a:lnTo>
                  <a:pt x="28064" y="0"/>
                </a:lnTo>
                <a:close/>
              </a:path>
            </a:pathLst>
          </a:custGeom>
          <a:ln w="6052">
            <a:solidFill>
              <a:srgbClr val="245B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7" name="object 137"/>
          <p:cNvSpPr txBox="1"/>
          <p:nvPr/>
        </p:nvSpPr>
        <p:spPr>
          <a:xfrm>
            <a:off x="2418469" y="4065583"/>
            <a:ext cx="618661" cy="1587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-21" dirty="0">
                <a:latin typeface="Arial Narrow"/>
                <a:cs typeface="Arial Narrow"/>
              </a:rPr>
              <a:t>Sav</a:t>
            </a:r>
            <a:r>
              <a:rPr sz="471" spc="-17" dirty="0">
                <a:latin typeface="Arial Narrow"/>
                <a:cs typeface="Arial Narrow"/>
              </a:rPr>
              <a:t>ings</a:t>
            </a:r>
            <a:r>
              <a:rPr sz="471" spc="-21" dirty="0">
                <a:latin typeface="Arial Narrow"/>
                <a:cs typeface="Arial Narrow"/>
              </a:rPr>
              <a:t> </a:t>
            </a:r>
            <a:r>
              <a:rPr sz="471" spc="-17" dirty="0">
                <a:latin typeface="Arial Narrow"/>
                <a:cs typeface="Arial Narrow"/>
              </a:rPr>
              <a:t>a</a:t>
            </a:r>
            <a:r>
              <a:rPr sz="471" spc="-21" dirty="0">
                <a:latin typeface="Arial Narrow"/>
                <a:cs typeface="Arial Narrow"/>
              </a:rPr>
              <a:t>cc</a:t>
            </a:r>
            <a:r>
              <a:rPr sz="471" spc="-17" dirty="0">
                <a:latin typeface="Arial Narrow"/>
                <a:cs typeface="Arial Narrow"/>
              </a:rPr>
              <a:t>ount</a:t>
            </a:r>
            <a:endParaRPr sz="471">
              <a:latin typeface="Arial Narrow"/>
              <a:cs typeface="Arial Narrow"/>
            </a:endParaRPr>
          </a:p>
          <a:p>
            <a:pPr marL="262570">
              <a:spcBef>
                <a:spcPts val="34"/>
              </a:spcBef>
            </a:pPr>
            <a:r>
              <a:rPr sz="471" spc="-21" dirty="0">
                <a:latin typeface="Arial Narrow"/>
                <a:cs typeface="Arial Narrow"/>
              </a:rPr>
              <a:t>Cu</a:t>
            </a:r>
            <a:r>
              <a:rPr sz="471" spc="-17" dirty="0">
                <a:latin typeface="Arial Narrow"/>
                <a:cs typeface="Arial Narrow"/>
              </a:rPr>
              <a:t>rrent</a:t>
            </a:r>
            <a:r>
              <a:rPr sz="471" spc="-21" dirty="0">
                <a:latin typeface="Arial Narrow"/>
                <a:cs typeface="Arial Narrow"/>
              </a:rPr>
              <a:t> </a:t>
            </a:r>
            <a:r>
              <a:rPr sz="471" spc="-17" dirty="0">
                <a:latin typeface="Arial Narrow"/>
                <a:cs typeface="Arial Narrow"/>
              </a:rPr>
              <a:t>a</a:t>
            </a:r>
            <a:r>
              <a:rPr sz="471" spc="-21" dirty="0">
                <a:latin typeface="Arial Narrow"/>
                <a:cs typeface="Arial Narrow"/>
              </a:rPr>
              <a:t>cc</a:t>
            </a:r>
            <a:r>
              <a:rPr sz="471" spc="-17" dirty="0">
                <a:latin typeface="Arial Narrow"/>
                <a:cs typeface="Arial Narrow"/>
              </a:rPr>
              <a:t>oun</a:t>
            </a:r>
            <a:r>
              <a:rPr sz="471" spc="-13" dirty="0">
                <a:latin typeface="Arial Narrow"/>
                <a:cs typeface="Arial Narrow"/>
              </a:rPr>
              <a:t>t</a:t>
            </a:r>
            <a:r>
              <a:rPr sz="471" spc="-17" dirty="0">
                <a:latin typeface="Arial Narrow"/>
                <a:cs typeface="Arial Narrow"/>
              </a:rPr>
              <a:t>s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664236" y="4667918"/>
            <a:ext cx="313679" cy="82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-13" dirty="0">
                <a:latin typeface="Arial Narrow"/>
                <a:cs typeface="Arial Narrow"/>
              </a:rPr>
              <a:t>Fi</a:t>
            </a:r>
            <a:r>
              <a:rPr sz="471" spc="-26" dirty="0">
                <a:latin typeface="Arial Narrow"/>
                <a:cs typeface="Arial Narrow"/>
              </a:rPr>
              <a:t>x</a:t>
            </a:r>
            <a:r>
              <a:rPr sz="471" spc="-17" dirty="0">
                <a:latin typeface="Arial Narrow"/>
                <a:cs typeface="Arial Narrow"/>
              </a:rPr>
              <a:t>ed depo</a:t>
            </a:r>
            <a:r>
              <a:rPr sz="471" spc="-21" dirty="0">
                <a:latin typeface="Arial Narrow"/>
                <a:cs typeface="Arial Narrow"/>
              </a:rPr>
              <a:t>s</a:t>
            </a:r>
            <a:r>
              <a:rPr sz="471" spc="-9" dirty="0">
                <a:latin typeface="Arial Narrow"/>
                <a:cs typeface="Arial Narrow"/>
              </a:rPr>
              <a:t>i</a:t>
            </a:r>
            <a:r>
              <a:rPr sz="471" spc="-13" dirty="0">
                <a:latin typeface="Arial Narrow"/>
                <a:cs typeface="Arial Narrow"/>
              </a:rPr>
              <a:t>t</a:t>
            </a:r>
            <a:r>
              <a:rPr sz="471" spc="-17" dirty="0">
                <a:latin typeface="Arial Narrow"/>
                <a:cs typeface="Arial Narrow"/>
              </a:rPr>
              <a:t>s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663411" y="4515330"/>
            <a:ext cx="251161" cy="82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-21" dirty="0">
                <a:latin typeface="Arial Narrow"/>
                <a:cs typeface="Arial Narrow"/>
              </a:rPr>
              <a:t>Remi</a:t>
            </a:r>
            <a:r>
              <a:rPr sz="471" spc="-13" dirty="0">
                <a:latin typeface="Arial Narrow"/>
                <a:cs typeface="Arial Narrow"/>
              </a:rPr>
              <a:t>tt</a:t>
            </a:r>
            <a:r>
              <a:rPr sz="471" spc="-17" dirty="0">
                <a:latin typeface="Arial Narrow"/>
                <a:cs typeface="Arial Narrow"/>
              </a:rPr>
              <a:t>an</a:t>
            </a:r>
            <a:r>
              <a:rPr sz="471" spc="-21" dirty="0">
                <a:latin typeface="Arial Narrow"/>
                <a:cs typeface="Arial Narrow"/>
              </a:rPr>
              <a:t>c</a:t>
            </a:r>
            <a:r>
              <a:rPr sz="471" spc="-17" dirty="0">
                <a:latin typeface="Arial Narrow"/>
                <a:cs typeface="Arial Narrow"/>
              </a:rPr>
              <a:t>e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160882" y="4744211"/>
            <a:ext cx="269101" cy="82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-17" dirty="0">
                <a:latin typeface="Arial Narrow"/>
                <a:cs typeface="Arial Narrow"/>
              </a:rPr>
              <a:t>Bi</a:t>
            </a:r>
            <a:r>
              <a:rPr sz="471" spc="-13" dirty="0">
                <a:latin typeface="Arial Narrow"/>
                <a:cs typeface="Arial Narrow"/>
              </a:rPr>
              <a:t>l</a:t>
            </a:r>
            <a:r>
              <a:rPr sz="471" spc="-9" dirty="0">
                <a:latin typeface="Arial Narrow"/>
                <a:cs typeface="Arial Narrow"/>
              </a:rPr>
              <a:t>l</a:t>
            </a:r>
            <a:r>
              <a:rPr sz="471" spc="-13" dirty="0">
                <a:latin typeface="Arial Narrow"/>
                <a:cs typeface="Arial Narrow"/>
              </a:rPr>
              <a:t> </a:t>
            </a:r>
            <a:r>
              <a:rPr sz="471" spc="-17" dirty="0">
                <a:latin typeface="Arial Narrow"/>
                <a:cs typeface="Arial Narrow"/>
              </a:rPr>
              <a:t>pa</a:t>
            </a:r>
            <a:r>
              <a:rPr sz="471" spc="-21" dirty="0">
                <a:latin typeface="Arial Narrow"/>
                <a:cs typeface="Arial Narrow"/>
              </a:rPr>
              <a:t>y</a:t>
            </a:r>
            <a:r>
              <a:rPr sz="471" spc="-17" dirty="0">
                <a:latin typeface="Arial Narrow"/>
                <a:cs typeface="Arial Narrow"/>
              </a:rPr>
              <a:t>ment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560234" y="3706778"/>
            <a:ext cx="405011" cy="82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-21" dirty="0">
                <a:latin typeface="Arial Narrow"/>
                <a:cs typeface="Arial Narrow"/>
              </a:rPr>
              <a:t>Cas</a:t>
            </a:r>
            <a:r>
              <a:rPr sz="471" spc="-17" dirty="0">
                <a:latin typeface="Arial Narrow"/>
                <a:cs typeface="Arial Narrow"/>
              </a:rPr>
              <a:t>h </a:t>
            </a:r>
            <a:r>
              <a:rPr sz="471" spc="-21" dirty="0">
                <a:latin typeface="Arial Narrow"/>
                <a:cs typeface="Arial Narrow"/>
              </a:rPr>
              <a:t>manage</a:t>
            </a:r>
            <a:r>
              <a:rPr sz="471" spc="-26" dirty="0">
                <a:latin typeface="Arial Narrow"/>
                <a:cs typeface="Arial Narrow"/>
              </a:rPr>
              <a:t>m</a:t>
            </a:r>
            <a:r>
              <a:rPr sz="471" spc="-21" dirty="0">
                <a:latin typeface="Arial Narrow"/>
                <a:cs typeface="Arial Narrow"/>
              </a:rPr>
              <a:t>e</a:t>
            </a:r>
            <a:r>
              <a:rPr sz="471" spc="-13" dirty="0">
                <a:latin typeface="Arial Narrow"/>
                <a:cs typeface="Arial Narrow"/>
              </a:rPr>
              <a:t>nt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913901" y="4210307"/>
            <a:ext cx="276168" cy="82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-26" dirty="0">
                <a:latin typeface="Arial Narrow"/>
                <a:cs typeface="Arial Narrow"/>
              </a:rPr>
              <a:t>C</a:t>
            </a:r>
            <a:r>
              <a:rPr sz="471" spc="-17" dirty="0">
                <a:latin typeface="Arial Narrow"/>
                <a:cs typeface="Arial Narrow"/>
              </a:rPr>
              <a:t>r</a:t>
            </a:r>
            <a:r>
              <a:rPr sz="471" spc="-13" dirty="0">
                <a:latin typeface="Arial Narrow"/>
                <a:cs typeface="Arial Narrow"/>
              </a:rPr>
              <a:t>edit</a:t>
            </a:r>
            <a:r>
              <a:rPr sz="471" spc="-21" dirty="0">
                <a:latin typeface="Arial Narrow"/>
                <a:cs typeface="Arial Narrow"/>
              </a:rPr>
              <a:t> Ca</a:t>
            </a:r>
            <a:r>
              <a:rPr sz="471" spc="-17" dirty="0">
                <a:latin typeface="Arial Narrow"/>
                <a:cs typeface="Arial Narrow"/>
              </a:rPr>
              <a:t>rds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293050" y="4515330"/>
            <a:ext cx="110359" cy="82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-21" dirty="0">
                <a:latin typeface="Arial Narrow"/>
                <a:cs typeface="Arial Narrow"/>
              </a:rPr>
              <a:t>MFs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32334" y="4117170"/>
            <a:ext cx="2490351" cy="66011"/>
          </a:xfrm>
          <a:custGeom>
            <a:avLst/>
            <a:gdLst/>
            <a:ahLst/>
            <a:cxnLst/>
            <a:rect l="l" t="t" r="r" b="b"/>
            <a:pathLst>
              <a:path w="2908868" h="77105">
                <a:moveTo>
                  <a:pt x="53683" y="7639"/>
                </a:moveTo>
                <a:lnTo>
                  <a:pt x="0" y="42550"/>
                </a:lnTo>
                <a:lnTo>
                  <a:pt x="53843" y="77105"/>
                </a:lnTo>
                <a:lnTo>
                  <a:pt x="55607" y="76572"/>
                </a:lnTo>
                <a:lnTo>
                  <a:pt x="57211" y="73552"/>
                </a:lnTo>
                <a:lnTo>
                  <a:pt x="56738" y="71597"/>
                </a:lnTo>
                <a:lnTo>
                  <a:pt x="16426" y="45659"/>
                </a:lnTo>
                <a:lnTo>
                  <a:pt x="5669" y="45659"/>
                </a:lnTo>
                <a:lnTo>
                  <a:pt x="5653" y="39263"/>
                </a:lnTo>
                <a:lnTo>
                  <a:pt x="16520" y="39233"/>
                </a:lnTo>
                <a:lnTo>
                  <a:pt x="56610" y="13146"/>
                </a:lnTo>
                <a:lnTo>
                  <a:pt x="57067" y="11192"/>
                </a:lnTo>
                <a:lnTo>
                  <a:pt x="55455" y="8172"/>
                </a:lnTo>
                <a:lnTo>
                  <a:pt x="53683" y="7639"/>
                </a:lnTo>
                <a:close/>
              </a:path>
              <a:path w="2908868" h="77105">
                <a:moveTo>
                  <a:pt x="2903887" y="31357"/>
                </a:moveTo>
                <a:lnTo>
                  <a:pt x="2903335" y="31357"/>
                </a:lnTo>
                <a:lnTo>
                  <a:pt x="2903335" y="37753"/>
                </a:lnTo>
                <a:lnTo>
                  <a:pt x="2892544" y="37782"/>
                </a:lnTo>
                <a:lnTo>
                  <a:pt x="2853701" y="63070"/>
                </a:lnTo>
                <a:lnTo>
                  <a:pt x="2852258" y="63958"/>
                </a:lnTo>
                <a:lnTo>
                  <a:pt x="2851857" y="65912"/>
                </a:lnTo>
                <a:lnTo>
                  <a:pt x="2853461" y="68932"/>
                </a:lnTo>
                <a:lnTo>
                  <a:pt x="2855225" y="69465"/>
                </a:lnTo>
                <a:lnTo>
                  <a:pt x="2908868" y="34555"/>
                </a:lnTo>
                <a:lnTo>
                  <a:pt x="2903887" y="31357"/>
                </a:lnTo>
                <a:close/>
              </a:path>
              <a:path w="2908868" h="77105">
                <a:moveTo>
                  <a:pt x="16520" y="39233"/>
                </a:moveTo>
                <a:lnTo>
                  <a:pt x="5653" y="39263"/>
                </a:lnTo>
                <a:lnTo>
                  <a:pt x="5669" y="45659"/>
                </a:lnTo>
                <a:lnTo>
                  <a:pt x="16380" y="45629"/>
                </a:lnTo>
                <a:lnTo>
                  <a:pt x="15874" y="45303"/>
                </a:lnTo>
                <a:lnTo>
                  <a:pt x="7192" y="45303"/>
                </a:lnTo>
                <a:lnTo>
                  <a:pt x="7176" y="39707"/>
                </a:lnTo>
                <a:lnTo>
                  <a:pt x="15792" y="39707"/>
                </a:lnTo>
                <a:lnTo>
                  <a:pt x="16520" y="39233"/>
                </a:lnTo>
                <a:close/>
              </a:path>
              <a:path w="2908868" h="77105">
                <a:moveTo>
                  <a:pt x="16380" y="45629"/>
                </a:moveTo>
                <a:lnTo>
                  <a:pt x="5669" y="45659"/>
                </a:lnTo>
                <a:lnTo>
                  <a:pt x="16426" y="45659"/>
                </a:lnTo>
                <a:close/>
              </a:path>
              <a:path w="2908868" h="77105">
                <a:moveTo>
                  <a:pt x="2892500" y="31386"/>
                </a:moveTo>
                <a:lnTo>
                  <a:pt x="16520" y="39233"/>
                </a:lnTo>
                <a:lnTo>
                  <a:pt x="11508" y="42495"/>
                </a:lnTo>
                <a:lnTo>
                  <a:pt x="16380" y="45629"/>
                </a:lnTo>
                <a:lnTo>
                  <a:pt x="2892544" y="37782"/>
                </a:lnTo>
                <a:lnTo>
                  <a:pt x="2897470" y="34575"/>
                </a:lnTo>
                <a:lnTo>
                  <a:pt x="2892500" y="31386"/>
                </a:lnTo>
                <a:close/>
              </a:path>
              <a:path w="2908868" h="77105">
                <a:moveTo>
                  <a:pt x="7176" y="39707"/>
                </a:moveTo>
                <a:lnTo>
                  <a:pt x="7192" y="45303"/>
                </a:lnTo>
                <a:lnTo>
                  <a:pt x="11508" y="42495"/>
                </a:lnTo>
                <a:lnTo>
                  <a:pt x="7176" y="39707"/>
                </a:lnTo>
                <a:close/>
              </a:path>
              <a:path w="2908868" h="77105">
                <a:moveTo>
                  <a:pt x="11508" y="42495"/>
                </a:moveTo>
                <a:lnTo>
                  <a:pt x="7192" y="45303"/>
                </a:lnTo>
                <a:lnTo>
                  <a:pt x="15874" y="45303"/>
                </a:lnTo>
                <a:lnTo>
                  <a:pt x="11508" y="42495"/>
                </a:lnTo>
                <a:close/>
              </a:path>
              <a:path w="2908868" h="77105">
                <a:moveTo>
                  <a:pt x="15792" y="39707"/>
                </a:moveTo>
                <a:lnTo>
                  <a:pt x="7176" y="39707"/>
                </a:lnTo>
                <a:lnTo>
                  <a:pt x="11508" y="42495"/>
                </a:lnTo>
                <a:lnTo>
                  <a:pt x="15792" y="39707"/>
                </a:lnTo>
                <a:close/>
              </a:path>
              <a:path w="2908868" h="77105">
                <a:moveTo>
                  <a:pt x="2897470" y="34575"/>
                </a:moveTo>
                <a:lnTo>
                  <a:pt x="2892544" y="37782"/>
                </a:lnTo>
                <a:lnTo>
                  <a:pt x="2903335" y="37753"/>
                </a:lnTo>
                <a:lnTo>
                  <a:pt x="2903335" y="37309"/>
                </a:lnTo>
                <a:lnTo>
                  <a:pt x="2901732" y="37309"/>
                </a:lnTo>
                <a:lnTo>
                  <a:pt x="2897470" y="34575"/>
                </a:lnTo>
                <a:close/>
              </a:path>
              <a:path w="2908868" h="77105">
                <a:moveTo>
                  <a:pt x="2901732" y="31801"/>
                </a:moveTo>
                <a:lnTo>
                  <a:pt x="2897470" y="34575"/>
                </a:lnTo>
                <a:lnTo>
                  <a:pt x="2901732" y="37309"/>
                </a:lnTo>
                <a:lnTo>
                  <a:pt x="2901732" y="31801"/>
                </a:lnTo>
                <a:close/>
              </a:path>
              <a:path w="2908868" h="77105">
                <a:moveTo>
                  <a:pt x="2903335" y="31801"/>
                </a:moveTo>
                <a:lnTo>
                  <a:pt x="2901732" y="31801"/>
                </a:lnTo>
                <a:lnTo>
                  <a:pt x="2901732" y="37309"/>
                </a:lnTo>
                <a:lnTo>
                  <a:pt x="2903335" y="37309"/>
                </a:lnTo>
                <a:lnTo>
                  <a:pt x="2903335" y="31801"/>
                </a:lnTo>
                <a:close/>
              </a:path>
              <a:path w="2908868" h="77105">
                <a:moveTo>
                  <a:pt x="2903335" y="31357"/>
                </a:moveTo>
                <a:lnTo>
                  <a:pt x="2892500" y="31386"/>
                </a:lnTo>
                <a:lnTo>
                  <a:pt x="2897470" y="34575"/>
                </a:lnTo>
                <a:lnTo>
                  <a:pt x="2901732" y="31801"/>
                </a:lnTo>
                <a:lnTo>
                  <a:pt x="2903335" y="31801"/>
                </a:lnTo>
                <a:lnTo>
                  <a:pt x="2903335" y="31357"/>
                </a:lnTo>
                <a:close/>
              </a:path>
              <a:path w="2908868" h="77105">
                <a:moveTo>
                  <a:pt x="2855064" y="0"/>
                </a:moveTo>
                <a:lnTo>
                  <a:pt x="2853300" y="444"/>
                </a:lnTo>
                <a:lnTo>
                  <a:pt x="2852498" y="2043"/>
                </a:lnTo>
                <a:lnTo>
                  <a:pt x="2851696" y="3553"/>
                </a:lnTo>
                <a:lnTo>
                  <a:pt x="2852178" y="5507"/>
                </a:lnTo>
                <a:lnTo>
                  <a:pt x="2892500" y="31386"/>
                </a:lnTo>
                <a:lnTo>
                  <a:pt x="2903887" y="31357"/>
                </a:lnTo>
                <a:lnTo>
                  <a:pt x="2855064" y="0"/>
                </a:lnTo>
                <a:close/>
              </a:path>
            </a:pathLst>
          </a:custGeom>
          <a:solidFill>
            <a:srgbClr val="245B88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45" name="object 145"/>
          <p:cNvSpPr/>
          <p:nvPr/>
        </p:nvSpPr>
        <p:spPr>
          <a:xfrm>
            <a:off x="1818926" y="3405719"/>
            <a:ext cx="54849" cy="1514862"/>
          </a:xfrm>
          <a:custGeom>
            <a:avLst/>
            <a:gdLst/>
            <a:ahLst/>
            <a:cxnLst/>
            <a:rect l="l" t="t" r="r" b="b"/>
            <a:pathLst>
              <a:path w="64067" h="1769443">
                <a:moveTo>
                  <a:pt x="4570" y="1706178"/>
                </a:moveTo>
                <a:lnTo>
                  <a:pt x="3207" y="1707066"/>
                </a:lnTo>
                <a:lnTo>
                  <a:pt x="1764" y="1707963"/>
                </a:lnTo>
                <a:lnTo>
                  <a:pt x="1363" y="1709917"/>
                </a:lnTo>
                <a:lnTo>
                  <a:pt x="32715" y="1769443"/>
                </a:lnTo>
                <a:lnTo>
                  <a:pt x="36024" y="1763154"/>
                </a:lnTo>
                <a:lnTo>
                  <a:pt x="29828" y="1763154"/>
                </a:lnTo>
                <a:lnTo>
                  <a:pt x="29819" y="1751269"/>
                </a:lnTo>
                <a:lnTo>
                  <a:pt x="6334" y="1706693"/>
                </a:lnTo>
                <a:lnTo>
                  <a:pt x="4570" y="1706178"/>
                </a:lnTo>
                <a:close/>
              </a:path>
              <a:path w="64067" h="1769443">
                <a:moveTo>
                  <a:pt x="29819" y="1751269"/>
                </a:moveTo>
                <a:lnTo>
                  <a:pt x="29828" y="1763154"/>
                </a:lnTo>
                <a:lnTo>
                  <a:pt x="35601" y="1763145"/>
                </a:lnTo>
                <a:lnTo>
                  <a:pt x="35600" y="1761493"/>
                </a:lnTo>
                <a:lnTo>
                  <a:pt x="30229" y="1761493"/>
                </a:lnTo>
                <a:lnTo>
                  <a:pt x="32716" y="1756767"/>
                </a:lnTo>
                <a:lnTo>
                  <a:pt x="29819" y="1751269"/>
                </a:lnTo>
                <a:close/>
              </a:path>
              <a:path w="64067" h="1769443">
                <a:moveTo>
                  <a:pt x="60860" y="1706124"/>
                </a:moveTo>
                <a:lnTo>
                  <a:pt x="59095" y="1706639"/>
                </a:lnTo>
                <a:lnTo>
                  <a:pt x="35609" y="1751269"/>
                </a:lnTo>
                <a:lnTo>
                  <a:pt x="35601" y="1763145"/>
                </a:lnTo>
                <a:lnTo>
                  <a:pt x="29828" y="1763154"/>
                </a:lnTo>
                <a:lnTo>
                  <a:pt x="36029" y="1763145"/>
                </a:lnTo>
                <a:lnTo>
                  <a:pt x="64067" y="1709855"/>
                </a:lnTo>
                <a:lnTo>
                  <a:pt x="63586" y="1707901"/>
                </a:lnTo>
                <a:lnTo>
                  <a:pt x="60860" y="1706124"/>
                </a:lnTo>
                <a:close/>
              </a:path>
              <a:path w="64067" h="1769443">
                <a:moveTo>
                  <a:pt x="32716" y="1756767"/>
                </a:moveTo>
                <a:lnTo>
                  <a:pt x="30229" y="1761493"/>
                </a:lnTo>
                <a:lnTo>
                  <a:pt x="35200" y="1761484"/>
                </a:lnTo>
                <a:lnTo>
                  <a:pt x="32716" y="1756767"/>
                </a:lnTo>
                <a:close/>
              </a:path>
              <a:path w="64067" h="1769443">
                <a:moveTo>
                  <a:pt x="35592" y="1751301"/>
                </a:moveTo>
                <a:lnTo>
                  <a:pt x="32716" y="1756767"/>
                </a:lnTo>
                <a:lnTo>
                  <a:pt x="35200" y="1761484"/>
                </a:lnTo>
                <a:lnTo>
                  <a:pt x="30229" y="1761493"/>
                </a:lnTo>
                <a:lnTo>
                  <a:pt x="35600" y="1761493"/>
                </a:lnTo>
                <a:lnTo>
                  <a:pt x="35592" y="1751301"/>
                </a:lnTo>
                <a:close/>
              </a:path>
              <a:path w="64067" h="1769443">
                <a:moveTo>
                  <a:pt x="31361" y="12630"/>
                </a:moveTo>
                <a:lnTo>
                  <a:pt x="28496" y="18095"/>
                </a:lnTo>
                <a:lnTo>
                  <a:pt x="28509" y="63336"/>
                </a:lnTo>
                <a:lnTo>
                  <a:pt x="29784" y="1706124"/>
                </a:lnTo>
                <a:lnTo>
                  <a:pt x="29836" y="1751301"/>
                </a:lnTo>
                <a:lnTo>
                  <a:pt x="32716" y="1756767"/>
                </a:lnTo>
                <a:lnTo>
                  <a:pt x="35592" y="1751301"/>
                </a:lnTo>
                <a:lnTo>
                  <a:pt x="34247" y="18095"/>
                </a:lnTo>
                <a:lnTo>
                  <a:pt x="31361" y="12630"/>
                </a:lnTo>
                <a:close/>
              </a:path>
              <a:path w="64067" h="1769443">
                <a:moveTo>
                  <a:pt x="31352" y="0"/>
                </a:moveTo>
                <a:lnTo>
                  <a:pt x="801" y="58006"/>
                </a:lnTo>
                <a:lnTo>
                  <a:pt x="0" y="59605"/>
                </a:lnTo>
                <a:lnTo>
                  <a:pt x="481" y="61559"/>
                </a:lnTo>
                <a:lnTo>
                  <a:pt x="1844" y="62448"/>
                </a:lnTo>
                <a:lnTo>
                  <a:pt x="3287" y="63336"/>
                </a:lnTo>
                <a:lnTo>
                  <a:pt x="5051" y="62803"/>
                </a:lnTo>
                <a:lnTo>
                  <a:pt x="6784" y="59516"/>
                </a:lnTo>
                <a:lnTo>
                  <a:pt x="28474" y="18137"/>
                </a:lnTo>
                <a:lnTo>
                  <a:pt x="28465" y="6307"/>
                </a:lnTo>
                <a:lnTo>
                  <a:pt x="34683" y="6307"/>
                </a:lnTo>
                <a:lnTo>
                  <a:pt x="31352" y="0"/>
                </a:lnTo>
                <a:close/>
              </a:path>
              <a:path w="64067" h="1769443">
                <a:moveTo>
                  <a:pt x="34683" y="6307"/>
                </a:moveTo>
                <a:lnTo>
                  <a:pt x="34238" y="6307"/>
                </a:lnTo>
                <a:lnTo>
                  <a:pt x="34270" y="18137"/>
                </a:lnTo>
                <a:lnTo>
                  <a:pt x="57813" y="62714"/>
                </a:lnTo>
                <a:lnTo>
                  <a:pt x="59577" y="63247"/>
                </a:lnTo>
                <a:lnTo>
                  <a:pt x="62303" y="61471"/>
                </a:lnTo>
                <a:lnTo>
                  <a:pt x="62784" y="59516"/>
                </a:lnTo>
                <a:lnTo>
                  <a:pt x="34683" y="6307"/>
                </a:lnTo>
                <a:close/>
              </a:path>
              <a:path w="64067" h="1769443">
                <a:moveTo>
                  <a:pt x="34238" y="6307"/>
                </a:moveTo>
                <a:lnTo>
                  <a:pt x="28465" y="6307"/>
                </a:lnTo>
                <a:lnTo>
                  <a:pt x="28474" y="18137"/>
                </a:lnTo>
                <a:lnTo>
                  <a:pt x="31361" y="12630"/>
                </a:lnTo>
                <a:lnTo>
                  <a:pt x="28866" y="7905"/>
                </a:lnTo>
                <a:lnTo>
                  <a:pt x="34240" y="7905"/>
                </a:lnTo>
                <a:lnTo>
                  <a:pt x="34238" y="6307"/>
                </a:lnTo>
                <a:close/>
              </a:path>
              <a:path w="64067" h="1769443">
                <a:moveTo>
                  <a:pt x="34240" y="7905"/>
                </a:moveTo>
                <a:lnTo>
                  <a:pt x="33837" y="7905"/>
                </a:lnTo>
                <a:lnTo>
                  <a:pt x="31361" y="12630"/>
                </a:lnTo>
                <a:lnTo>
                  <a:pt x="34247" y="18095"/>
                </a:lnTo>
                <a:lnTo>
                  <a:pt x="34240" y="7905"/>
                </a:lnTo>
                <a:close/>
              </a:path>
              <a:path w="64067" h="1769443">
                <a:moveTo>
                  <a:pt x="33837" y="7905"/>
                </a:moveTo>
                <a:lnTo>
                  <a:pt x="28866" y="7905"/>
                </a:lnTo>
                <a:lnTo>
                  <a:pt x="31361" y="12630"/>
                </a:lnTo>
                <a:lnTo>
                  <a:pt x="33837" y="7905"/>
                </a:lnTo>
                <a:close/>
              </a:path>
            </a:pathLst>
          </a:custGeom>
          <a:solidFill>
            <a:srgbClr val="245B88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46" name="object 146"/>
          <p:cNvSpPr/>
          <p:nvPr/>
        </p:nvSpPr>
        <p:spPr>
          <a:xfrm>
            <a:off x="1569390" y="4187364"/>
            <a:ext cx="1359226" cy="707268"/>
          </a:xfrm>
          <a:custGeom>
            <a:avLst/>
            <a:gdLst/>
            <a:ahLst/>
            <a:cxnLst/>
            <a:rect l="l" t="t" r="r" b="b"/>
            <a:pathLst>
              <a:path w="1587652" h="826128">
                <a:moveTo>
                  <a:pt x="0" y="826128"/>
                </a:moveTo>
                <a:lnTo>
                  <a:pt x="1587652" y="826128"/>
                </a:lnTo>
                <a:lnTo>
                  <a:pt x="1587652" y="0"/>
                </a:lnTo>
                <a:lnTo>
                  <a:pt x="0" y="0"/>
                </a:lnTo>
                <a:lnTo>
                  <a:pt x="0" y="826128"/>
                </a:lnTo>
                <a:close/>
              </a:path>
            </a:pathLst>
          </a:custGeom>
          <a:ln w="7307">
            <a:solidFill>
              <a:srgbClr val="C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47" name="object 147"/>
          <p:cNvSpPr/>
          <p:nvPr/>
        </p:nvSpPr>
        <p:spPr>
          <a:xfrm>
            <a:off x="3825929" y="4882443"/>
            <a:ext cx="316774" cy="28089"/>
          </a:xfrm>
          <a:custGeom>
            <a:avLst/>
            <a:gdLst/>
            <a:ahLst/>
            <a:cxnLst/>
            <a:rect l="l" t="t" r="r" b="b"/>
            <a:pathLst>
              <a:path w="370010" h="32810">
                <a:moveTo>
                  <a:pt x="0" y="32810"/>
                </a:moveTo>
                <a:lnTo>
                  <a:pt x="370010" y="32810"/>
                </a:lnTo>
                <a:lnTo>
                  <a:pt x="370010" y="0"/>
                </a:lnTo>
                <a:lnTo>
                  <a:pt x="0" y="0"/>
                </a:lnTo>
                <a:lnTo>
                  <a:pt x="0" y="3281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48" name="object 148"/>
          <p:cNvSpPr/>
          <p:nvPr/>
        </p:nvSpPr>
        <p:spPr>
          <a:xfrm>
            <a:off x="3825929" y="4882987"/>
            <a:ext cx="316774" cy="27002"/>
          </a:xfrm>
          <a:custGeom>
            <a:avLst/>
            <a:gdLst/>
            <a:ahLst/>
            <a:cxnLst/>
            <a:rect l="l" t="t" r="r" b="b"/>
            <a:pathLst>
              <a:path w="370010" h="31540">
                <a:moveTo>
                  <a:pt x="0" y="31540"/>
                </a:moveTo>
                <a:lnTo>
                  <a:pt x="370010" y="31540"/>
                </a:lnTo>
                <a:lnTo>
                  <a:pt x="370010" y="0"/>
                </a:lnTo>
                <a:lnTo>
                  <a:pt x="0" y="0"/>
                </a:lnTo>
                <a:lnTo>
                  <a:pt x="0" y="31540"/>
                </a:lnTo>
                <a:close/>
              </a:path>
            </a:pathLst>
          </a:custGeom>
          <a:ln w="70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49" name="object 149"/>
          <p:cNvSpPr/>
          <p:nvPr/>
        </p:nvSpPr>
        <p:spPr>
          <a:xfrm>
            <a:off x="4617866" y="4887987"/>
            <a:ext cx="316774" cy="0"/>
          </a:xfrm>
          <a:custGeom>
            <a:avLst/>
            <a:gdLst/>
            <a:ahLst/>
            <a:cxnLst/>
            <a:rect l="l" t="t" r="r" b="b"/>
            <a:pathLst>
              <a:path w="370010">
                <a:moveTo>
                  <a:pt x="0" y="0"/>
                </a:moveTo>
                <a:lnTo>
                  <a:pt x="370010" y="0"/>
                </a:lnTo>
              </a:path>
            </a:pathLst>
          </a:custGeom>
          <a:ln w="5266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0" name="object 150"/>
          <p:cNvSpPr/>
          <p:nvPr/>
        </p:nvSpPr>
        <p:spPr>
          <a:xfrm>
            <a:off x="4617866" y="4865986"/>
            <a:ext cx="316774" cy="44003"/>
          </a:xfrm>
          <a:custGeom>
            <a:avLst/>
            <a:gdLst/>
            <a:ahLst/>
            <a:cxnLst/>
            <a:rect l="l" t="t" r="r" b="b"/>
            <a:pathLst>
              <a:path w="370010" h="51398">
                <a:moveTo>
                  <a:pt x="0" y="51398"/>
                </a:moveTo>
                <a:lnTo>
                  <a:pt x="370010" y="51398"/>
                </a:lnTo>
                <a:lnTo>
                  <a:pt x="370010" y="0"/>
                </a:lnTo>
                <a:lnTo>
                  <a:pt x="0" y="0"/>
                </a:lnTo>
                <a:lnTo>
                  <a:pt x="0" y="51398"/>
                </a:lnTo>
                <a:close/>
              </a:path>
            </a:pathLst>
          </a:custGeom>
          <a:ln w="70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1" name="object 151"/>
          <p:cNvSpPr/>
          <p:nvPr/>
        </p:nvSpPr>
        <p:spPr>
          <a:xfrm>
            <a:off x="5409803" y="4726975"/>
            <a:ext cx="316774" cy="183014"/>
          </a:xfrm>
          <a:custGeom>
            <a:avLst/>
            <a:gdLst/>
            <a:ahLst/>
            <a:cxnLst/>
            <a:rect l="l" t="t" r="r" b="b"/>
            <a:pathLst>
              <a:path w="370010" h="213771">
                <a:moveTo>
                  <a:pt x="0" y="213771"/>
                </a:moveTo>
                <a:lnTo>
                  <a:pt x="370010" y="213771"/>
                </a:lnTo>
                <a:lnTo>
                  <a:pt x="370010" y="0"/>
                </a:lnTo>
                <a:lnTo>
                  <a:pt x="0" y="0"/>
                </a:lnTo>
                <a:lnTo>
                  <a:pt x="0" y="21377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2" name="object 152"/>
          <p:cNvSpPr/>
          <p:nvPr/>
        </p:nvSpPr>
        <p:spPr>
          <a:xfrm>
            <a:off x="5409803" y="4726975"/>
            <a:ext cx="316774" cy="183014"/>
          </a:xfrm>
          <a:custGeom>
            <a:avLst/>
            <a:gdLst/>
            <a:ahLst/>
            <a:cxnLst/>
            <a:rect l="l" t="t" r="r" b="b"/>
            <a:pathLst>
              <a:path w="370010" h="213771">
                <a:moveTo>
                  <a:pt x="0" y="213771"/>
                </a:moveTo>
                <a:lnTo>
                  <a:pt x="370010" y="213771"/>
                </a:lnTo>
                <a:lnTo>
                  <a:pt x="370010" y="0"/>
                </a:lnTo>
                <a:lnTo>
                  <a:pt x="0" y="0"/>
                </a:lnTo>
                <a:lnTo>
                  <a:pt x="0" y="213771"/>
                </a:lnTo>
                <a:close/>
              </a:path>
            </a:pathLst>
          </a:custGeom>
          <a:ln w="7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3" name="object 153"/>
          <p:cNvSpPr/>
          <p:nvPr/>
        </p:nvSpPr>
        <p:spPr>
          <a:xfrm>
            <a:off x="3825929" y="4847441"/>
            <a:ext cx="316774" cy="36090"/>
          </a:xfrm>
          <a:custGeom>
            <a:avLst/>
            <a:gdLst/>
            <a:ahLst/>
            <a:cxnLst/>
            <a:rect l="l" t="t" r="r" b="b"/>
            <a:pathLst>
              <a:path w="370010" h="42155">
                <a:moveTo>
                  <a:pt x="0" y="42155"/>
                </a:moveTo>
                <a:lnTo>
                  <a:pt x="370010" y="42155"/>
                </a:lnTo>
                <a:lnTo>
                  <a:pt x="370010" y="0"/>
                </a:lnTo>
                <a:lnTo>
                  <a:pt x="0" y="0"/>
                </a:lnTo>
                <a:lnTo>
                  <a:pt x="0" y="4215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4" name="object 154"/>
          <p:cNvSpPr/>
          <p:nvPr/>
        </p:nvSpPr>
        <p:spPr>
          <a:xfrm>
            <a:off x="3825929" y="4847984"/>
            <a:ext cx="316774" cy="35003"/>
          </a:xfrm>
          <a:custGeom>
            <a:avLst/>
            <a:gdLst/>
            <a:ahLst/>
            <a:cxnLst/>
            <a:rect l="l" t="t" r="r" b="b"/>
            <a:pathLst>
              <a:path w="370010" h="40885">
                <a:moveTo>
                  <a:pt x="0" y="40885"/>
                </a:moveTo>
                <a:lnTo>
                  <a:pt x="370010" y="40885"/>
                </a:lnTo>
                <a:lnTo>
                  <a:pt x="370010" y="0"/>
                </a:lnTo>
                <a:lnTo>
                  <a:pt x="0" y="0"/>
                </a:lnTo>
                <a:lnTo>
                  <a:pt x="0" y="40885"/>
                </a:lnTo>
                <a:close/>
              </a:path>
            </a:pathLst>
          </a:custGeom>
          <a:ln w="70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5" name="object 155"/>
          <p:cNvSpPr/>
          <p:nvPr/>
        </p:nvSpPr>
        <p:spPr>
          <a:xfrm>
            <a:off x="4617866" y="4784979"/>
            <a:ext cx="316774" cy="81006"/>
          </a:xfrm>
          <a:custGeom>
            <a:avLst/>
            <a:gdLst/>
            <a:ahLst/>
            <a:cxnLst/>
            <a:rect l="l" t="t" r="r" b="b"/>
            <a:pathLst>
              <a:path w="370010" h="94620">
                <a:moveTo>
                  <a:pt x="0" y="94620"/>
                </a:moveTo>
                <a:lnTo>
                  <a:pt x="370010" y="94620"/>
                </a:lnTo>
                <a:lnTo>
                  <a:pt x="370010" y="0"/>
                </a:lnTo>
                <a:lnTo>
                  <a:pt x="0" y="0"/>
                </a:lnTo>
                <a:lnTo>
                  <a:pt x="0" y="9462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6" name="object 156"/>
          <p:cNvSpPr/>
          <p:nvPr/>
        </p:nvSpPr>
        <p:spPr>
          <a:xfrm>
            <a:off x="4617866" y="4784979"/>
            <a:ext cx="316774" cy="81006"/>
          </a:xfrm>
          <a:custGeom>
            <a:avLst/>
            <a:gdLst/>
            <a:ahLst/>
            <a:cxnLst/>
            <a:rect l="l" t="t" r="r" b="b"/>
            <a:pathLst>
              <a:path w="370010" h="94620">
                <a:moveTo>
                  <a:pt x="0" y="94620"/>
                </a:moveTo>
                <a:lnTo>
                  <a:pt x="370010" y="94620"/>
                </a:lnTo>
                <a:lnTo>
                  <a:pt x="370010" y="0"/>
                </a:lnTo>
                <a:lnTo>
                  <a:pt x="0" y="0"/>
                </a:lnTo>
                <a:lnTo>
                  <a:pt x="0" y="94620"/>
                </a:lnTo>
                <a:close/>
              </a:path>
            </a:pathLst>
          </a:custGeom>
          <a:ln w="7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7" name="object 157"/>
          <p:cNvSpPr/>
          <p:nvPr/>
        </p:nvSpPr>
        <p:spPr>
          <a:xfrm>
            <a:off x="5409803" y="4301940"/>
            <a:ext cx="316774" cy="425034"/>
          </a:xfrm>
          <a:custGeom>
            <a:avLst/>
            <a:gdLst/>
            <a:ahLst/>
            <a:cxnLst/>
            <a:rect l="l" t="t" r="r" b="b"/>
            <a:pathLst>
              <a:path w="370010" h="496463">
                <a:moveTo>
                  <a:pt x="0" y="496463"/>
                </a:moveTo>
                <a:lnTo>
                  <a:pt x="370010" y="496463"/>
                </a:lnTo>
                <a:lnTo>
                  <a:pt x="370010" y="0"/>
                </a:lnTo>
                <a:lnTo>
                  <a:pt x="0" y="0"/>
                </a:lnTo>
                <a:lnTo>
                  <a:pt x="0" y="49646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8" name="object 158"/>
          <p:cNvSpPr/>
          <p:nvPr/>
        </p:nvSpPr>
        <p:spPr>
          <a:xfrm>
            <a:off x="5409803" y="4301940"/>
            <a:ext cx="316774" cy="425034"/>
          </a:xfrm>
          <a:custGeom>
            <a:avLst/>
            <a:gdLst/>
            <a:ahLst/>
            <a:cxnLst/>
            <a:rect l="l" t="t" r="r" b="b"/>
            <a:pathLst>
              <a:path w="370010" h="496463">
                <a:moveTo>
                  <a:pt x="0" y="496463"/>
                </a:moveTo>
                <a:lnTo>
                  <a:pt x="370010" y="496463"/>
                </a:lnTo>
                <a:lnTo>
                  <a:pt x="370010" y="0"/>
                </a:lnTo>
                <a:lnTo>
                  <a:pt x="0" y="0"/>
                </a:lnTo>
                <a:lnTo>
                  <a:pt x="0" y="496463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9" name="object 159"/>
          <p:cNvSpPr/>
          <p:nvPr/>
        </p:nvSpPr>
        <p:spPr>
          <a:xfrm>
            <a:off x="3825929" y="4840440"/>
            <a:ext cx="316774" cy="8088"/>
          </a:xfrm>
          <a:custGeom>
            <a:avLst/>
            <a:gdLst/>
            <a:ahLst/>
            <a:cxnLst/>
            <a:rect l="l" t="t" r="r" b="b"/>
            <a:pathLst>
              <a:path w="370010" h="9447">
                <a:moveTo>
                  <a:pt x="0" y="9447"/>
                </a:moveTo>
                <a:lnTo>
                  <a:pt x="370010" y="9447"/>
                </a:lnTo>
                <a:lnTo>
                  <a:pt x="370010" y="0"/>
                </a:lnTo>
                <a:lnTo>
                  <a:pt x="0" y="0"/>
                </a:lnTo>
                <a:lnTo>
                  <a:pt x="0" y="9447"/>
                </a:lnTo>
                <a:close/>
              </a:path>
            </a:pathLst>
          </a:custGeom>
          <a:solidFill>
            <a:srgbClr val="003868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0" name="object 160"/>
          <p:cNvSpPr/>
          <p:nvPr/>
        </p:nvSpPr>
        <p:spPr>
          <a:xfrm>
            <a:off x="3822652" y="4829438"/>
            <a:ext cx="323328" cy="22090"/>
          </a:xfrm>
          <a:custGeom>
            <a:avLst/>
            <a:gdLst/>
            <a:ahLst/>
            <a:cxnLst/>
            <a:rect l="l" t="t" r="r" b="b"/>
            <a:pathLst>
              <a:path w="377665" h="25802">
                <a:moveTo>
                  <a:pt x="0" y="25802"/>
                </a:moveTo>
                <a:lnTo>
                  <a:pt x="377665" y="25802"/>
                </a:lnTo>
                <a:lnTo>
                  <a:pt x="377665" y="0"/>
                </a:lnTo>
                <a:lnTo>
                  <a:pt x="0" y="0"/>
                </a:lnTo>
                <a:lnTo>
                  <a:pt x="0" y="25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1" name="object 161"/>
          <p:cNvSpPr/>
          <p:nvPr/>
        </p:nvSpPr>
        <p:spPr>
          <a:xfrm>
            <a:off x="4617866" y="4767434"/>
            <a:ext cx="316774" cy="18088"/>
          </a:xfrm>
          <a:custGeom>
            <a:avLst/>
            <a:gdLst/>
            <a:ahLst/>
            <a:cxnLst/>
            <a:rect l="l" t="t" r="r" b="b"/>
            <a:pathLst>
              <a:path w="370010" h="21128">
                <a:moveTo>
                  <a:pt x="0" y="21128"/>
                </a:moveTo>
                <a:lnTo>
                  <a:pt x="370010" y="21128"/>
                </a:lnTo>
                <a:lnTo>
                  <a:pt x="370010" y="0"/>
                </a:lnTo>
                <a:lnTo>
                  <a:pt x="0" y="0"/>
                </a:lnTo>
                <a:lnTo>
                  <a:pt x="0" y="21128"/>
                </a:lnTo>
                <a:close/>
              </a:path>
            </a:pathLst>
          </a:custGeom>
          <a:solidFill>
            <a:srgbClr val="003868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2" name="object 162"/>
          <p:cNvSpPr/>
          <p:nvPr/>
        </p:nvSpPr>
        <p:spPr>
          <a:xfrm>
            <a:off x="4614589" y="4751431"/>
            <a:ext cx="323328" cy="37095"/>
          </a:xfrm>
          <a:custGeom>
            <a:avLst/>
            <a:gdLst/>
            <a:ahLst/>
            <a:cxnLst/>
            <a:rect l="l" t="t" r="r" b="b"/>
            <a:pathLst>
              <a:path w="377665" h="43329">
                <a:moveTo>
                  <a:pt x="0" y="43329"/>
                </a:moveTo>
                <a:lnTo>
                  <a:pt x="377665" y="43329"/>
                </a:lnTo>
                <a:lnTo>
                  <a:pt x="377665" y="0"/>
                </a:lnTo>
                <a:lnTo>
                  <a:pt x="0" y="0"/>
                </a:lnTo>
                <a:lnTo>
                  <a:pt x="0" y="43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3" name="object 163"/>
          <p:cNvSpPr/>
          <p:nvPr/>
        </p:nvSpPr>
        <p:spPr>
          <a:xfrm>
            <a:off x="5409803" y="4212908"/>
            <a:ext cx="316774" cy="89007"/>
          </a:xfrm>
          <a:custGeom>
            <a:avLst/>
            <a:gdLst/>
            <a:ahLst/>
            <a:cxnLst/>
            <a:rect l="l" t="t" r="r" b="b"/>
            <a:pathLst>
              <a:path w="370010" h="103965">
                <a:moveTo>
                  <a:pt x="0" y="103965"/>
                </a:moveTo>
                <a:lnTo>
                  <a:pt x="370010" y="103965"/>
                </a:lnTo>
                <a:lnTo>
                  <a:pt x="370010" y="0"/>
                </a:lnTo>
                <a:lnTo>
                  <a:pt x="0" y="0"/>
                </a:lnTo>
                <a:lnTo>
                  <a:pt x="0" y="103965"/>
                </a:lnTo>
                <a:close/>
              </a:path>
            </a:pathLst>
          </a:custGeom>
          <a:solidFill>
            <a:srgbClr val="003868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4" name="object 164"/>
          <p:cNvSpPr/>
          <p:nvPr/>
        </p:nvSpPr>
        <p:spPr>
          <a:xfrm>
            <a:off x="5409803" y="4212908"/>
            <a:ext cx="316774" cy="89007"/>
          </a:xfrm>
          <a:custGeom>
            <a:avLst/>
            <a:gdLst/>
            <a:ahLst/>
            <a:cxnLst/>
            <a:rect l="l" t="t" r="r" b="b"/>
            <a:pathLst>
              <a:path w="370010" h="103965">
                <a:moveTo>
                  <a:pt x="0" y="103965"/>
                </a:moveTo>
                <a:lnTo>
                  <a:pt x="370010" y="103965"/>
                </a:lnTo>
                <a:lnTo>
                  <a:pt x="370010" y="0"/>
                </a:lnTo>
                <a:lnTo>
                  <a:pt x="0" y="0"/>
                </a:lnTo>
                <a:lnTo>
                  <a:pt x="0" y="103965"/>
                </a:lnTo>
                <a:close/>
              </a:path>
            </a:pathLst>
          </a:custGeom>
          <a:ln w="70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5" name="object 165"/>
          <p:cNvSpPr/>
          <p:nvPr/>
        </p:nvSpPr>
        <p:spPr>
          <a:xfrm>
            <a:off x="3825929" y="4836983"/>
            <a:ext cx="316774" cy="0"/>
          </a:xfrm>
          <a:custGeom>
            <a:avLst/>
            <a:gdLst/>
            <a:ahLst/>
            <a:cxnLst/>
            <a:rect l="l" t="t" r="r" b="b"/>
            <a:pathLst>
              <a:path w="370010">
                <a:moveTo>
                  <a:pt x="0" y="0"/>
                </a:moveTo>
                <a:lnTo>
                  <a:pt x="370010" y="0"/>
                </a:lnTo>
              </a:path>
            </a:pathLst>
          </a:custGeom>
          <a:ln w="10615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6" name="object 166"/>
          <p:cNvSpPr/>
          <p:nvPr/>
        </p:nvSpPr>
        <p:spPr>
          <a:xfrm>
            <a:off x="4617866" y="4754433"/>
            <a:ext cx="316774" cy="14088"/>
          </a:xfrm>
          <a:custGeom>
            <a:avLst/>
            <a:gdLst/>
            <a:ahLst/>
            <a:cxnLst/>
            <a:rect l="l" t="t" r="r" b="b"/>
            <a:pathLst>
              <a:path w="370010" h="16455">
                <a:moveTo>
                  <a:pt x="0" y="16455"/>
                </a:moveTo>
                <a:lnTo>
                  <a:pt x="370010" y="16455"/>
                </a:lnTo>
                <a:lnTo>
                  <a:pt x="370010" y="0"/>
                </a:lnTo>
                <a:lnTo>
                  <a:pt x="0" y="0"/>
                </a:lnTo>
                <a:lnTo>
                  <a:pt x="0" y="1645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7" name="object 167"/>
          <p:cNvSpPr/>
          <p:nvPr/>
        </p:nvSpPr>
        <p:spPr>
          <a:xfrm>
            <a:off x="5409803" y="4169361"/>
            <a:ext cx="316774" cy="44090"/>
          </a:xfrm>
          <a:custGeom>
            <a:avLst/>
            <a:gdLst/>
            <a:ahLst/>
            <a:cxnLst/>
            <a:rect l="l" t="t" r="r" b="b"/>
            <a:pathLst>
              <a:path w="370010" h="51500">
                <a:moveTo>
                  <a:pt x="0" y="51500"/>
                </a:moveTo>
                <a:lnTo>
                  <a:pt x="370010" y="51500"/>
                </a:lnTo>
                <a:lnTo>
                  <a:pt x="370010" y="0"/>
                </a:lnTo>
                <a:lnTo>
                  <a:pt x="0" y="0"/>
                </a:lnTo>
                <a:lnTo>
                  <a:pt x="0" y="515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8" name="object 168"/>
          <p:cNvSpPr/>
          <p:nvPr/>
        </p:nvSpPr>
        <p:spPr>
          <a:xfrm>
            <a:off x="5409803" y="4169905"/>
            <a:ext cx="316774" cy="43003"/>
          </a:xfrm>
          <a:custGeom>
            <a:avLst/>
            <a:gdLst/>
            <a:ahLst/>
            <a:cxnLst/>
            <a:rect l="l" t="t" r="r" b="b"/>
            <a:pathLst>
              <a:path w="370010" h="50230">
                <a:moveTo>
                  <a:pt x="0" y="50230"/>
                </a:moveTo>
                <a:lnTo>
                  <a:pt x="370010" y="50230"/>
                </a:lnTo>
                <a:lnTo>
                  <a:pt x="370010" y="0"/>
                </a:lnTo>
                <a:lnTo>
                  <a:pt x="0" y="0"/>
                </a:lnTo>
                <a:lnTo>
                  <a:pt x="0" y="50230"/>
                </a:lnTo>
                <a:close/>
              </a:path>
            </a:pathLst>
          </a:custGeom>
          <a:ln w="70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9" name="object 169"/>
          <p:cNvSpPr/>
          <p:nvPr/>
        </p:nvSpPr>
        <p:spPr>
          <a:xfrm>
            <a:off x="3825929" y="4831482"/>
            <a:ext cx="316774" cy="0"/>
          </a:xfrm>
          <a:custGeom>
            <a:avLst/>
            <a:gdLst/>
            <a:ahLst/>
            <a:cxnLst/>
            <a:rect l="l" t="t" r="r" b="b"/>
            <a:pathLst>
              <a:path w="370010">
                <a:moveTo>
                  <a:pt x="0" y="0"/>
                </a:moveTo>
                <a:lnTo>
                  <a:pt x="370010" y="0"/>
                </a:lnTo>
              </a:path>
            </a:pathLst>
          </a:custGeom>
          <a:ln w="4774">
            <a:solidFill>
              <a:srgbClr val="92A9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0" name="object 170"/>
          <p:cNvSpPr/>
          <p:nvPr/>
        </p:nvSpPr>
        <p:spPr>
          <a:xfrm>
            <a:off x="3822652" y="4831482"/>
            <a:ext cx="323328" cy="0"/>
          </a:xfrm>
          <a:custGeom>
            <a:avLst/>
            <a:gdLst/>
            <a:ahLst/>
            <a:cxnLst/>
            <a:rect l="l" t="t" r="r" b="b"/>
            <a:pathLst>
              <a:path w="377665">
                <a:moveTo>
                  <a:pt x="0" y="0"/>
                </a:moveTo>
                <a:lnTo>
                  <a:pt x="377665" y="0"/>
                </a:lnTo>
              </a:path>
            </a:pathLst>
          </a:custGeom>
          <a:ln w="117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1" name="object 171"/>
          <p:cNvSpPr/>
          <p:nvPr/>
        </p:nvSpPr>
        <p:spPr>
          <a:xfrm>
            <a:off x="4617866" y="4751476"/>
            <a:ext cx="316774" cy="0"/>
          </a:xfrm>
          <a:custGeom>
            <a:avLst/>
            <a:gdLst/>
            <a:ahLst/>
            <a:cxnLst/>
            <a:rect l="l" t="t" r="r" b="b"/>
            <a:pathLst>
              <a:path w="370010">
                <a:moveTo>
                  <a:pt x="0" y="0"/>
                </a:moveTo>
                <a:lnTo>
                  <a:pt x="370010" y="0"/>
                </a:lnTo>
              </a:path>
            </a:pathLst>
          </a:custGeom>
          <a:ln w="9447">
            <a:solidFill>
              <a:srgbClr val="92A9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2" name="object 172"/>
          <p:cNvSpPr/>
          <p:nvPr/>
        </p:nvSpPr>
        <p:spPr>
          <a:xfrm>
            <a:off x="4614589" y="4751476"/>
            <a:ext cx="323328" cy="0"/>
          </a:xfrm>
          <a:custGeom>
            <a:avLst/>
            <a:gdLst/>
            <a:ahLst/>
            <a:cxnLst/>
            <a:rect l="l" t="t" r="r" b="b"/>
            <a:pathLst>
              <a:path w="377665">
                <a:moveTo>
                  <a:pt x="0" y="0"/>
                </a:moveTo>
                <a:lnTo>
                  <a:pt x="377665" y="0"/>
                </a:lnTo>
              </a:path>
            </a:pathLst>
          </a:custGeom>
          <a:ln w="164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3" name="object 173"/>
          <p:cNvSpPr/>
          <p:nvPr/>
        </p:nvSpPr>
        <p:spPr>
          <a:xfrm>
            <a:off x="5409803" y="4103900"/>
            <a:ext cx="316774" cy="66005"/>
          </a:xfrm>
          <a:custGeom>
            <a:avLst/>
            <a:gdLst/>
            <a:ahLst/>
            <a:cxnLst/>
            <a:rect l="l" t="t" r="r" b="b"/>
            <a:pathLst>
              <a:path w="370010" h="77097">
                <a:moveTo>
                  <a:pt x="0" y="77097"/>
                </a:moveTo>
                <a:lnTo>
                  <a:pt x="370010" y="77097"/>
                </a:lnTo>
                <a:lnTo>
                  <a:pt x="370010" y="0"/>
                </a:lnTo>
                <a:lnTo>
                  <a:pt x="0" y="0"/>
                </a:lnTo>
                <a:lnTo>
                  <a:pt x="0" y="77097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4" name="object 174"/>
          <p:cNvSpPr/>
          <p:nvPr/>
        </p:nvSpPr>
        <p:spPr>
          <a:xfrm>
            <a:off x="5409803" y="4103900"/>
            <a:ext cx="316774" cy="66005"/>
          </a:xfrm>
          <a:custGeom>
            <a:avLst/>
            <a:gdLst/>
            <a:ahLst/>
            <a:cxnLst/>
            <a:rect l="l" t="t" r="r" b="b"/>
            <a:pathLst>
              <a:path w="370010" h="77097">
                <a:moveTo>
                  <a:pt x="0" y="77097"/>
                </a:moveTo>
                <a:lnTo>
                  <a:pt x="370010" y="77097"/>
                </a:lnTo>
                <a:lnTo>
                  <a:pt x="370010" y="0"/>
                </a:lnTo>
                <a:lnTo>
                  <a:pt x="0" y="0"/>
                </a:lnTo>
                <a:lnTo>
                  <a:pt x="0" y="77097"/>
                </a:lnTo>
                <a:close/>
              </a:path>
            </a:pathLst>
          </a:custGeom>
          <a:ln w="7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5" name="object 175"/>
          <p:cNvSpPr/>
          <p:nvPr/>
        </p:nvSpPr>
        <p:spPr>
          <a:xfrm>
            <a:off x="4617866" y="4732431"/>
            <a:ext cx="316774" cy="16088"/>
          </a:xfrm>
          <a:custGeom>
            <a:avLst/>
            <a:gdLst/>
            <a:ahLst/>
            <a:cxnLst/>
            <a:rect l="l" t="t" r="r" b="b"/>
            <a:pathLst>
              <a:path w="370010" h="18792">
                <a:moveTo>
                  <a:pt x="0" y="18792"/>
                </a:moveTo>
                <a:lnTo>
                  <a:pt x="370010" y="18792"/>
                </a:lnTo>
                <a:lnTo>
                  <a:pt x="370010" y="0"/>
                </a:lnTo>
                <a:lnTo>
                  <a:pt x="0" y="0"/>
                </a:lnTo>
                <a:lnTo>
                  <a:pt x="0" y="18792"/>
                </a:lnTo>
                <a:close/>
              </a:path>
            </a:pathLst>
          </a:custGeom>
          <a:solidFill>
            <a:srgbClr val="DDE3E9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6" name="object 176"/>
          <p:cNvSpPr/>
          <p:nvPr/>
        </p:nvSpPr>
        <p:spPr>
          <a:xfrm>
            <a:off x="4614589" y="4729431"/>
            <a:ext cx="323328" cy="22089"/>
          </a:xfrm>
          <a:custGeom>
            <a:avLst/>
            <a:gdLst/>
            <a:ahLst/>
            <a:cxnLst/>
            <a:rect l="l" t="t" r="r" b="b"/>
            <a:pathLst>
              <a:path w="377665" h="25801">
                <a:moveTo>
                  <a:pt x="0" y="25801"/>
                </a:moveTo>
                <a:lnTo>
                  <a:pt x="377665" y="25801"/>
                </a:lnTo>
                <a:lnTo>
                  <a:pt x="377665" y="0"/>
                </a:lnTo>
                <a:lnTo>
                  <a:pt x="0" y="0"/>
                </a:lnTo>
                <a:lnTo>
                  <a:pt x="0" y="25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7" name="object 177"/>
          <p:cNvSpPr/>
          <p:nvPr/>
        </p:nvSpPr>
        <p:spPr>
          <a:xfrm>
            <a:off x="5409803" y="4038894"/>
            <a:ext cx="316774" cy="65005"/>
          </a:xfrm>
          <a:custGeom>
            <a:avLst/>
            <a:gdLst/>
            <a:ahLst/>
            <a:cxnLst/>
            <a:rect l="l" t="t" r="r" b="b"/>
            <a:pathLst>
              <a:path w="370010" h="75929">
                <a:moveTo>
                  <a:pt x="0" y="75929"/>
                </a:moveTo>
                <a:lnTo>
                  <a:pt x="370010" y="75929"/>
                </a:lnTo>
                <a:lnTo>
                  <a:pt x="370010" y="0"/>
                </a:lnTo>
                <a:lnTo>
                  <a:pt x="0" y="0"/>
                </a:lnTo>
                <a:lnTo>
                  <a:pt x="0" y="75929"/>
                </a:lnTo>
                <a:close/>
              </a:path>
            </a:pathLst>
          </a:custGeom>
          <a:solidFill>
            <a:srgbClr val="DDE3E9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8" name="object 178"/>
          <p:cNvSpPr/>
          <p:nvPr/>
        </p:nvSpPr>
        <p:spPr>
          <a:xfrm>
            <a:off x="5409803" y="4038894"/>
            <a:ext cx="316774" cy="65005"/>
          </a:xfrm>
          <a:custGeom>
            <a:avLst/>
            <a:gdLst/>
            <a:ahLst/>
            <a:cxnLst/>
            <a:rect l="l" t="t" r="r" b="b"/>
            <a:pathLst>
              <a:path w="370010" h="75929">
                <a:moveTo>
                  <a:pt x="0" y="75929"/>
                </a:moveTo>
                <a:lnTo>
                  <a:pt x="370010" y="75929"/>
                </a:lnTo>
                <a:lnTo>
                  <a:pt x="370010" y="0"/>
                </a:lnTo>
                <a:lnTo>
                  <a:pt x="0" y="0"/>
                </a:lnTo>
                <a:lnTo>
                  <a:pt x="0" y="75929"/>
                </a:lnTo>
                <a:close/>
              </a:path>
            </a:pathLst>
          </a:custGeom>
          <a:ln w="7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9" name="object 179"/>
          <p:cNvSpPr/>
          <p:nvPr/>
        </p:nvSpPr>
        <p:spPr>
          <a:xfrm>
            <a:off x="3825929" y="4799980"/>
            <a:ext cx="316774" cy="30002"/>
          </a:xfrm>
          <a:custGeom>
            <a:avLst/>
            <a:gdLst/>
            <a:ahLst/>
            <a:cxnLst/>
            <a:rect l="l" t="t" r="r" b="b"/>
            <a:pathLst>
              <a:path w="370010" h="35044">
                <a:moveTo>
                  <a:pt x="0" y="35044"/>
                </a:moveTo>
                <a:lnTo>
                  <a:pt x="370010" y="35044"/>
                </a:lnTo>
                <a:lnTo>
                  <a:pt x="370010" y="0"/>
                </a:lnTo>
                <a:lnTo>
                  <a:pt x="0" y="0"/>
                </a:lnTo>
                <a:lnTo>
                  <a:pt x="0" y="35044"/>
                </a:lnTo>
                <a:close/>
              </a:path>
            </a:pathLst>
          </a:custGeom>
          <a:ln w="70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0" name="object 180"/>
          <p:cNvSpPr/>
          <p:nvPr/>
        </p:nvSpPr>
        <p:spPr>
          <a:xfrm>
            <a:off x="4617866" y="4661969"/>
            <a:ext cx="316774" cy="71005"/>
          </a:xfrm>
          <a:custGeom>
            <a:avLst/>
            <a:gdLst/>
            <a:ahLst/>
            <a:cxnLst/>
            <a:rect l="l" t="t" r="r" b="b"/>
            <a:pathLst>
              <a:path w="370010" h="82938">
                <a:moveTo>
                  <a:pt x="0" y="82938"/>
                </a:moveTo>
                <a:lnTo>
                  <a:pt x="370010" y="82938"/>
                </a:lnTo>
                <a:lnTo>
                  <a:pt x="370010" y="0"/>
                </a:lnTo>
                <a:lnTo>
                  <a:pt x="0" y="0"/>
                </a:lnTo>
                <a:lnTo>
                  <a:pt x="0" y="82938"/>
                </a:lnTo>
                <a:close/>
              </a:path>
            </a:pathLst>
          </a:custGeom>
          <a:ln w="70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1" name="object 181"/>
          <p:cNvSpPr/>
          <p:nvPr/>
        </p:nvSpPr>
        <p:spPr>
          <a:xfrm>
            <a:off x="5409803" y="3700866"/>
            <a:ext cx="316774" cy="338027"/>
          </a:xfrm>
          <a:custGeom>
            <a:avLst/>
            <a:gdLst/>
            <a:ahLst/>
            <a:cxnLst/>
            <a:rect l="l" t="t" r="r" b="b"/>
            <a:pathLst>
              <a:path w="370010" h="394834">
                <a:moveTo>
                  <a:pt x="0" y="394834"/>
                </a:moveTo>
                <a:lnTo>
                  <a:pt x="370010" y="394834"/>
                </a:lnTo>
                <a:lnTo>
                  <a:pt x="370010" y="0"/>
                </a:lnTo>
                <a:lnTo>
                  <a:pt x="0" y="0"/>
                </a:lnTo>
                <a:lnTo>
                  <a:pt x="0" y="394834"/>
                </a:lnTo>
                <a:close/>
              </a:path>
            </a:pathLst>
          </a:custGeom>
          <a:ln w="73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2" name="object 182"/>
          <p:cNvSpPr/>
          <p:nvPr/>
        </p:nvSpPr>
        <p:spPr>
          <a:xfrm>
            <a:off x="3587802" y="3510852"/>
            <a:ext cx="0" cy="1419139"/>
          </a:xfrm>
          <a:custGeom>
            <a:avLst/>
            <a:gdLst/>
            <a:ahLst/>
            <a:cxnLst/>
            <a:rect l="l" t="t" r="r" b="b"/>
            <a:pathLst>
              <a:path h="1657633">
                <a:moveTo>
                  <a:pt x="0" y="0"/>
                </a:moveTo>
                <a:lnTo>
                  <a:pt x="0" y="1657633"/>
                </a:lnTo>
              </a:path>
            </a:pathLst>
          </a:custGeom>
          <a:ln w="765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3" name="object 183"/>
          <p:cNvSpPr/>
          <p:nvPr/>
        </p:nvSpPr>
        <p:spPr>
          <a:xfrm>
            <a:off x="3565956" y="4909989"/>
            <a:ext cx="2397656" cy="0"/>
          </a:xfrm>
          <a:custGeom>
            <a:avLst/>
            <a:gdLst/>
            <a:ahLst/>
            <a:cxnLst/>
            <a:rect l="l" t="t" r="r" b="b"/>
            <a:pathLst>
              <a:path w="2800595">
                <a:moveTo>
                  <a:pt x="0" y="0"/>
                </a:moveTo>
                <a:lnTo>
                  <a:pt x="2800595" y="0"/>
                </a:lnTo>
              </a:path>
            </a:pathLst>
          </a:custGeom>
          <a:ln w="7008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4" name="object 184"/>
          <p:cNvSpPr/>
          <p:nvPr/>
        </p:nvSpPr>
        <p:spPr>
          <a:xfrm>
            <a:off x="3565956" y="4709972"/>
            <a:ext cx="21846" cy="0"/>
          </a:xfrm>
          <a:custGeom>
            <a:avLst/>
            <a:gdLst/>
            <a:ahLst/>
            <a:cxnLst/>
            <a:rect l="l" t="t" r="r" b="b"/>
            <a:pathLst>
              <a:path w="25517">
                <a:moveTo>
                  <a:pt x="0" y="0"/>
                </a:moveTo>
                <a:lnTo>
                  <a:pt x="25517" y="0"/>
                </a:lnTo>
              </a:path>
            </a:pathLst>
          </a:custGeom>
          <a:ln w="7008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5" name="object 185"/>
          <p:cNvSpPr/>
          <p:nvPr/>
        </p:nvSpPr>
        <p:spPr>
          <a:xfrm>
            <a:off x="3565956" y="4509956"/>
            <a:ext cx="21846" cy="0"/>
          </a:xfrm>
          <a:custGeom>
            <a:avLst/>
            <a:gdLst/>
            <a:ahLst/>
            <a:cxnLst/>
            <a:rect l="l" t="t" r="r" b="b"/>
            <a:pathLst>
              <a:path w="25517">
                <a:moveTo>
                  <a:pt x="0" y="0"/>
                </a:moveTo>
                <a:lnTo>
                  <a:pt x="25517" y="0"/>
                </a:lnTo>
              </a:path>
            </a:pathLst>
          </a:custGeom>
          <a:ln w="7008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6" name="object 186"/>
          <p:cNvSpPr/>
          <p:nvPr/>
        </p:nvSpPr>
        <p:spPr>
          <a:xfrm>
            <a:off x="3565956" y="4309915"/>
            <a:ext cx="21846" cy="0"/>
          </a:xfrm>
          <a:custGeom>
            <a:avLst/>
            <a:gdLst/>
            <a:ahLst/>
            <a:cxnLst/>
            <a:rect l="l" t="t" r="r" b="b"/>
            <a:pathLst>
              <a:path w="25517">
                <a:moveTo>
                  <a:pt x="0" y="0"/>
                </a:moveTo>
                <a:lnTo>
                  <a:pt x="25517" y="0"/>
                </a:lnTo>
              </a:path>
            </a:pathLst>
          </a:custGeom>
          <a:ln w="7008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7" name="object 187"/>
          <p:cNvSpPr/>
          <p:nvPr/>
        </p:nvSpPr>
        <p:spPr>
          <a:xfrm>
            <a:off x="3565956" y="4109899"/>
            <a:ext cx="21846" cy="0"/>
          </a:xfrm>
          <a:custGeom>
            <a:avLst/>
            <a:gdLst/>
            <a:ahLst/>
            <a:cxnLst/>
            <a:rect l="l" t="t" r="r" b="b"/>
            <a:pathLst>
              <a:path w="25517">
                <a:moveTo>
                  <a:pt x="0" y="0"/>
                </a:moveTo>
                <a:lnTo>
                  <a:pt x="25517" y="0"/>
                </a:lnTo>
              </a:path>
            </a:pathLst>
          </a:custGeom>
          <a:ln w="7008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8" name="object 188"/>
          <p:cNvSpPr/>
          <p:nvPr/>
        </p:nvSpPr>
        <p:spPr>
          <a:xfrm>
            <a:off x="3565956" y="3910884"/>
            <a:ext cx="21846" cy="0"/>
          </a:xfrm>
          <a:custGeom>
            <a:avLst/>
            <a:gdLst/>
            <a:ahLst/>
            <a:cxnLst/>
            <a:rect l="l" t="t" r="r" b="b"/>
            <a:pathLst>
              <a:path w="25517">
                <a:moveTo>
                  <a:pt x="0" y="0"/>
                </a:moveTo>
                <a:lnTo>
                  <a:pt x="25517" y="0"/>
                </a:lnTo>
              </a:path>
            </a:pathLst>
          </a:custGeom>
          <a:ln w="7008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9" name="object 189"/>
          <p:cNvSpPr/>
          <p:nvPr/>
        </p:nvSpPr>
        <p:spPr>
          <a:xfrm>
            <a:off x="3565956" y="3710868"/>
            <a:ext cx="21846" cy="0"/>
          </a:xfrm>
          <a:custGeom>
            <a:avLst/>
            <a:gdLst/>
            <a:ahLst/>
            <a:cxnLst/>
            <a:rect l="l" t="t" r="r" b="b"/>
            <a:pathLst>
              <a:path w="25517">
                <a:moveTo>
                  <a:pt x="0" y="0"/>
                </a:moveTo>
                <a:lnTo>
                  <a:pt x="25517" y="0"/>
                </a:lnTo>
              </a:path>
            </a:pathLst>
          </a:custGeom>
          <a:ln w="7008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0" name="object 190"/>
          <p:cNvSpPr/>
          <p:nvPr/>
        </p:nvSpPr>
        <p:spPr>
          <a:xfrm>
            <a:off x="3565956" y="3510851"/>
            <a:ext cx="21846" cy="0"/>
          </a:xfrm>
          <a:custGeom>
            <a:avLst/>
            <a:gdLst/>
            <a:ahLst/>
            <a:cxnLst/>
            <a:rect l="l" t="t" r="r" b="b"/>
            <a:pathLst>
              <a:path w="25517">
                <a:moveTo>
                  <a:pt x="0" y="0"/>
                </a:moveTo>
                <a:lnTo>
                  <a:pt x="25517" y="0"/>
                </a:lnTo>
              </a:path>
            </a:pathLst>
          </a:custGeom>
          <a:ln w="7008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1" name="object 191"/>
          <p:cNvSpPr/>
          <p:nvPr/>
        </p:nvSpPr>
        <p:spPr>
          <a:xfrm>
            <a:off x="4379739" y="4909989"/>
            <a:ext cx="0" cy="20001"/>
          </a:xfrm>
          <a:custGeom>
            <a:avLst/>
            <a:gdLst/>
            <a:ahLst/>
            <a:cxnLst/>
            <a:rect l="l" t="t" r="r" b="b"/>
            <a:pathLst>
              <a:path h="23362">
                <a:moveTo>
                  <a:pt x="0" y="0"/>
                </a:moveTo>
                <a:lnTo>
                  <a:pt x="0" y="23362"/>
                </a:lnTo>
              </a:path>
            </a:pathLst>
          </a:custGeom>
          <a:ln w="765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2" name="object 192"/>
          <p:cNvSpPr/>
          <p:nvPr/>
        </p:nvSpPr>
        <p:spPr>
          <a:xfrm>
            <a:off x="5171675" y="4909989"/>
            <a:ext cx="0" cy="20001"/>
          </a:xfrm>
          <a:custGeom>
            <a:avLst/>
            <a:gdLst/>
            <a:ahLst/>
            <a:cxnLst/>
            <a:rect l="l" t="t" r="r" b="b"/>
            <a:pathLst>
              <a:path h="23362">
                <a:moveTo>
                  <a:pt x="0" y="0"/>
                </a:moveTo>
                <a:lnTo>
                  <a:pt x="0" y="23362"/>
                </a:lnTo>
              </a:path>
            </a:pathLst>
          </a:custGeom>
          <a:ln w="765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3" name="object 193"/>
          <p:cNvSpPr/>
          <p:nvPr/>
        </p:nvSpPr>
        <p:spPr>
          <a:xfrm>
            <a:off x="5963612" y="4909989"/>
            <a:ext cx="0" cy="20001"/>
          </a:xfrm>
          <a:custGeom>
            <a:avLst/>
            <a:gdLst/>
            <a:ahLst/>
            <a:cxnLst/>
            <a:rect l="l" t="t" r="r" b="b"/>
            <a:pathLst>
              <a:path h="23362">
                <a:moveTo>
                  <a:pt x="0" y="0"/>
                </a:moveTo>
                <a:lnTo>
                  <a:pt x="0" y="23362"/>
                </a:lnTo>
              </a:path>
            </a:pathLst>
          </a:custGeom>
          <a:ln w="765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4" name="object 194"/>
          <p:cNvSpPr txBox="1"/>
          <p:nvPr/>
        </p:nvSpPr>
        <p:spPr>
          <a:xfrm>
            <a:off x="2738093" y="3466200"/>
            <a:ext cx="2088659" cy="2886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>
              <a:tabLst>
                <a:tab pos="619731" algn="l"/>
                <a:tab pos="1084529" algn="l"/>
              </a:tabLst>
            </a:pPr>
            <a:r>
              <a:rPr sz="706" spc="-19" baseline="10101" dirty="0">
                <a:latin typeface="Arial Narrow"/>
                <a:cs typeface="Arial Narrow"/>
              </a:rPr>
              <a:t>I</a:t>
            </a:r>
            <a:r>
              <a:rPr sz="706" spc="-26" baseline="10101" dirty="0">
                <a:latin typeface="Arial Narrow"/>
                <a:cs typeface="Arial Narrow"/>
              </a:rPr>
              <a:t>n</a:t>
            </a:r>
            <a:r>
              <a:rPr sz="706" spc="-32" baseline="10101" dirty="0">
                <a:latin typeface="Arial Narrow"/>
                <a:cs typeface="Arial Narrow"/>
              </a:rPr>
              <a:t>s</a:t>
            </a:r>
            <a:r>
              <a:rPr sz="706" spc="-26" baseline="10101" dirty="0">
                <a:latin typeface="Arial Narrow"/>
                <a:cs typeface="Arial Narrow"/>
              </a:rPr>
              <a:t>uran</a:t>
            </a:r>
            <a:r>
              <a:rPr sz="706" spc="-32" baseline="10101" dirty="0">
                <a:latin typeface="Arial Narrow"/>
                <a:cs typeface="Arial Narrow"/>
              </a:rPr>
              <a:t>c</a:t>
            </a:r>
            <a:r>
              <a:rPr sz="706" spc="-26" baseline="10101" dirty="0">
                <a:latin typeface="Arial Narrow"/>
                <a:cs typeface="Arial Narrow"/>
              </a:rPr>
              <a:t>e</a:t>
            </a:r>
            <a:r>
              <a:rPr sz="706" spc="-32" baseline="10101" dirty="0">
                <a:latin typeface="Arial Narrow"/>
                <a:cs typeface="Arial Narrow"/>
              </a:rPr>
              <a:t> </a:t>
            </a:r>
            <a:r>
              <a:rPr sz="706" spc="-19" baseline="10101" dirty="0">
                <a:latin typeface="Arial Narrow"/>
                <a:cs typeface="Arial Narrow"/>
              </a:rPr>
              <a:t>di</a:t>
            </a:r>
            <a:r>
              <a:rPr sz="706" spc="-38" baseline="10101" dirty="0">
                <a:latin typeface="Arial Narrow"/>
                <a:cs typeface="Arial Narrow"/>
              </a:rPr>
              <a:t>s</a:t>
            </a:r>
            <a:r>
              <a:rPr sz="706" spc="-19" baseline="10101" dirty="0">
                <a:latin typeface="Arial Narrow"/>
                <a:cs typeface="Arial Narrow"/>
              </a:rPr>
              <a:t>t</a:t>
            </a:r>
            <a:r>
              <a:rPr sz="706" spc="-26" baseline="10101" dirty="0">
                <a:latin typeface="Arial Narrow"/>
                <a:cs typeface="Arial Narrow"/>
              </a:rPr>
              <a:t>ribu</a:t>
            </a:r>
            <a:r>
              <a:rPr sz="706" spc="-19" baseline="10101" dirty="0">
                <a:latin typeface="Arial Narrow"/>
                <a:cs typeface="Arial Narrow"/>
              </a:rPr>
              <a:t>t</a:t>
            </a:r>
            <a:r>
              <a:rPr sz="706" spc="-26" baseline="10101" dirty="0">
                <a:latin typeface="Arial Narrow"/>
                <a:cs typeface="Arial Narrow"/>
              </a:rPr>
              <a:t>ion	</a:t>
            </a:r>
            <a:r>
              <a:rPr sz="514" spc="26" dirty="0">
                <a:latin typeface="Arial Narrow"/>
                <a:cs typeface="Arial Narrow"/>
              </a:rPr>
              <a:t>3</a:t>
            </a:r>
            <a:r>
              <a:rPr sz="514" spc="9" dirty="0">
                <a:latin typeface="Arial Narrow"/>
                <a:cs typeface="Arial Narrow"/>
              </a:rPr>
              <a:t>,</a:t>
            </a:r>
            <a:r>
              <a:rPr sz="514" spc="17" dirty="0">
                <a:latin typeface="Arial Narrow"/>
                <a:cs typeface="Arial Narrow"/>
              </a:rPr>
              <a:t>5</a:t>
            </a:r>
            <a:r>
              <a:rPr sz="514" spc="26" dirty="0">
                <a:latin typeface="Arial Narrow"/>
                <a:cs typeface="Arial Narrow"/>
              </a:rPr>
              <a:t>00	</a:t>
            </a:r>
            <a:r>
              <a:rPr sz="770" b="1" spc="45" baseline="4629" dirty="0">
                <a:latin typeface="Arial Narrow"/>
                <a:cs typeface="Arial Narrow"/>
              </a:rPr>
              <a:t>Re</a:t>
            </a:r>
            <a:r>
              <a:rPr sz="770" b="1" spc="13" baseline="4629" dirty="0">
                <a:latin typeface="Arial Narrow"/>
                <a:cs typeface="Arial Narrow"/>
              </a:rPr>
              <a:t>t</a:t>
            </a:r>
            <a:r>
              <a:rPr sz="770" b="1" spc="38" baseline="4629" dirty="0">
                <a:latin typeface="Arial Narrow"/>
                <a:cs typeface="Arial Narrow"/>
              </a:rPr>
              <a:t>a</a:t>
            </a:r>
            <a:r>
              <a:rPr sz="770" b="1" spc="13" baseline="4629" dirty="0">
                <a:latin typeface="Arial Narrow"/>
                <a:cs typeface="Arial Narrow"/>
              </a:rPr>
              <a:t>i</a:t>
            </a:r>
            <a:r>
              <a:rPr sz="770" b="1" spc="19" baseline="4629" dirty="0">
                <a:latin typeface="Arial Narrow"/>
                <a:cs typeface="Arial Narrow"/>
              </a:rPr>
              <a:t>l </a:t>
            </a:r>
            <a:r>
              <a:rPr sz="770" b="1" spc="13" baseline="4629" dirty="0">
                <a:latin typeface="Arial Narrow"/>
                <a:cs typeface="Arial Narrow"/>
              </a:rPr>
              <a:t>l</a:t>
            </a:r>
            <a:r>
              <a:rPr sz="770" b="1" spc="38" baseline="4629" dirty="0">
                <a:latin typeface="Arial Narrow"/>
                <a:cs typeface="Arial Narrow"/>
              </a:rPr>
              <a:t>oan</a:t>
            </a:r>
            <a:r>
              <a:rPr sz="770" b="1" spc="6" baseline="4629" dirty="0">
                <a:latin typeface="Arial Narrow"/>
                <a:cs typeface="Arial Narrow"/>
              </a:rPr>
              <a:t> </a:t>
            </a:r>
            <a:r>
              <a:rPr sz="770" b="1" spc="38" baseline="4629" dirty="0">
                <a:latin typeface="Arial Narrow"/>
                <a:cs typeface="Arial Narrow"/>
              </a:rPr>
              <a:t>asse</a:t>
            </a:r>
            <a:r>
              <a:rPr sz="770" b="1" spc="13" baseline="4629" dirty="0">
                <a:latin typeface="Arial Narrow"/>
                <a:cs typeface="Arial Narrow"/>
              </a:rPr>
              <a:t>t</a:t>
            </a:r>
            <a:r>
              <a:rPr sz="770" b="1" spc="38" baseline="4629" dirty="0">
                <a:latin typeface="Arial Narrow"/>
                <a:cs typeface="Arial Narrow"/>
              </a:rPr>
              <a:t>s</a:t>
            </a:r>
            <a:r>
              <a:rPr sz="770" b="1" spc="-19" baseline="4629" dirty="0">
                <a:latin typeface="Arial Narrow"/>
                <a:cs typeface="Arial Narrow"/>
              </a:rPr>
              <a:t> </a:t>
            </a:r>
            <a:r>
              <a:rPr sz="770" b="1" spc="13" baseline="4629" dirty="0">
                <a:latin typeface="Arial Narrow"/>
                <a:cs typeface="Arial Narrow"/>
              </a:rPr>
              <a:t>i</a:t>
            </a:r>
            <a:r>
              <a:rPr sz="770" b="1" spc="45" baseline="4629" dirty="0">
                <a:latin typeface="Arial Narrow"/>
                <a:cs typeface="Arial Narrow"/>
              </a:rPr>
              <a:t>n</a:t>
            </a:r>
            <a:r>
              <a:rPr sz="770" b="1" spc="19" baseline="4629" dirty="0">
                <a:latin typeface="Arial Narrow"/>
                <a:cs typeface="Arial Narrow"/>
              </a:rPr>
              <a:t> </a:t>
            </a:r>
            <a:r>
              <a:rPr sz="770" b="1" spc="13" baseline="4629" dirty="0">
                <a:latin typeface="Arial Narrow"/>
                <a:cs typeface="Arial Narrow"/>
              </a:rPr>
              <a:t>I</a:t>
            </a:r>
            <a:r>
              <a:rPr sz="770" b="1" spc="45" baseline="4629" dirty="0">
                <a:latin typeface="Arial Narrow"/>
                <a:cs typeface="Arial Narrow"/>
              </a:rPr>
              <a:t>nd</a:t>
            </a:r>
            <a:r>
              <a:rPr sz="770" b="1" spc="13" baseline="4629" dirty="0">
                <a:latin typeface="Arial Narrow"/>
                <a:cs typeface="Arial Narrow"/>
              </a:rPr>
              <a:t>i</a:t>
            </a:r>
            <a:r>
              <a:rPr sz="770" b="1" spc="38" baseline="4629" dirty="0">
                <a:latin typeface="Arial Narrow"/>
                <a:cs typeface="Arial Narrow"/>
              </a:rPr>
              <a:t>a</a:t>
            </a:r>
            <a:r>
              <a:rPr sz="770" b="1" spc="6" baseline="4629" dirty="0">
                <a:latin typeface="Arial Narrow"/>
                <a:cs typeface="Arial Narrow"/>
              </a:rPr>
              <a:t> </a:t>
            </a:r>
            <a:r>
              <a:rPr sz="770" b="1" spc="13" baseline="4629" dirty="0">
                <a:latin typeface="Arial Narrow"/>
                <a:cs typeface="Arial Narrow"/>
              </a:rPr>
              <a:t>(</a:t>
            </a:r>
            <a:r>
              <a:rPr sz="770" b="1" spc="45" baseline="4629" dirty="0">
                <a:latin typeface="Arial Narrow"/>
                <a:cs typeface="Arial Narrow"/>
              </a:rPr>
              <a:t>US$</a:t>
            </a:r>
            <a:r>
              <a:rPr sz="770" b="1" spc="6" baseline="4629" dirty="0">
                <a:latin typeface="Arial Narrow"/>
                <a:cs typeface="Arial Narrow"/>
              </a:rPr>
              <a:t> </a:t>
            </a:r>
            <a:r>
              <a:rPr sz="770" b="1" spc="38" baseline="4629" dirty="0">
                <a:latin typeface="Arial Narrow"/>
                <a:cs typeface="Arial Narrow"/>
              </a:rPr>
              <a:t>bn)</a:t>
            </a:r>
            <a:endParaRPr sz="770" baseline="4629">
              <a:latin typeface="Arial Narrow"/>
              <a:cs typeface="Arial Narrow"/>
            </a:endParaRPr>
          </a:p>
          <a:p>
            <a:pPr>
              <a:lnSpc>
                <a:spcPts val="942"/>
              </a:lnSpc>
              <a:spcBef>
                <a:spcPts val="16"/>
              </a:spcBef>
            </a:pPr>
            <a:endParaRPr sz="942"/>
          </a:p>
          <a:p>
            <a:pPr marL="620274"/>
            <a:r>
              <a:rPr sz="514" spc="26" dirty="0">
                <a:latin typeface="Arial Narrow"/>
                <a:cs typeface="Arial Narrow"/>
              </a:rPr>
              <a:t>3</a:t>
            </a:r>
            <a:r>
              <a:rPr sz="514" spc="9" dirty="0">
                <a:latin typeface="Arial Narrow"/>
                <a:cs typeface="Arial Narrow"/>
              </a:rPr>
              <a:t>,</a:t>
            </a:r>
            <a:r>
              <a:rPr sz="514" spc="17" dirty="0">
                <a:latin typeface="Arial Narrow"/>
                <a:cs typeface="Arial Narrow"/>
              </a:rPr>
              <a:t>0</a:t>
            </a:r>
            <a:r>
              <a:rPr sz="514" spc="26" dirty="0">
                <a:latin typeface="Arial Narrow"/>
                <a:cs typeface="Arial Narrow"/>
              </a:rPr>
              <a:t>00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2041661" y="4210307"/>
            <a:ext cx="314223" cy="82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-26" dirty="0">
                <a:latin typeface="Arial Narrow"/>
                <a:cs typeface="Arial Narrow"/>
              </a:rPr>
              <a:t>POS</a:t>
            </a:r>
            <a:r>
              <a:rPr sz="471" spc="-17" dirty="0">
                <a:latin typeface="Arial Narrow"/>
                <a:cs typeface="Arial Narrow"/>
              </a:rPr>
              <a:t> </a:t>
            </a:r>
            <a:r>
              <a:rPr sz="471" spc="-13" dirty="0">
                <a:latin typeface="Arial Narrow"/>
                <a:cs typeface="Arial Narrow"/>
              </a:rPr>
              <a:t>t</a:t>
            </a:r>
            <a:r>
              <a:rPr sz="471" spc="-17" dirty="0">
                <a:latin typeface="Arial Narrow"/>
                <a:cs typeface="Arial Narrow"/>
              </a:rPr>
              <a:t>erminals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07800" y="3827800"/>
            <a:ext cx="95137" cy="689334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0872"/>
            <a:r>
              <a:rPr sz="471" spc="-4" dirty="0">
                <a:latin typeface="Arial Narrow"/>
                <a:cs typeface="Arial Narrow"/>
              </a:rPr>
              <a:t>C</a:t>
            </a:r>
            <a:r>
              <a:rPr sz="471" dirty="0">
                <a:latin typeface="Arial Narrow"/>
                <a:cs typeface="Arial Narrow"/>
              </a:rPr>
              <a:t>ust</a:t>
            </a:r>
            <a:r>
              <a:rPr sz="471" spc="-4" dirty="0">
                <a:latin typeface="Arial Narrow"/>
                <a:cs typeface="Arial Narrow"/>
              </a:rPr>
              <a:t>om</a:t>
            </a:r>
            <a:r>
              <a:rPr sz="471" dirty="0">
                <a:latin typeface="Arial Narrow"/>
                <a:cs typeface="Arial Narrow"/>
              </a:rPr>
              <a:t>er</a:t>
            </a:r>
            <a:r>
              <a:rPr sz="471" spc="21" dirty="0">
                <a:latin typeface="Arial Narrow"/>
                <a:cs typeface="Arial Narrow"/>
              </a:rPr>
              <a:t> </a:t>
            </a:r>
            <a:r>
              <a:rPr sz="471" dirty="0">
                <a:latin typeface="Arial Narrow"/>
                <a:cs typeface="Arial Narrow"/>
              </a:rPr>
              <a:t>e</a:t>
            </a:r>
            <a:r>
              <a:rPr sz="471" spc="-4" dirty="0">
                <a:latin typeface="Arial Narrow"/>
                <a:cs typeface="Arial Narrow"/>
              </a:rPr>
              <a:t>n</a:t>
            </a:r>
            <a:r>
              <a:rPr sz="471" dirty="0">
                <a:latin typeface="Arial Narrow"/>
                <a:cs typeface="Arial Narrow"/>
              </a:rPr>
              <a:t>g</a:t>
            </a:r>
            <a:r>
              <a:rPr sz="471" spc="-4" dirty="0">
                <a:latin typeface="Arial Narrow"/>
                <a:cs typeface="Arial Narrow"/>
              </a:rPr>
              <a:t>a</a:t>
            </a:r>
            <a:r>
              <a:rPr sz="471" dirty="0">
                <a:latin typeface="Arial Narrow"/>
                <a:cs typeface="Arial Narrow"/>
              </a:rPr>
              <a:t>g</a:t>
            </a:r>
            <a:r>
              <a:rPr sz="471" spc="-4" dirty="0">
                <a:latin typeface="Arial Narrow"/>
                <a:cs typeface="Arial Narrow"/>
              </a:rPr>
              <a:t>em</a:t>
            </a:r>
            <a:r>
              <a:rPr sz="471" dirty="0">
                <a:latin typeface="Arial Narrow"/>
                <a:cs typeface="Arial Narrow"/>
              </a:rPr>
              <a:t>e</a:t>
            </a:r>
            <a:r>
              <a:rPr sz="471" spc="-4" dirty="0">
                <a:latin typeface="Arial Narrow"/>
                <a:cs typeface="Arial Narrow"/>
              </a:rPr>
              <a:t>n</a:t>
            </a:r>
            <a:r>
              <a:rPr sz="471" dirty="0">
                <a:latin typeface="Arial Narrow"/>
                <a:cs typeface="Arial Narrow"/>
              </a:rPr>
              <a:t>t</a:t>
            </a:r>
            <a:r>
              <a:rPr sz="471" spc="30" dirty="0">
                <a:latin typeface="Arial Narrow"/>
                <a:cs typeface="Arial Narrow"/>
              </a:rPr>
              <a:t> </a:t>
            </a:r>
            <a:r>
              <a:rPr sz="556" dirty="0">
                <a:latin typeface="Arial Narrow"/>
                <a:cs typeface="Arial Narrow"/>
              </a:rPr>
              <a:t>→</a:t>
            </a:r>
            <a:endParaRPr sz="556">
              <a:latin typeface="Arial Narrow"/>
              <a:cs typeface="Arial Narrow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694029" y="4936340"/>
            <a:ext cx="356626" cy="102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-17" dirty="0">
                <a:latin typeface="Arial Narrow"/>
                <a:cs typeface="Arial Narrow"/>
              </a:rPr>
              <a:t>P</a:t>
            </a:r>
            <a:r>
              <a:rPr sz="514" spc="-13" dirty="0">
                <a:latin typeface="Arial Narrow"/>
                <a:cs typeface="Arial Narrow"/>
              </a:rPr>
              <a:t>r</a:t>
            </a:r>
            <a:r>
              <a:rPr sz="514" spc="-17" dirty="0">
                <a:latin typeface="Arial Narrow"/>
                <a:cs typeface="Arial Narrow"/>
              </a:rPr>
              <a:t>o</a:t>
            </a:r>
            <a:r>
              <a:rPr sz="514" spc="-13" dirty="0">
                <a:latin typeface="Arial Narrow"/>
                <a:cs typeface="Arial Narrow"/>
              </a:rPr>
              <a:t>f</a:t>
            </a:r>
            <a:r>
              <a:rPr sz="514" spc="-9" dirty="0">
                <a:latin typeface="Arial Narrow"/>
                <a:cs typeface="Arial Narrow"/>
              </a:rPr>
              <a:t>it</a:t>
            </a:r>
            <a:r>
              <a:rPr sz="514" spc="-21" dirty="0">
                <a:latin typeface="Arial Narrow"/>
                <a:cs typeface="Arial Narrow"/>
              </a:rPr>
              <a:t>a</a:t>
            </a:r>
            <a:r>
              <a:rPr sz="514" spc="-9" dirty="0">
                <a:latin typeface="Arial Narrow"/>
                <a:cs typeface="Arial Narrow"/>
              </a:rPr>
              <a:t>bility </a:t>
            </a:r>
            <a:r>
              <a:rPr sz="599" spc="-30" dirty="0">
                <a:latin typeface="Arial Narrow"/>
                <a:cs typeface="Arial Narrow"/>
              </a:rPr>
              <a:t>→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2033561" y="4801523"/>
            <a:ext cx="162548" cy="82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b="1" spc="-17" dirty="0">
                <a:latin typeface="Arial Narrow"/>
                <a:cs typeface="Arial Narrow"/>
              </a:rPr>
              <a:t>At</a:t>
            </a:r>
            <a:r>
              <a:rPr sz="471" b="1" spc="-13" dirty="0">
                <a:latin typeface="Arial Narrow"/>
                <a:cs typeface="Arial Narrow"/>
              </a:rPr>
              <a:t> </a:t>
            </a:r>
            <a:r>
              <a:rPr sz="471" b="1" spc="-17" dirty="0">
                <a:latin typeface="Arial Narrow"/>
                <a:cs typeface="Arial Narrow"/>
              </a:rPr>
              <a:t>r</a:t>
            </a:r>
            <a:r>
              <a:rPr sz="471" b="1" spc="-13" dirty="0">
                <a:latin typeface="Arial Narrow"/>
                <a:cs typeface="Arial Narrow"/>
              </a:rPr>
              <a:t>i</a:t>
            </a:r>
            <a:r>
              <a:rPr sz="471" b="1" spc="-17" dirty="0">
                <a:latin typeface="Arial Narrow"/>
                <a:cs typeface="Arial Narrow"/>
              </a:rPr>
              <a:t>sk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443885" y="4866354"/>
            <a:ext cx="41860" cy="88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13" dirty="0">
                <a:latin typeface="Arial Narrow"/>
                <a:cs typeface="Arial Narrow"/>
              </a:rPr>
              <a:t>-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3397360" y="4666338"/>
            <a:ext cx="121775" cy="88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26" dirty="0">
                <a:latin typeface="Arial Narrow"/>
                <a:cs typeface="Arial Narrow"/>
              </a:rPr>
              <a:t>5</a:t>
            </a:r>
            <a:r>
              <a:rPr sz="514" spc="17" dirty="0">
                <a:latin typeface="Arial Narrow"/>
                <a:cs typeface="Arial Narrow"/>
              </a:rPr>
              <a:t>0</a:t>
            </a:r>
            <a:r>
              <a:rPr sz="514" spc="26" dirty="0">
                <a:latin typeface="Arial Narrow"/>
                <a:cs typeface="Arial Narrow"/>
              </a:rPr>
              <a:t>0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347550" y="4466323"/>
            <a:ext cx="172333" cy="88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26" dirty="0">
                <a:latin typeface="Arial Narrow"/>
                <a:cs typeface="Arial Narrow"/>
              </a:rPr>
              <a:t>1</a:t>
            </a:r>
            <a:r>
              <a:rPr sz="514" spc="9" dirty="0">
                <a:latin typeface="Arial Narrow"/>
                <a:cs typeface="Arial Narrow"/>
              </a:rPr>
              <a:t>,</a:t>
            </a:r>
            <a:r>
              <a:rPr sz="514" spc="17" dirty="0">
                <a:latin typeface="Arial Narrow"/>
                <a:cs typeface="Arial Narrow"/>
              </a:rPr>
              <a:t>0</a:t>
            </a:r>
            <a:r>
              <a:rPr sz="514" spc="26" dirty="0">
                <a:latin typeface="Arial Narrow"/>
                <a:cs typeface="Arial Narrow"/>
              </a:rPr>
              <a:t>00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347550" y="4266307"/>
            <a:ext cx="172333" cy="88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26" dirty="0">
                <a:latin typeface="Arial Narrow"/>
                <a:cs typeface="Arial Narrow"/>
              </a:rPr>
              <a:t>1</a:t>
            </a:r>
            <a:r>
              <a:rPr sz="514" spc="9" dirty="0">
                <a:latin typeface="Arial Narrow"/>
                <a:cs typeface="Arial Narrow"/>
              </a:rPr>
              <a:t>,</a:t>
            </a:r>
            <a:r>
              <a:rPr sz="514" spc="17" dirty="0">
                <a:latin typeface="Arial Narrow"/>
                <a:cs typeface="Arial Narrow"/>
              </a:rPr>
              <a:t>5</a:t>
            </a:r>
            <a:r>
              <a:rPr sz="514" spc="26" dirty="0">
                <a:latin typeface="Arial Narrow"/>
                <a:cs typeface="Arial Narrow"/>
              </a:rPr>
              <a:t>00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3347550" y="4066248"/>
            <a:ext cx="172333" cy="88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26" dirty="0">
                <a:latin typeface="Arial Narrow"/>
                <a:cs typeface="Arial Narrow"/>
              </a:rPr>
              <a:t>2</a:t>
            </a:r>
            <a:r>
              <a:rPr sz="514" spc="9" dirty="0">
                <a:latin typeface="Arial Narrow"/>
                <a:cs typeface="Arial Narrow"/>
              </a:rPr>
              <a:t>,</a:t>
            </a:r>
            <a:r>
              <a:rPr sz="514" spc="17" dirty="0">
                <a:latin typeface="Arial Narrow"/>
                <a:cs typeface="Arial Narrow"/>
              </a:rPr>
              <a:t>0</a:t>
            </a:r>
            <a:r>
              <a:rPr sz="514" spc="26" dirty="0">
                <a:latin typeface="Arial Narrow"/>
                <a:cs typeface="Arial Narrow"/>
              </a:rPr>
              <a:t>00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347550" y="3866232"/>
            <a:ext cx="172333" cy="88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26" dirty="0">
                <a:latin typeface="Arial Narrow"/>
                <a:cs typeface="Arial Narrow"/>
              </a:rPr>
              <a:t>2</a:t>
            </a:r>
            <a:r>
              <a:rPr sz="514" spc="9" dirty="0">
                <a:latin typeface="Arial Narrow"/>
                <a:cs typeface="Arial Narrow"/>
              </a:rPr>
              <a:t>,</a:t>
            </a:r>
            <a:r>
              <a:rPr sz="514" spc="17" dirty="0">
                <a:latin typeface="Arial Narrow"/>
                <a:cs typeface="Arial Narrow"/>
              </a:rPr>
              <a:t>5</a:t>
            </a:r>
            <a:r>
              <a:rPr sz="514" spc="26" dirty="0">
                <a:latin typeface="Arial Narrow"/>
                <a:cs typeface="Arial Narrow"/>
              </a:rPr>
              <a:t>00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3504785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19858"/>
                </a:moveTo>
                <a:lnTo>
                  <a:pt x="43380" y="19858"/>
                </a:lnTo>
              </a:path>
            </a:pathLst>
          </a:custGeom>
          <a:ln w="40987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6" name="object 206"/>
          <p:cNvSpPr/>
          <p:nvPr/>
        </p:nvSpPr>
        <p:spPr>
          <a:xfrm>
            <a:off x="3504785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39717"/>
                </a:moveTo>
                <a:lnTo>
                  <a:pt x="43380" y="39717"/>
                </a:lnTo>
                <a:lnTo>
                  <a:pt x="43380" y="0"/>
                </a:lnTo>
                <a:lnTo>
                  <a:pt x="0" y="0"/>
                </a:lnTo>
                <a:lnTo>
                  <a:pt x="0" y="39717"/>
                </a:lnTo>
                <a:close/>
              </a:path>
            </a:pathLst>
          </a:custGeom>
          <a:ln w="7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7" name="object 207"/>
          <p:cNvSpPr/>
          <p:nvPr/>
        </p:nvSpPr>
        <p:spPr>
          <a:xfrm>
            <a:off x="3793159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19858"/>
                </a:moveTo>
                <a:lnTo>
                  <a:pt x="43380" y="19858"/>
                </a:lnTo>
              </a:path>
            </a:pathLst>
          </a:custGeom>
          <a:ln w="40987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8" name="object 208"/>
          <p:cNvSpPr/>
          <p:nvPr/>
        </p:nvSpPr>
        <p:spPr>
          <a:xfrm>
            <a:off x="3793159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39717"/>
                </a:moveTo>
                <a:lnTo>
                  <a:pt x="43380" y="39717"/>
                </a:lnTo>
                <a:lnTo>
                  <a:pt x="43380" y="0"/>
                </a:lnTo>
                <a:lnTo>
                  <a:pt x="0" y="0"/>
                </a:lnTo>
                <a:lnTo>
                  <a:pt x="0" y="39717"/>
                </a:lnTo>
                <a:close/>
              </a:path>
            </a:pathLst>
          </a:custGeom>
          <a:ln w="7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9" name="object 209"/>
          <p:cNvSpPr/>
          <p:nvPr/>
        </p:nvSpPr>
        <p:spPr>
          <a:xfrm>
            <a:off x="4154719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19858"/>
                </a:moveTo>
                <a:lnTo>
                  <a:pt x="43380" y="19858"/>
                </a:lnTo>
              </a:path>
            </a:pathLst>
          </a:custGeom>
          <a:ln w="40987">
            <a:solidFill>
              <a:srgbClr val="003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0" name="object 210"/>
          <p:cNvSpPr/>
          <p:nvPr/>
        </p:nvSpPr>
        <p:spPr>
          <a:xfrm>
            <a:off x="4154719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39717"/>
                </a:moveTo>
                <a:lnTo>
                  <a:pt x="43380" y="39717"/>
                </a:lnTo>
                <a:lnTo>
                  <a:pt x="43380" y="0"/>
                </a:lnTo>
                <a:lnTo>
                  <a:pt x="0" y="0"/>
                </a:lnTo>
                <a:lnTo>
                  <a:pt x="0" y="39717"/>
                </a:lnTo>
                <a:close/>
              </a:path>
            </a:pathLst>
          </a:custGeom>
          <a:ln w="7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1" name="object 211"/>
          <p:cNvSpPr txBox="1"/>
          <p:nvPr/>
        </p:nvSpPr>
        <p:spPr>
          <a:xfrm>
            <a:off x="3546781" y="4947360"/>
            <a:ext cx="794799" cy="176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0456" algn="ctr"/>
            <a:r>
              <a:rPr sz="514" spc="21" dirty="0">
                <a:latin typeface="Arial Narrow"/>
                <a:cs typeface="Arial Narrow"/>
              </a:rPr>
              <a:t>F</a:t>
            </a:r>
            <a:r>
              <a:rPr sz="514" spc="30" dirty="0">
                <a:latin typeface="Arial Narrow"/>
                <a:cs typeface="Arial Narrow"/>
              </a:rPr>
              <a:t>Y</a:t>
            </a:r>
            <a:r>
              <a:rPr sz="514" spc="17" dirty="0">
                <a:latin typeface="Arial Narrow"/>
                <a:cs typeface="Arial Narrow"/>
              </a:rPr>
              <a:t>0</a:t>
            </a:r>
            <a:r>
              <a:rPr sz="514" spc="26" dirty="0">
                <a:latin typeface="Arial Narrow"/>
                <a:cs typeface="Arial Narrow"/>
              </a:rPr>
              <a:t>9</a:t>
            </a:r>
            <a:endParaRPr sz="514">
              <a:latin typeface="Arial Narrow"/>
              <a:cs typeface="Arial Narrow"/>
            </a:endParaRPr>
          </a:p>
          <a:p>
            <a:pPr algn="ctr">
              <a:spcBef>
                <a:spcPts val="73"/>
              </a:spcBef>
            </a:pPr>
            <a:r>
              <a:rPr sz="514" spc="39" dirty="0">
                <a:latin typeface="Arial Narrow"/>
                <a:cs typeface="Arial Narrow"/>
              </a:rPr>
              <a:t>O</a:t>
            </a:r>
            <a:r>
              <a:rPr sz="514" spc="9" dirty="0">
                <a:latin typeface="Arial Narrow"/>
                <a:cs typeface="Arial Narrow"/>
              </a:rPr>
              <a:t>t</a:t>
            </a:r>
            <a:r>
              <a:rPr sz="514" spc="17" dirty="0">
                <a:latin typeface="Arial Narrow"/>
                <a:cs typeface="Arial Narrow"/>
              </a:rPr>
              <a:t>h</a:t>
            </a:r>
            <a:r>
              <a:rPr sz="514" spc="26" dirty="0">
                <a:latin typeface="Arial Narrow"/>
                <a:cs typeface="Arial Narrow"/>
              </a:rPr>
              <a:t>e</a:t>
            </a:r>
            <a:r>
              <a:rPr sz="514" spc="9" dirty="0">
                <a:latin typeface="Arial Narrow"/>
                <a:cs typeface="Arial Narrow"/>
              </a:rPr>
              <a:t>r</a:t>
            </a:r>
            <a:r>
              <a:rPr sz="514" spc="21" dirty="0">
                <a:latin typeface="Arial Narrow"/>
                <a:cs typeface="Arial Narrow"/>
              </a:rPr>
              <a:t>s      </a:t>
            </a:r>
            <a:r>
              <a:rPr sz="514" spc="34" dirty="0">
                <a:latin typeface="Arial Narrow"/>
                <a:cs typeface="Arial Narrow"/>
              </a:rPr>
              <a:t> </a:t>
            </a:r>
            <a:r>
              <a:rPr sz="514" spc="39" dirty="0">
                <a:latin typeface="Arial Narrow"/>
                <a:cs typeface="Arial Narrow"/>
              </a:rPr>
              <a:t>M</a:t>
            </a:r>
            <a:r>
              <a:rPr sz="514" spc="17" dirty="0">
                <a:latin typeface="Arial Narrow"/>
                <a:cs typeface="Arial Narrow"/>
              </a:rPr>
              <a:t>o</a:t>
            </a:r>
            <a:r>
              <a:rPr sz="514" spc="9" dirty="0">
                <a:latin typeface="Arial Narrow"/>
                <a:cs typeface="Arial Narrow"/>
              </a:rPr>
              <a:t>rt</a:t>
            </a:r>
            <a:r>
              <a:rPr sz="514" spc="26" dirty="0">
                <a:latin typeface="Arial Narrow"/>
                <a:cs typeface="Arial Narrow"/>
              </a:rPr>
              <a:t>g</a:t>
            </a:r>
            <a:r>
              <a:rPr sz="514" spc="17" dirty="0">
                <a:latin typeface="Arial Narrow"/>
                <a:cs typeface="Arial Narrow"/>
              </a:rPr>
              <a:t>a</a:t>
            </a:r>
            <a:r>
              <a:rPr sz="514" spc="26" dirty="0">
                <a:latin typeface="Arial Narrow"/>
                <a:cs typeface="Arial Narrow"/>
              </a:rPr>
              <a:t>ge      </a:t>
            </a:r>
            <a:r>
              <a:rPr sz="514" spc="34" dirty="0">
                <a:latin typeface="Arial Narrow"/>
                <a:cs typeface="Arial Narrow"/>
              </a:rPr>
              <a:t> </a:t>
            </a:r>
            <a:r>
              <a:rPr sz="514" spc="21" dirty="0">
                <a:latin typeface="Arial Narrow"/>
                <a:cs typeface="Arial Narrow"/>
              </a:rPr>
              <a:t>A</a:t>
            </a:r>
            <a:r>
              <a:rPr sz="514" spc="26" dirty="0">
                <a:latin typeface="Arial Narrow"/>
                <a:cs typeface="Arial Narrow"/>
              </a:rPr>
              <a:t>u</a:t>
            </a:r>
            <a:r>
              <a:rPr sz="514" spc="9" dirty="0">
                <a:latin typeface="Arial Narrow"/>
                <a:cs typeface="Arial Narrow"/>
              </a:rPr>
              <a:t>t</a:t>
            </a:r>
            <a:r>
              <a:rPr sz="514" spc="26" dirty="0">
                <a:latin typeface="Arial Narrow"/>
                <a:cs typeface="Arial Narrow"/>
              </a:rPr>
              <a:t>o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4386293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19858"/>
                </a:moveTo>
                <a:lnTo>
                  <a:pt x="43380" y="19858"/>
                </a:lnTo>
              </a:path>
            </a:pathLst>
          </a:custGeom>
          <a:ln w="40987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3" name="object 213"/>
          <p:cNvSpPr/>
          <p:nvPr/>
        </p:nvSpPr>
        <p:spPr>
          <a:xfrm>
            <a:off x="4386293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39717"/>
                </a:moveTo>
                <a:lnTo>
                  <a:pt x="43380" y="39717"/>
                </a:lnTo>
                <a:lnTo>
                  <a:pt x="43380" y="0"/>
                </a:lnTo>
                <a:lnTo>
                  <a:pt x="0" y="0"/>
                </a:lnTo>
                <a:lnTo>
                  <a:pt x="0" y="39717"/>
                </a:lnTo>
                <a:close/>
              </a:path>
            </a:pathLst>
          </a:custGeom>
          <a:ln w="7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4" name="object 214"/>
          <p:cNvSpPr/>
          <p:nvPr/>
        </p:nvSpPr>
        <p:spPr>
          <a:xfrm>
            <a:off x="4618958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19858"/>
                </a:moveTo>
                <a:lnTo>
                  <a:pt x="43380" y="19858"/>
                </a:lnTo>
              </a:path>
            </a:pathLst>
          </a:custGeom>
          <a:ln w="40987">
            <a:solidFill>
              <a:srgbClr val="92A9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5" name="object 215"/>
          <p:cNvSpPr/>
          <p:nvPr/>
        </p:nvSpPr>
        <p:spPr>
          <a:xfrm>
            <a:off x="4618958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39717"/>
                </a:moveTo>
                <a:lnTo>
                  <a:pt x="43380" y="39717"/>
                </a:lnTo>
                <a:lnTo>
                  <a:pt x="43380" y="0"/>
                </a:lnTo>
                <a:lnTo>
                  <a:pt x="0" y="0"/>
                </a:lnTo>
                <a:lnTo>
                  <a:pt x="0" y="39717"/>
                </a:lnTo>
                <a:close/>
              </a:path>
            </a:pathLst>
          </a:custGeom>
          <a:ln w="7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6" name="object 216"/>
          <p:cNvSpPr/>
          <p:nvPr/>
        </p:nvSpPr>
        <p:spPr>
          <a:xfrm>
            <a:off x="4964134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19858"/>
                </a:moveTo>
                <a:lnTo>
                  <a:pt x="43380" y="19858"/>
                </a:lnTo>
              </a:path>
            </a:pathLst>
          </a:custGeom>
          <a:ln w="40987">
            <a:solidFill>
              <a:srgbClr val="DDE3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7" name="object 217"/>
          <p:cNvSpPr/>
          <p:nvPr/>
        </p:nvSpPr>
        <p:spPr>
          <a:xfrm>
            <a:off x="4964134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39717"/>
                </a:moveTo>
                <a:lnTo>
                  <a:pt x="43380" y="39717"/>
                </a:lnTo>
                <a:lnTo>
                  <a:pt x="43380" y="0"/>
                </a:lnTo>
                <a:lnTo>
                  <a:pt x="0" y="0"/>
                </a:lnTo>
                <a:lnTo>
                  <a:pt x="0" y="39717"/>
                </a:lnTo>
                <a:close/>
              </a:path>
            </a:pathLst>
          </a:custGeom>
          <a:ln w="7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8" name="object 218"/>
          <p:cNvSpPr txBox="1"/>
          <p:nvPr/>
        </p:nvSpPr>
        <p:spPr>
          <a:xfrm>
            <a:off x="4428307" y="4947360"/>
            <a:ext cx="726301" cy="176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8812" algn="ctr"/>
            <a:r>
              <a:rPr sz="514" spc="21" dirty="0">
                <a:latin typeface="Arial Narrow"/>
                <a:cs typeface="Arial Narrow"/>
              </a:rPr>
              <a:t>F</a:t>
            </a:r>
            <a:r>
              <a:rPr sz="514" spc="30" dirty="0">
                <a:latin typeface="Arial Narrow"/>
                <a:cs typeface="Arial Narrow"/>
              </a:rPr>
              <a:t>Y</a:t>
            </a:r>
            <a:r>
              <a:rPr sz="514" spc="17" dirty="0">
                <a:latin typeface="Arial Narrow"/>
                <a:cs typeface="Arial Narrow"/>
              </a:rPr>
              <a:t>1</a:t>
            </a:r>
            <a:r>
              <a:rPr sz="514" spc="26" dirty="0">
                <a:latin typeface="Arial Narrow"/>
                <a:cs typeface="Arial Narrow"/>
              </a:rPr>
              <a:t>6</a:t>
            </a:r>
            <a:endParaRPr sz="514">
              <a:latin typeface="Arial Narrow"/>
              <a:cs typeface="Arial Narrow"/>
            </a:endParaRPr>
          </a:p>
          <a:p>
            <a:pPr algn="ctr">
              <a:spcBef>
                <a:spcPts val="73"/>
              </a:spcBef>
              <a:tabLst>
                <a:tab pos="233214" algn="l"/>
              </a:tabLst>
            </a:pPr>
            <a:r>
              <a:rPr sz="514" spc="30" dirty="0">
                <a:latin typeface="Arial Narrow"/>
                <a:cs typeface="Arial Narrow"/>
              </a:rPr>
              <a:t>CV</a:t>
            </a:r>
            <a:r>
              <a:rPr sz="514" dirty="0">
                <a:latin typeface="Arial Narrow"/>
                <a:cs typeface="Arial Narrow"/>
              </a:rPr>
              <a:t>'</a:t>
            </a:r>
            <a:r>
              <a:rPr sz="514" spc="21" dirty="0">
                <a:latin typeface="Arial Narrow"/>
                <a:cs typeface="Arial Narrow"/>
              </a:rPr>
              <a:t>s	P</a:t>
            </a:r>
            <a:r>
              <a:rPr sz="514" spc="26" dirty="0">
                <a:latin typeface="Arial Narrow"/>
                <a:cs typeface="Arial Narrow"/>
              </a:rPr>
              <a:t>e</a:t>
            </a:r>
            <a:r>
              <a:rPr sz="514" spc="9" dirty="0">
                <a:latin typeface="Arial Narrow"/>
                <a:cs typeface="Arial Narrow"/>
              </a:rPr>
              <a:t>r</a:t>
            </a:r>
            <a:r>
              <a:rPr sz="514" spc="17" dirty="0">
                <a:latin typeface="Arial Narrow"/>
                <a:cs typeface="Arial Narrow"/>
              </a:rPr>
              <a:t>s</a:t>
            </a:r>
            <a:r>
              <a:rPr sz="514" spc="26" dirty="0">
                <a:latin typeface="Arial Narrow"/>
                <a:cs typeface="Arial Narrow"/>
              </a:rPr>
              <a:t>o</a:t>
            </a:r>
            <a:r>
              <a:rPr sz="514" spc="17" dirty="0">
                <a:latin typeface="Arial Narrow"/>
                <a:cs typeface="Arial Narrow"/>
              </a:rPr>
              <a:t>nal      </a:t>
            </a:r>
            <a:r>
              <a:rPr sz="514" spc="34" dirty="0">
                <a:latin typeface="Arial Narrow"/>
                <a:cs typeface="Arial Narrow"/>
              </a:rPr>
              <a:t> </a:t>
            </a:r>
            <a:r>
              <a:rPr sz="514" spc="39" dirty="0">
                <a:latin typeface="Arial Narrow"/>
                <a:cs typeface="Arial Narrow"/>
              </a:rPr>
              <a:t>G</a:t>
            </a:r>
            <a:r>
              <a:rPr sz="514" spc="17" dirty="0">
                <a:latin typeface="Arial Narrow"/>
                <a:cs typeface="Arial Narrow"/>
              </a:rPr>
              <a:t>old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5198984" y="5061001"/>
            <a:ext cx="37139" cy="34003"/>
          </a:xfrm>
          <a:custGeom>
            <a:avLst/>
            <a:gdLst/>
            <a:ahLst/>
            <a:cxnLst/>
            <a:rect l="l" t="t" r="r" b="b"/>
            <a:pathLst>
              <a:path w="43380" h="39717">
                <a:moveTo>
                  <a:pt x="0" y="39717"/>
                </a:moveTo>
                <a:lnTo>
                  <a:pt x="43380" y="39717"/>
                </a:lnTo>
                <a:lnTo>
                  <a:pt x="43380" y="0"/>
                </a:lnTo>
                <a:lnTo>
                  <a:pt x="0" y="0"/>
                </a:lnTo>
                <a:lnTo>
                  <a:pt x="0" y="39717"/>
                </a:lnTo>
                <a:close/>
              </a:path>
            </a:pathLst>
          </a:custGeom>
          <a:ln w="73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20" name="object 220"/>
          <p:cNvSpPr txBox="1"/>
          <p:nvPr/>
        </p:nvSpPr>
        <p:spPr>
          <a:xfrm>
            <a:off x="5241634" y="4947360"/>
            <a:ext cx="616486" cy="176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597" algn="ctr"/>
            <a:r>
              <a:rPr sz="514" spc="21" dirty="0">
                <a:latin typeface="Arial Narrow"/>
                <a:cs typeface="Arial Narrow"/>
              </a:rPr>
              <a:t>F</a:t>
            </a:r>
            <a:r>
              <a:rPr sz="514" spc="30" dirty="0">
                <a:latin typeface="Arial Narrow"/>
                <a:cs typeface="Arial Narrow"/>
              </a:rPr>
              <a:t>Y</a:t>
            </a:r>
            <a:r>
              <a:rPr sz="514" spc="17" dirty="0">
                <a:latin typeface="Arial Narrow"/>
                <a:cs typeface="Arial Narrow"/>
              </a:rPr>
              <a:t>2</a:t>
            </a:r>
            <a:r>
              <a:rPr sz="514" spc="30" dirty="0">
                <a:latin typeface="Arial Narrow"/>
                <a:cs typeface="Arial Narrow"/>
              </a:rPr>
              <a:t>6E</a:t>
            </a:r>
            <a:endParaRPr sz="514">
              <a:latin typeface="Arial Narrow"/>
              <a:cs typeface="Arial Narrow"/>
            </a:endParaRPr>
          </a:p>
          <a:p>
            <a:pPr algn="ctr">
              <a:spcBef>
                <a:spcPts val="73"/>
              </a:spcBef>
            </a:pPr>
            <a:r>
              <a:rPr sz="514" spc="21" dirty="0">
                <a:latin typeface="Arial Narrow"/>
                <a:cs typeface="Arial Narrow"/>
              </a:rPr>
              <a:t>S</a:t>
            </a:r>
            <a:r>
              <a:rPr sz="514" spc="34" dirty="0">
                <a:latin typeface="Arial Narrow"/>
                <a:cs typeface="Arial Narrow"/>
              </a:rPr>
              <a:t>ME</a:t>
            </a:r>
            <a:r>
              <a:rPr sz="514" spc="13" dirty="0">
                <a:latin typeface="Arial Narrow"/>
                <a:cs typeface="Arial Narrow"/>
              </a:rPr>
              <a:t> </a:t>
            </a:r>
            <a:r>
              <a:rPr sz="514" spc="30" dirty="0">
                <a:latin typeface="Arial Narrow"/>
                <a:cs typeface="Arial Narrow"/>
              </a:rPr>
              <a:t>&amp;</a:t>
            </a:r>
            <a:r>
              <a:rPr sz="514" spc="4" dirty="0">
                <a:latin typeface="Arial Narrow"/>
                <a:cs typeface="Arial Narrow"/>
              </a:rPr>
              <a:t> </a:t>
            </a:r>
            <a:r>
              <a:rPr sz="514" spc="21" dirty="0">
                <a:latin typeface="Arial Narrow"/>
                <a:cs typeface="Arial Narrow"/>
              </a:rPr>
              <a:t>s</a:t>
            </a:r>
            <a:r>
              <a:rPr sz="514" spc="30" dirty="0">
                <a:latin typeface="Arial Narrow"/>
                <a:cs typeface="Arial Narrow"/>
              </a:rPr>
              <a:t>m</a:t>
            </a:r>
            <a:r>
              <a:rPr sz="514" spc="13" dirty="0">
                <a:latin typeface="Arial Narrow"/>
                <a:cs typeface="Arial Narrow"/>
              </a:rPr>
              <a:t>all</a:t>
            </a:r>
            <a:r>
              <a:rPr sz="514" spc="4" dirty="0">
                <a:latin typeface="Arial Narrow"/>
                <a:cs typeface="Arial Narrow"/>
              </a:rPr>
              <a:t> </a:t>
            </a:r>
            <a:r>
              <a:rPr sz="514" spc="26" dirty="0">
                <a:latin typeface="Arial Narrow"/>
                <a:cs typeface="Arial Narrow"/>
              </a:rPr>
              <a:t>b</a:t>
            </a:r>
            <a:r>
              <a:rPr sz="514" spc="17" dirty="0">
                <a:latin typeface="Arial Narrow"/>
                <a:cs typeface="Arial Narrow"/>
              </a:rPr>
              <a:t>usine</a:t>
            </a:r>
            <a:r>
              <a:rPr sz="514" spc="21" dirty="0">
                <a:latin typeface="Arial Narrow"/>
                <a:cs typeface="Arial Narrow"/>
              </a:rPr>
              <a:t>ss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641038" y="4423319"/>
            <a:ext cx="265839" cy="165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514" spc="34" dirty="0">
                <a:latin typeface="Arial Narrow"/>
                <a:cs typeface="Arial Narrow"/>
              </a:rPr>
              <a:t>USD</a:t>
            </a:r>
            <a:r>
              <a:rPr sz="514" spc="4" dirty="0">
                <a:latin typeface="Arial Narrow"/>
                <a:cs typeface="Arial Narrow"/>
              </a:rPr>
              <a:t> </a:t>
            </a:r>
            <a:r>
              <a:rPr sz="514" spc="26" dirty="0">
                <a:latin typeface="Arial Narrow"/>
                <a:cs typeface="Arial Narrow"/>
              </a:rPr>
              <a:t>620</a:t>
            </a:r>
            <a:endParaRPr sz="514">
              <a:latin typeface="Arial Narrow"/>
              <a:cs typeface="Arial Narrow"/>
            </a:endParaRPr>
          </a:p>
          <a:p>
            <a:pPr marL="544" algn="ctr">
              <a:lnSpc>
                <a:spcPts val="608"/>
              </a:lnSpc>
            </a:pPr>
            <a:r>
              <a:rPr sz="514" spc="26" dirty="0">
                <a:latin typeface="Arial Narrow"/>
                <a:cs typeface="Arial Narrow"/>
              </a:rPr>
              <a:t>bn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5420321" y="3444031"/>
            <a:ext cx="299545" cy="165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514" spc="34" dirty="0">
                <a:latin typeface="Arial Narrow"/>
                <a:cs typeface="Arial Narrow"/>
              </a:rPr>
              <a:t>USD</a:t>
            </a:r>
            <a:r>
              <a:rPr sz="514" spc="4" dirty="0">
                <a:latin typeface="Arial Narrow"/>
                <a:cs typeface="Arial Narrow"/>
              </a:rPr>
              <a:t> </a:t>
            </a:r>
            <a:r>
              <a:rPr sz="514" spc="26" dirty="0">
                <a:latin typeface="Arial Narrow"/>
                <a:cs typeface="Arial Narrow"/>
              </a:rPr>
              <a:t>3020</a:t>
            </a:r>
            <a:endParaRPr sz="514">
              <a:latin typeface="Arial Narrow"/>
              <a:cs typeface="Arial Narrow"/>
            </a:endParaRPr>
          </a:p>
          <a:p>
            <a:pPr algn="ctr">
              <a:lnSpc>
                <a:spcPts val="608"/>
              </a:lnSpc>
            </a:pPr>
            <a:r>
              <a:rPr sz="514" spc="26" dirty="0">
                <a:latin typeface="Arial Narrow"/>
                <a:cs typeface="Arial Narrow"/>
              </a:rPr>
              <a:t>bn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3872295" y="4598732"/>
            <a:ext cx="265839" cy="165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sz="514" spc="34" dirty="0">
                <a:latin typeface="Arial Narrow"/>
                <a:cs typeface="Arial Narrow"/>
              </a:rPr>
              <a:t>USD</a:t>
            </a:r>
            <a:r>
              <a:rPr sz="514" spc="4" dirty="0">
                <a:latin typeface="Arial Narrow"/>
                <a:cs typeface="Arial Narrow"/>
              </a:rPr>
              <a:t> </a:t>
            </a:r>
            <a:r>
              <a:rPr sz="514" spc="26" dirty="0">
                <a:latin typeface="Arial Narrow"/>
                <a:cs typeface="Arial Narrow"/>
              </a:rPr>
              <a:t>279</a:t>
            </a:r>
            <a:endParaRPr sz="514">
              <a:latin typeface="Arial Narrow"/>
              <a:cs typeface="Arial Narrow"/>
            </a:endParaRPr>
          </a:p>
          <a:p>
            <a:pPr marL="544" algn="ctr">
              <a:lnSpc>
                <a:spcPts val="608"/>
              </a:lnSpc>
            </a:pPr>
            <a:r>
              <a:rPr sz="514" spc="26" dirty="0">
                <a:latin typeface="Arial Narrow"/>
                <a:cs typeface="Arial Narrow"/>
              </a:rPr>
              <a:t>bn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4206359" y="4517883"/>
            <a:ext cx="322027" cy="94524"/>
          </a:xfrm>
          <a:custGeom>
            <a:avLst/>
            <a:gdLst/>
            <a:ahLst/>
            <a:cxnLst/>
            <a:rect l="l" t="t" r="r" b="b"/>
            <a:pathLst>
              <a:path w="376145" h="110409">
                <a:moveTo>
                  <a:pt x="354151" y="22537"/>
                </a:moveTo>
                <a:lnTo>
                  <a:pt x="0" y="103605"/>
                </a:lnTo>
                <a:lnTo>
                  <a:pt x="1850" y="110409"/>
                </a:lnTo>
                <a:lnTo>
                  <a:pt x="356016" y="29342"/>
                </a:lnTo>
                <a:lnTo>
                  <a:pt x="361456" y="24482"/>
                </a:lnTo>
                <a:lnTo>
                  <a:pt x="354151" y="22537"/>
                </a:lnTo>
                <a:close/>
              </a:path>
              <a:path w="376145" h="110409">
                <a:moveTo>
                  <a:pt x="369751" y="19401"/>
                </a:moveTo>
                <a:lnTo>
                  <a:pt x="367851" y="19401"/>
                </a:lnTo>
                <a:lnTo>
                  <a:pt x="369765" y="26195"/>
                </a:lnTo>
                <a:lnTo>
                  <a:pt x="356016" y="29342"/>
                </a:lnTo>
                <a:lnTo>
                  <a:pt x="313307" y="67509"/>
                </a:lnTo>
                <a:lnTo>
                  <a:pt x="311818" y="68862"/>
                </a:lnTo>
                <a:lnTo>
                  <a:pt x="311712" y="71081"/>
                </a:lnTo>
                <a:lnTo>
                  <a:pt x="314689" y="73846"/>
                </a:lnTo>
                <a:lnTo>
                  <a:pt x="317135" y="73875"/>
                </a:lnTo>
                <a:lnTo>
                  <a:pt x="318623" y="72522"/>
                </a:lnTo>
                <a:lnTo>
                  <a:pt x="376145" y="21104"/>
                </a:lnTo>
                <a:lnTo>
                  <a:pt x="369751" y="19401"/>
                </a:lnTo>
                <a:close/>
              </a:path>
              <a:path w="376145" h="110409">
                <a:moveTo>
                  <a:pt x="368101" y="20286"/>
                </a:moveTo>
                <a:lnTo>
                  <a:pt x="366150" y="20286"/>
                </a:lnTo>
                <a:lnTo>
                  <a:pt x="367745" y="26156"/>
                </a:lnTo>
                <a:lnTo>
                  <a:pt x="359582" y="26156"/>
                </a:lnTo>
                <a:lnTo>
                  <a:pt x="356016" y="29342"/>
                </a:lnTo>
                <a:lnTo>
                  <a:pt x="369765" y="26195"/>
                </a:lnTo>
                <a:lnTo>
                  <a:pt x="367745" y="26156"/>
                </a:lnTo>
                <a:lnTo>
                  <a:pt x="361456" y="24482"/>
                </a:lnTo>
                <a:lnTo>
                  <a:pt x="369283" y="24482"/>
                </a:lnTo>
                <a:lnTo>
                  <a:pt x="368101" y="20286"/>
                </a:lnTo>
                <a:close/>
              </a:path>
              <a:path w="376145" h="110409">
                <a:moveTo>
                  <a:pt x="366150" y="20286"/>
                </a:moveTo>
                <a:lnTo>
                  <a:pt x="361456" y="24482"/>
                </a:lnTo>
                <a:lnTo>
                  <a:pt x="367745" y="26156"/>
                </a:lnTo>
                <a:lnTo>
                  <a:pt x="366150" y="20286"/>
                </a:lnTo>
                <a:close/>
              </a:path>
              <a:path w="376145" h="110409">
                <a:moveTo>
                  <a:pt x="367851" y="19401"/>
                </a:moveTo>
                <a:lnTo>
                  <a:pt x="354151" y="22537"/>
                </a:lnTo>
                <a:lnTo>
                  <a:pt x="361456" y="24482"/>
                </a:lnTo>
                <a:lnTo>
                  <a:pt x="366150" y="20286"/>
                </a:lnTo>
                <a:lnTo>
                  <a:pt x="368101" y="20286"/>
                </a:lnTo>
                <a:lnTo>
                  <a:pt x="367851" y="19401"/>
                </a:lnTo>
                <a:close/>
              </a:path>
              <a:path w="376145" h="110409">
                <a:moveTo>
                  <a:pt x="296933" y="0"/>
                </a:moveTo>
                <a:lnTo>
                  <a:pt x="294806" y="1070"/>
                </a:lnTo>
                <a:lnTo>
                  <a:pt x="294275" y="2930"/>
                </a:lnTo>
                <a:lnTo>
                  <a:pt x="293637" y="4789"/>
                </a:lnTo>
                <a:lnTo>
                  <a:pt x="294806" y="6736"/>
                </a:lnTo>
                <a:lnTo>
                  <a:pt x="354151" y="22537"/>
                </a:lnTo>
                <a:lnTo>
                  <a:pt x="367851" y="19401"/>
                </a:lnTo>
                <a:lnTo>
                  <a:pt x="369751" y="19401"/>
                </a:lnTo>
                <a:lnTo>
                  <a:pt x="296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25" name="object 225"/>
          <p:cNvSpPr/>
          <p:nvPr/>
        </p:nvSpPr>
        <p:spPr>
          <a:xfrm>
            <a:off x="4911974" y="3660864"/>
            <a:ext cx="427646" cy="670195"/>
          </a:xfrm>
          <a:custGeom>
            <a:avLst/>
            <a:gdLst/>
            <a:ahLst/>
            <a:cxnLst/>
            <a:rect l="l" t="t" r="r" b="b"/>
            <a:pathLst>
              <a:path w="499514" h="782825">
                <a:moveTo>
                  <a:pt x="494410" y="7970"/>
                </a:moveTo>
                <a:lnTo>
                  <a:pt x="489994" y="10266"/>
                </a:lnTo>
                <a:lnTo>
                  <a:pt x="0" y="780479"/>
                </a:lnTo>
                <a:lnTo>
                  <a:pt x="4465" y="782825"/>
                </a:lnTo>
                <a:lnTo>
                  <a:pt x="494410" y="12514"/>
                </a:lnTo>
                <a:lnTo>
                  <a:pt x="494410" y="7970"/>
                </a:lnTo>
                <a:close/>
              </a:path>
              <a:path w="499514" h="782825">
                <a:moveTo>
                  <a:pt x="499514" y="2823"/>
                </a:moveTo>
                <a:lnTo>
                  <a:pt x="494729" y="2823"/>
                </a:lnTo>
                <a:lnTo>
                  <a:pt x="499088" y="5159"/>
                </a:lnTo>
                <a:lnTo>
                  <a:pt x="494410" y="12514"/>
                </a:lnTo>
                <a:lnTo>
                  <a:pt x="494410" y="72911"/>
                </a:lnTo>
                <a:lnTo>
                  <a:pt x="495579" y="73982"/>
                </a:lnTo>
                <a:lnTo>
                  <a:pt x="498344" y="73982"/>
                </a:lnTo>
                <a:lnTo>
                  <a:pt x="499514" y="72911"/>
                </a:lnTo>
                <a:lnTo>
                  <a:pt x="499514" y="2823"/>
                </a:lnTo>
                <a:close/>
              </a:path>
              <a:path w="499514" h="782825">
                <a:moveTo>
                  <a:pt x="499514" y="0"/>
                </a:moveTo>
                <a:lnTo>
                  <a:pt x="431359" y="35336"/>
                </a:lnTo>
                <a:lnTo>
                  <a:pt x="430190" y="35920"/>
                </a:lnTo>
                <a:lnTo>
                  <a:pt x="429764" y="37380"/>
                </a:lnTo>
                <a:lnTo>
                  <a:pt x="430402" y="38548"/>
                </a:lnTo>
                <a:lnTo>
                  <a:pt x="431147" y="39619"/>
                </a:lnTo>
                <a:lnTo>
                  <a:pt x="432635" y="40009"/>
                </a:lnTo>
                <a:lnTo>
                  <a:pt x="433911" y="39425"/>
                </a:lnTo>
                <a:lnTo>
                  <a:pt x="489994" y="10266"/>
                </a:lnTo>
                <a:lnTo>
                  <a:pt x="494729" y="2823"/>
                </a:lnTo>
                <a:lnTo>
                  <a:pt x="499514" y="2823"/>
                </a:lnTo>
                <a:lnTo>
                  <a:pt x="499514" y="0"/>
                </a:lnTo>
                <a:close/>
              </a:path>
              <a:path w="499514" h="782825">
                <a:moveTo>
                  <a:pt x="496909" y="3991"/>
                </a:moveTo>
                <a:lnTo>
                  <a:pt x="494410" y="3991"/>
                </a:lnTo>
                <a:lnTo>
                  <a:pt x="498131" y="6035"/>
                </a:lnTo>
                <a:lnTo>
                  <a:pt x="494410" y="7970"/>
                </a:lnTo>
                <a:lnTo>
                  <a:pt x="494410" y="12514"/>
                </a:lnTo>
                <a:lnTo>
                  <a:pt x="499088" y="5159"/>
                </a:lnTo>
                <a:lnTo>
                  <a:pt x="496909" y="3991"/>
                </a:lnTo>
                <a:close/>
              </a:path>
              <a:path w="499514" h="782825">
                <a:moveTo>
                  <a:pt x="494729" y="2823"/>
                </a:moveTo>
                <a:lnTo>
                  <a:pt x="489994" y="10266"/>
                </a:lnTo>
                <a:lnTo>
                  <a:pt x="494410" y="7970"/>
                </a:lnTo>
                <a:lnTo>
                  <a:pt x="494410" y="3991"/>
                </a:lnTo>
                <a:lnTo>
                  <a:pt x="496909" y="3991"/>
                </a:lnTo>
                <a:lnTo>
                  <a:pt x="494729" y="2823"/>
                </a:lnTo>
                <a:close/>
              </a:path>
              <a:path w="499514" h="782825">
                <a:moveTo>
                  <a:pt x="494410" y="3991"/>
                </a:moveTo>
                <a:lnTo>
                  <a:pt x="494410" y="7970"/>
                </a:lnTo>
                <a:lnTo>
                  <a:pt x="498131" y="6035"/>
                </a:lnTo>
                <a:lnTo>
                  <a:pt x="494410" y="3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26" name="object 226"/>
          <p:cNvSpPr/>
          <p:nvPr/>
        </p:nvSpPr>
        <p:spPr>
          <a:xfrm>
            <a:off x="4840701" y="3904884"/>
            <a:ext cx="413991" cy="145011"/>
          </a:xfrm>
          <a:custGeom>
            <a:avLst/>
            <a:gdLst/>
            <a:ahLst/>
            <a:cxnLst/>
            <a:rect l="l" t="t" r="r" b="b"/>
            <a:pathLst>
              <a:path w="483565" h="169381">
                <a:moveTo>
                  <a:pt x="0" y="169381"/>
                </a:moveTo>
                <a:lnTo>
                  <a:pt x="483565" y="169381"/>
                </a:lnTo>
                <a:lnTo>
                  <a:pt x="483565" y="0"/>
                </a:lnTo>
                <a:lnTo>
                  <a:pt x="0" y="0"/>
                </a:lnTo>
                <a:lnTo>
                  <a:pt x="0" y="169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27" name="object 227"/>
          <p:cNvSpPr/>
          <p:nvPr/>
        </p:nvSpPr>
        <p:spPr>
          <a:xfrm>
            <a:off x="4840701" y="3904884"/>
            <a:ext cx="413991" cy="145011"/>
          </a:xfrm>
          <a:custGeom>
            <a:avLst/>
            <a:gdLst/>
            <a:ahLst/>
            <a:cxnLst/>
            <a:rect l="l" t="t" r="r" b="b"/>
            <a:pathLst>
              <a:path w="483565" h="169381">
                <a:moveTo>
                  <a:pt x="0" y="169381"/>
                </a:moveTo>
                <a:lnTo>
                  <a:pt x="483565" y="169381"/>
                </a:lnTo>
                <a:lnTo>
                  <a:pt x="483565" y="0"/>
                </a:lnTo>
                <a:lnTo>
                  <a:pt x="0" y="0"/>
                </a:lnTo>
                <a:lnTo>
                  <a:pt x="0" y="169381"/>
                </a:lnTo>
                <a:close/>
              </a:path>
            </a:pathLst>
          </a:custGeom>
          <a:ln w="707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28" name="object 228"/>
          <p:cNvSpPr txBox="1"/>
          <p:nvPr/>
        </p:nvSpPr>
        <p:spPr>
          <a:xfrm>
            <a:off x="4932325" y="3898068"/>
            <a:ext cx="232134" cy="165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26" dirty="0">
                <a:latin typeface="Arial Narrow"/>
                <a:cs typeface="Arial Narrow"/>
              </a:rPr>
              <a:t>5x</a:t>
            </a:r>
            <a:r>
              <a:rPr sz="514" spc="4" dirty="0">
                <a:latin typeface="Arial Narrow"/>
                <a:cs typeface="Arial Narrow"/>
              </a:rPr>
              <a:t> i</a:t>
            </a:r>
            <a:r>
              <a:rPr sz="514" spc="26" dirty="0">
                <a:latin typeface="Arial Narrow"/>
                <a:cs typeface="Arial Narrow"/>
              </a:rPr>
              <a:t>n</a:t>
            </a:r>
            <a:r>
              <a:rPr sz="514" spc="13" dirty="0">
                <a:latin typeface="Arial Narrow"/>
                <a:cs typeface="Arial Narrow"/>
              </a:rPr>
              <a:t> </a:t>
            </a:r>
            <a:r>
              <a:rPr sz="514" spc="26" dirty="0">
                <a:latin typeface="Arial Narrow"/>
                <a:cs typeface="Arial Narrow"/>
              </a:rPr>
              <a:t>10</a:t>
            </a:r>
            <a:endParaRPr sz="514">
              <a:latin typeface="Arial Narrow"/>
              <a:cs typeface="Arial Narrow"/>
            </a:endParaRPr>
          </a:p>
          <a:p>
            <a:pPr marL="42403">
              <a:lnSpc>
                <a:spcPts val="608"/>
              </a:lnSpc>
            </a:pPr>
            <a:r>
              <a:rPr sz="514" spc="17" dirty="0">
                <a:latin typeface="Arial Narrow"/>
                <a:cs typeface="Arial Narrow"/>
              </a:rPr>
              <a:t>y</a:t>
            </a:r>
            <a:r>
              <a:rPr sz="514" spc="26" dirty="0">
                <a:latin typeface="Arial Narrow"/>
                <a:cs typeface="Arial Narrow"/>
              </a:rPr>
              <a:t>ea</a:t>
            </a:r>
            <a:r>
              <a:rPr sz="514" spc="9" dirty="0">
                <a:latin typeface="Arial Narrow"/>
                <a:cs typeface="Arial Narrow"/>
              </a:rPr>
              <a:t>r</a:t>
            </a:r>
            <a:r>
              <a:rPr sz="514" spc="21" dirty="0">
                <a:latin typeface="Arial Narrow"/>
                <a:cs typeface="Arial Narrow"/>
              </a:rPr>
              <a:t>s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4106658" y="4373946"/>
            <a:ext cx="365929" cy="176014"/>
          </a:xfrm>
          <a:custGeom>
            <a:avLst/>
            <a:gdLst/>
            <a:ahLst/>
            <a:cxnLst/>
            <a:rect l="l" t="t" r="r" b="b"/>
            <a:pathLst>
              <a:path w="427425" h="205594">
                <a:moveTo>
                  <a:pt x="0" y="205594"/>
                </a:moveTo>
                <a:lnTo>
                  <a:pt x="427425" y="205594"/>
                </a:lnTo>
                <a:lnTo>
                  <a:pt x="427425" y="0"/>
                </a:lnTo>
                <a:lnTo>
                  <a:pt x="0" y="0"/>
                </a:lnTo>
                <a:lnTo>
                  <a:pt x="0" y="205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0" name="object 230"/>
          <p:cNvSpPr/>
          <p:nvPr/>
        </p:nvSpPr>
        <p:spPr>
          <a:xfrm>
            <a:off x="4106658" y="4373946"/>
            <a:ext cx="365929" cy="176014"/>
          </a:xfrm>
          <a:custGeom>
            <a:avLst/>
            <a:gdLst/>
            <a:ahLst/>
            <a:cxnLst/>
            <a:rect l="l" t="t" r="r" b="b"/>
            <a:pathLst>
              <a:path w="427425" h="205594">
                <a:moveTo>
                  <a:pt x="0" y="205594"/>
                </a:moveTo>
                <a:lnTo>
                  <a:pt x="427425" y="205594"/>
                </a:lnTo>
                <a:lnTo>
                  <a:pt x="427425" y="0"/>
                </a:lnTo>
                <a:lnTo>
                  <a:pt x="0" y="0"/>
                </a:lnTo>
                <a:lnTo>
                  <a:pt x="0" y="205594"/>
                </a:lnTo>
                <a:close/>
              </a:path>
            </a:pathLst>
          </a:custGeom>
          <a:ln w="7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1" name="object 231"/>
          <p:cNvSpPr txBox="1"/>
          <p:nvPr/>
        </p:nvSpPr>
        <p:spPr>
          <a:xfrm>
            <a:off x="4191254" y="4382916"/>
            <a:ext cx="196254" cy="165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966"/>
            <a:r>
              <a:rPr sz="514" spc="30" dirty="0">
                <a:latin typeface="Arial Narrow"/>
                <a:cs typeface="Arial Narrow"/>
              </a:rPr>
              <a:t>15%</a:t>
            </a:r>
            <a:endParaRPr sz="514">
              <a:latin typeface="Arial Narrow"/>
              <a:cs typeface="Arial Narrow"/>
            </a:endParaRPr>
          </a:p>
          <a:p>
            <a:pPr marL="10872">
              <a:lnSpc>
                <a:spcPts val="608"/>
              </a:lnSpc>
            </a:pPr>
            <a:r>
              <a:rPr sz="514" spc="34" dirty="0">
                <a:latin typeface="Arial Narrow"/>
                <a:cs typeface="Arial Narrow"/>
              </a:rPr>
              <a:t>CAGR</a:t>
            </a:r>
            <a:endParaRPr sz="514">
              <a:latin typeface="Arial Narrow"/>
              <a:cs typeface="Arial Narrow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6263236" y="4947864"/>
            <a:ext cx="2371844" cy="0"/>
          </a:xfrm>
          <a:custGeom>
            <a:avLst/>
            <a:gdLst/>
            <a:ahLst/>
            <a:cxnLst/>
            <a:rect l="l" t="t" r="r" b="b"/>
            <a:pathLst>
              <a:path w="2770445">
                <a:moveTo>
                  <a:pt x="0" y="0"/>
                </a:moveTo>
                <a:lnTo>
                  <a:pt x="2770445" y="0"/>
                </a:lnTo>
              </a:path>
            </a:pathLst>
          </a:custGeom>
          <a:ln w="10693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3" name="object 233"/>
          <p:cNvSpPr/>
          <p:nvPr/>
        </p:nvSpPr>
        <p:spPr>
          <a:xfrm>
            <a:off x="6263235" y="4947864"/>
            <a:ext cx="0" cy="24031"/>
          </a:xfrm>
          <a:custGeom>
            <a:avLst/>
            <a:gdLst/>
            <a:ahLst/>
            <a:cxnLst/>
            <a:rect l="l" t="t" r="r" b="b"/>
            <a:pathLst>
              <a:path h="28069">
                <a:moveTo>
                  <a:pt x="0" y="0"/>
                </a:moveTo>
                <a:lnTo>
                  <a:pt x="0" y="28069"/>
                </a:lnTo>
              </a:path>
            </a:pathLst>
          </a:custGeom>
          <a:ln w="10722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4" name="object 234"/>
          <p:cNvSpPr/>
          <p:nvPr/>
        </p:nvSpPr>
        <p:spPr>
          <a:xfrm>
            <a:off x="7448584" y="4947864"/>
            <a:ext cx="0" cy="24031"/>
          </a:xfrm>
          <a:custGeom>
            <a:avLst/>
            <a:gdLst/>
            <a:ahLst/>
            <a:cxnLst/>
            <a:rect l="l" t="t" r="r" b="b"/>
            <a:pathLst>
              <a:path h="28069">
                <a:moveTo>
                  <a:pt x="0" y="0"/>
                </a:moveTo>
                <a:lnTo>
                  <a:pt x="0" y="28069"/>
                </a:lnTo>
              </a:path>
            </a:pathLst>
          </a:custGeom>
          <a:ln w="10722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5" name="object 235"/>
          <p:cNvSpPr/>
          <p:nvPr/>
        </p:nvSpPr>
        <p:spPr>
          <a:xfrm>
            <a:off x="8635080" y="4947864"/>
            <a:ext cx="0" cy="24031"/>
          </a:xfrm>
          <a:custGeom>
            <a:avLst/>
            <a:gdLst/>
            <a:ahLst/>
            <a:cxnLst/>
            <a:rect l="l" t="t" r="r" b="b"/>
            <a:pathLst>
              <a:path h="28069">
                <a:moveTo>
                  <a:pt x="0" y="0"/>
                </a:moveTo>
                <a:lnTo>
                  <a:pt x="0" y="28069"/>
                </a:lnTo>
              </a:path>
            </a:pathLst>
          </a:custGeom>
          <a:ln w="10722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6" name="object 236"/>
          <p:cNvSpPr/>
          <p:nvPr/>
        </p:nvSpPr>
        <p:spPr>
          <a:xfrm>
            <a:off x="6690099" y="4587400"/>
            <a:ext cx="374078" cy="3730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7" name="object 237"/>
          <p:cNvSpPr/>
          <p:nvPr/>
        </p:nvSpPr>
        <p:spPr>
          <a:xfrm>
            <a:off x="7674638" y="3499144"/>
            <a:ext cx="775697" cy="77356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8" name="object 238"/>
          <p:cNvSpPr/>
          <p:nvPr/>
        </p:nvSpPr>
        <p:spPr>
          <a:xfrm>
            <a:off x="6831240" y="4753327"/>
            <a:ext cx="48194" cy="0"/>
          </a:xfrm>
          <a:custGeom>
            <a:avLst/>
            <a:gdLst/>
            <a:ahLst/>
            <a:cxnLst/>
            <a:rect l="l" t="t" r="r" b="b"/>
            <a:pathLst>
              <a:path w="56293">
                <a:moveTo>
                  <a:pt x="0" y="0"/>
                </a:moveTo>
                <a:lnTo>
                  <a:pt x="56293" y="0"/>
                </a:lnTo>
              </a:path>
            </a:pathLst>
          </a:custGeom>
          <a:ln w="57408">
            <a:solidFill>
              <a:srgbClr val="AAA0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9" name="object 239"/>
          <p:cNvSpPr/>
          <p:nvPr/>
        </p:nvSpPr>
        <p:spPr>
          <a:xfrm>
            <a:off x="6831240" y="4729297"/>
            <a:ext cx="48194" cy="48061"/>
          </a:xfrm>
          <a:custGeom>
            <a:avLst/>
            <a:gdLst/>
            <a:ahLst/>
            <a:cxnLst/>
            <a:rect l="l" t="t" r="r" b="b"/>
            <a:pathLst>
              <a:path w="56293" h="56138">
                <a:moveTo>
                  <a:pt x="0" y="56138"/>
                </a:moveTo>
                <a:lnTo>
                  <a:pt x="56293" y="56138"/>
                </a:lnTo>
                <a:lnTo>
                  <a:pt x="56293" y="0"/>
                </a:lnTo>
                <a:lnTo>
                  <a:pt x="0" y="0"/>
                </a:lnTo>
                <a:lnTo>
                  <a:pt x="0" y="56138"/>
                </a:lnTo>
                <a:close/>
              </a:path>
            </a:pathLst>
          </a:custGeom>
          <a:ln w="8030">
            <a:solidFill>
              <a:srgbClr val="AAA0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40" name="object 240"/>
          <p:cNvSpPr/>
          <p:nvPr/>
        </p:nvSpPr>
        <p:spPr>
          <a:xfrm>
            <a:off x="8017735" y="3864175"/>
            <a:ext cx="48194" cy="0"/>
          </a:xfrm>
          <a:custGeom>
            <a:avLst/>
            <a:gdLst/>
            <a:ahLst/>
            <a:cxnLst/>
            <a:rect l="l" t="t" r="r" b="b"/>
            <a:pathLst>
              <a:path w="56293">
                <a:moveTo>
                  <a:pt x="0" y="0"/>
                </a:moveTo>
                <a:lnTo>
                  <a:pt x="56293" y="0"/>
                </a:lnTo>
              </a:path>
            </a:pathLst>
          </a:custGeom>
          <a:ln w="57408">
            <a:solidFill>
              <a:srgbClr val="AAA0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41" name="object 241"/>
          <p:cNvSpPr/>
          <p:nvPr/>
        </p:nvSpPr>
        <p:spPr>
          <a:xfrm>
            <a:off x="8017735" y="3840145"/>
            <a:ext cx="48194" cy="48061"/>
          </a:xfrm>
          <a:custGeom>
            <a:avLst/>
            <a:gdLst/>
            <a:ahLst/>
            <a:cxnLst/>
            <a:rect l="l" t="t" r="r" b="b"/>
            <a:pathLst>
              <a:path w="56293" h="56138">
                <a:moveTo>
                  <a:pt x="0" y="56138"/>
                </a:moveTo>
                <a:lnTo>
                  <a:pt x="56293" y="56138"/>
                </a:lnTo>
                <a:lnTo>
                  <a:pt x="56293" y="0"/>
                </a:lnTo>
                <a:lnTo>
                  <a:pt x="0" y="0"/>
                </a:lnTo>
                <a:lnTo>
                  <a:pt x="0" y="56138"/>
                </a:lnTo>
                <a:close/>
              </a:path>
            </a:pathLst>
          </a:custGeom>
          <a:ln w="8030">
            <a:solidFill>
              <a:srgbClr val="AAA0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42" name="object 242"/>
          <p:cNvSpPr/>
          <p:nvPr/>
        </p:nvSpPr>
        <p:spPr>
          <a:xfrm>
            <a:off x="6705017" y="4603421"/>
            <a:ext cx="301787" cy="3009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43" name="object 243"/>
          <p:cNvSpPr/>
          <p:nvPr/>
        </p:nvSpPr>
        <p:spPr>
          <a:xfrm>
            <a:off x="7690702" y="3514021"/>
            <a:ext cx="703406" cy="70147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44" name="object 244"/>
          <p:cNvSpPr txBox="1"/>
          <p:nvPr/>
        </p:nvSpPr>
        <p:spPr>
          <a:xfrm>
            <a:off x="6355407" y="4634582"/>
            <a:ext cx="332163" cy="183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 indent="4349">
              <a:lnSpc>
                <a:spcPts val="693"/>
              </a:lnSpc>
            </a:pPr>
            <a:r>
              <a:rPr sz="599" dirty="0">
                <a:latin typeface="Arial Narrow"/>
                <a:cs typeface="Arial Narrow"/>
              </a:rPr>
              <a:t>P</a:t>
            </a:r>
            <a:r>
              <a:rPr sz="599" spc="-4" dirty="0">
                <a:latin typeface="Arial Narrow"/>
                <a:cs typeface="Arial Narrow"/>
              </a:rPr>
              <a:t>v</a:t>
            </a:r>
            <a:r>
              <a:rPr sz="599" dirty="0">
                <a:latin typeface="Arial Narrow"/>
                <a:cs typeface="Arial Narrow"/>
              </a:rPr>
              <a:t>t</a:t>
            </a:r>
            <a:r>
              <a:rPr sz="599" spc="-4" dirty="0">
                <a:latin typeface="Arial Narrow"/>
                <a:cs typeface="Arial Narrow"/>
              </a:rPr>
              <a:t> </a:t>
            </a:r>
            <a:r>
              <a:rPr sz="599" dirty="0">
                <a:latin typeface="Arial Narrow"/>
                <a:cs typeface="Arial Narrow"/>
              </a:rPr>
              <a:t>Ban</a:t>
            </a:r>
            <a:r>
              <a:rPr sz="599" spc="-4" dirty="0">
                <a:latin typeface="Arial Narrow"/>
                <a:cs typeface="Arial Narrow"/>
              </a:rPr>
              <a:t>ks</a:t>
            </a:r>
            <a:r>
              <a:rPr sz="599" dirty="0">
                <a:latin typeface="Arial Narrow"/>
                <a:cs typeface="Arial Narrow"/>
              </a:rPr>
              <a:t>, USD127</a:t>
            </a:r>
            <a:r>
              <a:rPr sz="599" spc="-9" dirty="0">
                <a:latin typeface="Arial Narrow"/>
                <a:cs typeface="Arial Narrow"/>
              </a:rPr>
              <a:t>b</a:t>
            </a:r>
            <a:r>
              <a:rPr sz="599" dirty="0">
                <a:latin typeface="Arial Narrow"/>
                <a:cs typeface="Arial Narrow"/>
              </a:rPr>
              <a:t>n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8303869" y="3439332"/>
            <a:ext cx="333250" cy="189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dirty="0">
                <a:latin typeface="Arial Narrow"/>
                <a:cs typeface="Arial Narrow"/>
              </a:rPr>
              <a:t>To</a:t>
            </a:r>
            <a:r>
              <a:rPr sz="599" spc="-4" dirty="0">
                <a:latin typeface="Arial Narrow"/>
                <a:cs typeface="Arial Narrow"/>
              </a:rPr>
              <a:t>t</a:t>
            </a:r>
            <a:r>
              <a:rPr sz="599" dirty="0">
                <a:latin typeface="Arial Narrow"/>
                <a:cs typeface="Arial Narrow"/>
              </a:rPr>
              <a:t>al</a:t>
            </a:r>
            <a:r>
              <a:rPr sz="599" spc="-13" dirty="0">
                <a:latin typeface="Arial Narrow"/>
                <a:cs typeface="Arial Narrow"/>
              </a:rPr>
              <a:t> </a:t>
            </a:r>
            <a:r>
              <a:rPr sz="599" dirty="0">
                <a:latin typeface="Arial Narrow"/>
                <a:cs typeface="Arial Narrow"/>
              </a:rPr>
              <a:t>M</a:t>
            </a:r>
            <a:r>
              <a:rPr sz="599" spc="-4" dirty="0">
                <a:latin typeface="Arial Narrow"/>
                <a:cs typeface="Arial Narrow"/>
              </a:rPr>
              <a:t>c</a:t>
            </a:r>
            <a:r>
              <a:rPr sz="599" dirty="0">
                <a:latin typeface="Arial Narrow"/>
                <a:cs typeface="Arial Narrow"/>
              </a:rPr>
              <a:t>ap</a:t>
            </a:r>
            <a:endParaRPr sz="599">
              <a:latin typeface="Arial Narrow"/>
              <a:cs typeface="Arial Narrow"/>
            </a:endParaRPr>
          </a:p>
          <a:p>
            <a:pPr marL="11960">
              <a:lnSpc>
                <a:spcPts val="693"/>
              </a:lnSpc>
            </a:pPr>
            <a:r>
              <a:rPr sz="599" dirty="0">
                <a:latin typeface="Arial Narrow"/>
                <a:cs typeface="Arial Narrow"/>
              </a:rPr>
              <a:t>USD600</a:t>
            </a:r>
            <a:r>
              <a:rPr sz="599" spc="-9" dirty="0">
                <a:latin typeface="Arial Narrow"/>
                <a:cs typeface="Arial Narrow"/>
              </a:rPr>
              <a:t>b</a:t>
            </a:r>
            <a:r>
              <a:rPr sz="599" dirty="0">
                <a:latin typeface="Arial Narrow"/>
                <a:cs typeface="Arial Narrow"/>
              </a:rPr>
              <a:t>n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6770335" y="4990310"/>
            <a:ext cx="171790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-9" dirty="0">
                <a:latin typeface="Arial Narrow"/>
                <a:cs typeface="Arial Narrow"/>
              </a:rPr>
              <a:t>F</a:t>
            </a:r>
            <a:r>
              <a:rPr sz="599" dirty="0">
                <a:latin typeface="Arial Narrow"/>
                <a:cs typeface="Arial Narrow"/>
              </a:rPr>
              <a:t>Y</a:t>
            </a:r>
            <a:r>
              <a:rPr sz="599" spc="-9" dirty="0">
                <a:latin typeface="Arial Narrow"/>
                <a:cs typeface="Arial Narrow"/>
              </a:rPr>
              <a:t>1</a:t>
            </a:r>
            <a:r>
              <a:rPr sz="599" dirty="0">
                <a:latin typeface="Arial Narrow"/>
                <a:cs typeface="Arial Narrow"/>
              </a:rPr>
              <a:t>6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7957042" y="4990310"/>
            <a:ext cx="171790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-9" dirty="0">
                <a:latin typeface="Arial Narrow"/>
                <a:cs typeface="Arial Narrow"/>
              </a:rPr>
              <a:t>F</a:t>
            </a:r>
            <a:r>
              <a:rPr sz="599" dirty="0">
                <a:latin typeface="Arial Narrow"/>
                <a:cs typeface="Arial Narrow"/>
              </a:rPr>
              <a:t>Y</a:t>
            </a:r>
            <a:r>
              <a:rPr sz="599" spc="-9" dirty="0">
                <a:latin typeface="Arial Narrow"/>
                <a:cs typeface="Arial Narrow"/>
              </a:rPr>
              <a:t>2</a:t>
            </a:r>
            <a:r>
              <a:rPr sz="599" dirty="0">
                <a:latin typeface="Arial Narrow"/>
                <a:cs typeface="Arial Narrow"/>
              </a:rPr>
              <a:t>6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7127385" y="4128515"/>
            <a:ext cx="561596" cy="452381"/>
          </a:xfrm>
          <a:custGeom>
            <a:avLst/>
            <a:gdLst/>
            <a:ahLst/>
            <a:cxnLst/>
            <a:rect l="l" t="t" r="r" b="b"/>
            <a:pathLst>
              <a:path w="655975" h="528406">
                <a:moveTo>
                  <a:pt x="25131" y="502030"/>
                </a:moveTo>
                <a:lnTo>
                  <a:pt x="0" y="522169"/>
                </a:lnTo>
                <a:lnTo>
                  <a:pt x="5137" y="528406"/>
                </a:lnTo>
                <a:lnTo>
                  <a:pt x="30157" y="508279"/>
                </a:lnTo>
                <a:lnTo>
                  <a:pt x="25131" y="502030"/>
                </a:lnTo>
                <a:close/>
              </a:path>
              <a:path w="655975" h="528406">
                <a:moveTo>
                  <a:pt x="68914" y="466798"/>
                </a:moveTo>
                <a:lnTo>
                  <a:pt x="43895" y="486937"/>
                </a:lnTo>
                <a:lnTo>
                  <a:pt x="48921" y="493175"/>
                </a:lnTo>
                <a:lnTo>
                  <a:pt x="73941" y="473047"/>
                </a:lnTo>
                <a:lnTo>
                  <a:pt x="68914" y="466798"/>
                </a:lnTo>
                <a:close/>
              </a:path>
              <a:path w="655975" h="528406">
                <a:moveTo>
                  <a:pt x="112698" y="431567"/>
                </a:moveTo>
                <a:lnTo>
                  <a:pt x="87679" y="451706"/>
                </a:lnTo>
                <a:lnTo>
                  <a:pt x="92705" y="457943"/>
                </a:lnTo>
                <a:lnTo>
                  <a:pt x="117836" y="437816"/>
                </a:lnTo>
                <a:lnTo>
                  <a:pt x="112698" y="431567"/>
                </a:lnTo>
                <a:close/>
              </a:path>
              <a:path w="655975" h="528406">
                <a:moveTo>
                  <a:pt x="156594" y="396335"/>
                </a:moveTo>
                <a:lnTo>
                  <a:pt x="131574" y="416474"/>
                </a:lnTo>
                <a:lnTo>
                  <a:pt x="136601" y="422712"/>
                </a:lnTo>
                <a:lnTo>
                  <a:pt x="161620" y="402584"/>
                </a:lnTo>
                <a:lnTo>
                  <a:pt x="156594" y="396335"/>
                </a:lnTo>
                <a:close/>
              </a:path>
              <a:path w="655975" h="528406">
                <a:moveTo>
                  <a:pt x="200378" y="361104"/>
                </a:moveTo>
                <a:lnTo>
                  <a:pt x="175358" y="381231"/>
                </a:lnTo>
                <a:lnTo>
                  <a:pt x="180385" y="387480"/>
                </a:lnTo>
                <a:lnTo>
                  <a:pt x="205404" y="367352"/>
                </a:lnTo>
                <a:lnTo>
                  <a:pt x="200378" y="361104"/>
                </a:lnTo>
                <a:close/>
              </a:path>
              <a:path w="655975" h="528406">
                <a:moveTo>
                  <a:pt x="244273" y="325872"/>
                </a:moveTo>
                <a:lnTo>
                  <a:pt x="219142" y="346000"/>
                </a:lnTo>
                <a:lnTo>
                  <a:pt x="224280" y="352248"/>
                </a:lnTo>
                <a:lnTo>
                  <a:pt x="249299" y="332121"/>
                </a:lnTo>
                <a:lnTo>
                  <a:pt x="244273" y="325872"/>
                </a:lnTo>
                <a:close/>
              </a:path>
              <a:path w="655975" h="528406">
                <a:moveTo>
                  <a:pt x="288057" y="290641"/>
                </a:moveTo>
                <a:lnTo>
                  <a:pt x="263038" y="310768"/>
                </a:lnTo>
                <a:lnTo>
                  <a:pt x="268064" y="317017"/>
                </a:lnTo>
                <a:lnTo>
                  <a:pt x="293083" y="296878"/>
                </a:lnTo>
                <a:lnTo>
                  <a:pt x="288057" y="290641"/>
                </a:lnTo>
                <a:close/>
              </a:path>
              <a:path w="655975" h="528406">
                <a:moveTo>
                  <a:pt x="331841" y="255409"/>
                </a:moveTo>
                <a:lnTo>
                  <a:pt x="306822" y="275537"/>
                </a:lnTo>
                <a:lnTo>
                  <a:pt x="311848" y="281785"/>
                </a:lnTo>
                <a:lnTo>
                  <a:pt x="336979" y="261647"/>
                </a:lnTo>
                <a:lnTo>
                  <a:pt x="331841" y="255409"/>
                </a:lnTo>
                <a:close/>
              </a:path>
              <a:path w="655975" h="528406">
                <a:moveTo>
                  <a:pt x="375736" y="220177"/>
                </a:moveTo>
                <a:lnTo>
                  <a:pt x="350605" y="240305"/>
                </a:lnTo>
                <a:lnTo>
                  <a:pt x="355743" y="246554"/>
                </a:lnTo>
                <a:lnTo>
                  <a:pt x="380763" y="226415"/>
                </a:lnTo>
                <a:lnTo>
                  <a:pt x="375736" y="220177"/>
                </a:lnTo>
                <a:close/>
              </a:path>
              <a:path w="655975" h="528406">
                <a:moveTo>
                  <a:pt x="419520" y="184946"/>
                </a:moveTo>
                <a:lnTo>
                  <a:pt x="394501" y="205073"/>
                </a:lnTo>
                <a:lnTo>
                  <a:pt x="399527" y="211322"/>
                </a:lnTo>
                <a:lnTo>
                  <a:pt x="424546" y="191183"/>
                </a:lnTo>
                <a:lnTo>
                  <a:pt x="419520" y="184946"/>
                </a:lnTo>
                <a:close/>
              </a:path>
              <a:path w="655975" h="528406">
                <a:moveTo>
                  <a:pt x="463304" y="149714"/>
                </a:moveTo>
                <a:lnTo>
                  <a:pt x="438285" y="169842"/>
                </a:lnTo>
                <a:lnTo>
                  <a:pt x="443311" y="176091"/>
                </a:lnTo>
                <a:lnTo>
                  <a:pt x="468442" y="155952"/>
                </a:lnTo>
                <a:lnTo>
                  <a:pt x="463304" y="149714"/>
                </a:lnTo>
                <a:close/>
              </a:path>
              <a:path w="655975" h="528406">
                <a:moveTo>
                  <a:pt x="507200" y="114483"/>
                </a:moveTo>
                <a:lnTo>
                  <a:pt x="482180" y="134610"/>
                </a:lnTo>
                <a:lnTo>
                  <a:pt x="487207" y="140859"/>
                </a:lnTo>
                <a:lnTo>
                  <a:pt x="512226" y="120720"/>
                </a:lnTo>
                <a:lnTo>
                  <a:pt x="507200" y="114483"/>
                </a:lnTo>
                <a:close/>
              </a:path>
              <a:path w="655975" h="528406">
                <a:moveTo>
                  <a:pt x="550984" y="79251"/>
                </a:moveTo>
                <a:lnTo>
                  <a:pt x="525964" y="99379"/>
                </a:lnTo>
                <a:lnTo>
                  <a:pt x="530990" y="105627"/>
                </a:lnTo>
                <a:lnTo>
                  <a:pt x="556010" y="85489"/>
                </a:lnTo>
                <a:lnTo>
                  <a:pt x="550984" y="79251"/>
                </a:lnTo>
                <a:close/>
              </a:path>
              <a:path w="655975" h="528406">
                <a:moveTo>
                  <a:pt x="654615" y="3564"/>
                </a:moveTo>
                <a:lnTo>
                  <a:pt x="646035" y="3564"/>
                </a:lnTo>
                <a:lnTo>
                  <a:pt x="650391" y="8910"/>
                </a:lnTo>
                <a:lnTo>
                  <a:pt x="643590" y="9946"/>
                </a:lnTo>
                <a:lnTo>
                  <a:pt x="642301" y="13314"/>
                </a:lnTo>
                <a:lnTo>
                  <a:pt x="643689" y="15037"/>
                </a:lnTo>
                <a:lnTo>
                  <a:pt x="640727" y="17424"/>
                </a:lnTo>
                <a:lnTo>
                  <a:pt x="617553" y="77937"/>
                </a:lnTo>
                <a:lnTo>
                  <a:pt x="618670" y="80254"/>
                </a:lnTo>
                <a:lnTo>
                  <a:pt x="620680" y="81033"/>
                </a:lnTo>
                <a:lnTo>
                  <a:pt x="622802" y="81824"/>
                </a:lnTo>
                <a:lnTo>
                  <a:pt x="625148" y="80788"/>
                </a:lnTo>
                <a:lnTo>
                  <a:pt x="654615" y="3564"/>
                </a:lnTo>
                <a:close/>
              </a:path>
              <a:path w="655975" h="528406">
                <a:moveTo>
                  <a:pt x="594879" y="44008"/>
                </a:moveTo>
                <a:lnTo>
                  <a:pt x="569748" y="64147"/>
                </a:lnTo>
                <a:lnTo>
                  <a:pt x="574886" y="70385"/>
                </a:lnTo>
                <a:lnTo>
                  <a:pt x="599905" y="50257"/>
                </a:lnTo>
                <a:lnTo>
                  <a:pt x="594879" y="44008"/>
                </a:lnTo>
                <a:close/>
              </a:path>
              <a:path w="655975" h="528406">
                <a:moveTo>
                  <a:pt x="640025" y="10490"/>
                </a:moveTo>
                <a:lnTo>
                  <a:pt x="635758" y="11139"/>
                </a:lnTo>
                <a:lnTo>
                  <a:pt x="613644" y="28960"/>
                </a:lnTo>
                <a:lnTo>
                  <a:pt x="618670" y="35198"/>
                </a:lnTo>
                <a:lnTo>
                  <a:pt x="640727" y="17424"/>
                </a:lnTo>
                <a:lnTo>
                  <a:pt x="642301" y="13314"/>
                </a:lnTo>
                <a:lnTo>
                  <a:pt x="640025" y="10490"/>
                </a:lnTo>
                <a:close/>
              </a:path>
              <a:path w="655975" h="528406">
                <a:moveTo>
                  <a:pt x="655975" y="0"/>
                </a:moveTo>
                <a:lnTo>
                  <a:pt x="570307" y="12920"/>
                </a:lnTo>
                <a:lnTo>
                  <a:pt x="568743" y="15037"/>
                </a:lnTo>
                <a:lnTo>
                  <a:pt x="569413" y="19381"/>
                </a:lnTo>
                <a:lnTo>
                  <a:pt x="571423" y="20940"/>
                </a:lnTo>
                <a:lnTo>
                  <a:pt x="635758" y="11139"/>
                </a:lnTo>
                <a:lnTo>
                  <a:pt x="638663" y="8799"/>
                </a:lnTo>
                <a:lnTo>
                  <a:pt x="644030" y="8799"/>
                </a:lnTo>
                <a:lnTo>
                  <a:pt x="646035" y="3564"/>
                </a:lnTo>
                <a:lnTo>
                  <a:pt x="654615" y="3564"/>
                </a:lnTo>
                <a:lnTo>
                  <a:pt x="655975" y="0"/>
                </a:lnTo>
                <a:close/>
              </a:path>
              <a:path w="655975" h="528406">
                <a:moveTo>
                  <a:pt x="642301" y="13314"/>
                </a:moveTo>
                <a:lnTo>
                  <a:pt x="640727" y="17424"/>
                </a:lnTo>
                <a:lnTo>
                  <a:pt x="643689" y="15037"/>
                </a:lnTo>
                <a:lnTo>
                  <a:pt x="642301" y="13314"/>
                </a:lnTo>
                <a:close/>
              </a:path>
              <a:path w="655975" h="528406">
                <a:moveTo>
                  <a:pt x="638663" y="8799"/>
                </a:moveTo>
                <a:lnTo>
                  <a:pt x="635758" y="11139"/>
                </a:lnTo>
                <a:lnTo>
                  <a:pt x="640025" y="10490"/>
                </a:lnTo>
                <a:lnTo>
                  <a:pt x="638663" y="8799"/>
                </a:lnTo>
                <a:close/>
              </a:path>
              <a:path w="655975" h="528406">
                <a:moveTo>
                  <a:pt x="644030" y="8799"/>
                </a:moveTo>
                <a:lnTo>
                  <a:pt x="638663" y="8799"/>
                </a:lnTo>
                <a:lnTo>
                  <a:pt x="640025" y="10490"/>
                </a:lnTo>
                <a:lnTo>
                  <a:pt x="643590" y="9946"/>
                </a:lnTo>
                <a:lnTo>
                  <a:pt x="644030" y="8799"/>
                </a:lnTo>
                <a:close/>
              </a:path>
              <a:path w="655975" h="528406">
                <a:moveTo>
                  <a:pt x="646035" y="3564"/>
                </a:moveTo>
                <a:lnTo>
                  <a:pt x="643590" y="9946"/>
                </a:lnTo>
                <a:lnTo>
                  <a:pt x="650391" y="8910"/>
                </a:lnTo>
                <a:lnTo>
                  <a:pt x="646035" y="3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49" name="object 249"/>
          <p:cNvSpPr txBox="1"/>
          <p:nvPr/>
        </p:nvSpPr>
        <p:spPr>
          <a:xfrm>
            <a:off x="6732928" y="3908630"/>
            <a:ext cx="714341" cy="183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362" marR="10872" indent="-44034">
              <a:lnSpc>
                <a:spcPts val="693"/>
              </a:lnSpc>
            </a:pPr>
            <a:r>
              <a:rPr sz="599" dirty="0">
                <a:latin typeface="Arial Narrow"/>
                <a:cs typeface="Arial Narrow"/>
              </a:rPr>
              <a:t>A</a:t>
            </a:r>
            <a:r>
              <a:rPr sz="599" spc="-4" dirty="0">
                <a:latin typeface="Arial Narrow"/>
                <a:cs typeface="Arial Narrow"/>
              </a:rPr>
              <a:t>ss</a:t>
            </a:r>
            <a:r>
              <a:rPr sz="599" dirty="0">
                <a:latin typeface="Arial Narrow"/>
                <a:cs typeface="Arial Narrow"/>
              </a:rPr>
              <a:t>et</a:t>
            </a:r>
            <a:r>
              <a:rPr sz="599" spc="-4" dirty="0">
                <a:latin typeface="Arial Narrow"/>
                <a:cs typeface="Arial Narrow"/>
              </a:rPr>
              <a:t> </a:t>
            </a:r>
            <a:r>
              <a:rPr sz="599" dirty="0">
                <a:latin typeface="Arial Narrow"/>
                <a:cs typeface="Arial Narrow"/>
              </a:rPr>
              <a:t>CAGR</a:t>
            </a:r>
            <a:r>
              <a:rPr sz="599" spc="-17" dirty="0">
                <a:latin typeface="Arial Narrow"/>
                <a:cs typeface="Arial Narrow"/>
              </a:rPr>
              <a:t> </a:t>
            </a:r>
            <a:r>
              <a:rPr sz="599" dirty="0">
                <a:latin typeface="Arial Narrow"/>
                <a:cs typeface="Arial Narrow"/>
              </a:rPr>
              <a:t>of</a:t>
            </a:r>
            <a:r>
              <a:rPr sz="599" spc="-4" dirty="0">
                <a:latin typeface="Arial Narrow"/>
                <a:cs typeface="Arial Narrow"/>
              </a:rPr>
              <a:t> </a:t>
            </a:r>
            <a:r>
              <a:rPr sz="599" dirty="0">
                <a:latin typeface="Arial Narrow"/>
                <a:cs typeface="Arial Narrow"/>
              </a:rPr>
              <a:t>18%</a:t>
            </a:r>
            <a:r>
              <a:rPr sz="599" spc="-13" dirty="0">
                <a:latin typeface="Arial Narrow"/>
                <a:cs typeface="Arial Narrow"/>
              </a:rPr>
              <a:t> </a:t>
            </a:r>
            <a:r>
              <a:rPr sz="599" dirty="0">
                <a:latin typeface="Arial Narrow"/>
                <a:cs typeface="Arial Narrow"/>
              </a:rPr>
              <a:t>and M</a:t>
            </a:r>
            <a:r>
              <a:rPr sz="599" spc="-4" dirty="0">
                <a:latin typeface="Arial Narrow"/>
                <a:cs typeface="Arial Narrow"/>
              </a:rPr>
              <a:t>c</a:t>
            </a:r>
            <a:r>
              <a:rPr sz="599" dirty="0">
                <a:latin typeface="Arial Narrow"/>
                <a:cs typeface="Arial Narrow"/>
              </a:rPr>
              <a:t>ap</a:t>
            </a:r>
            <a:r>
              <a:rPr sz="599" spc="-9" dirty="0">
                <a:latin typeface="Arial Narrow"/>
                <a:cs typeface="Arial Narrow"/>
              </a:rPr>
              <a:t> </a:t>
            </a:r>
            <a:r>
              <a:rPr sz="599" spc="-4" dirty="0">
                <a:latin typeface="Arial Narrow"/>
                <a:cs typeface="Arial Narrow"/>
              </a:rPr>
              <a:t>t</a:t>
            </a:r>
            <a:r>
              <a:rPr sz="599" dirty="0">
                <a:latin typeface="Arial Narrow"/>
                <a:cs typeface="Arial Narrow"/>
              </a:rPr>
              <a:t>o a</a:t>
            </a:r>
            <a:r>
              <a:rPr sz="599" spc="-4" dirty="0">
                <a:latin typeface="Arial Narrow"/>
                <a:cs typeface="Arial Narrow"/>
              </a:rPr>
              <a:t>ss</a:t>
            </a:r>
            <a:r>
              <a:rPr sz="599" dirty="0">
                <a:latin typeface="Arial Narrow"/>
                <a:cs typeface="Arial Narrow"/>
              </a:rPr>
              <a:t>et</a:t>
            </a:r>
            <a:r>
              <a:rPr sz="599" spc="-4" dirty="0">
                <a:latin typeface="Arial Narrow"/>
                <a:cs typeface="Arial Narrow"/>
              </a:rPr>
              <a:t> </a:t>
            </a:r>
            <a:r>
              <a:rPr sz="599" dirty="0">
                <a:latin typeface="Arial Narrow"/>
                <a:cs typeface="Arial Narrow"/>
              </a:rPr>
              <a:t>of</a:t>
            </a:r>
            <a:r>
              <a:rPr sz="599" spc="-13" dirty="0">
                <a:latin typeface="Arial Narrow"/>
                <a:cs typeface="Arial Narrow"/>
              </a:rPr>
              <a:t> </a:t>
            </a:r>
            <a:r>
              <a:rPr sz="599" dirty="0">
                <a:latin typeface="Arial Narrow"/>
                <a:cs typeface="Arial Narrow"/>
              </a:rPr>
              <a:t>25%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6618955" y="4411174"/>
            <a:ext cx="231791" cy="2082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51" name="object 251"/>
          <p:cNvSpPr/>
          <p:nvPr/>
        </p:nvSpPr>
        <p:spPr>
          <a:xfrm>
            <a:off x="7250070" y="4757905"/>
            <a:ext cx="123927" cy="12244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52" name="object 252"/>
          <p:cNvSpPr txBox="1"/>
          <p:nvPr/>
        </p:nvSpPr>
        <p:spPr>
          <a:xfrm>
            <a:off x="6456156" y="4242306"/>
            <a:ext cx="297370" cy="183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>
              <a:lnSpc>
                <a:spcPts val="693"/>
              </a:lnSpc>
            </a:pPr>
            <a:r>
              <a:rPr sz="599" dirty="0">
                <a:latin typeface="Arial Narrow"/>
                <a:cs typeface="Arial Narrow"/>
              </a:rPr>
              <a:t>NBFC</a:t>
            </a:r>
            <a:r>
              <a:rPr sz="599" spc="-4" dirty="0">
                <a:latin typeface="Arial Narrow"/>
                <a:cs typeface="Arial Narrow"/>
              </a:rPr>
              <a:t>s</a:t>
            </a:r>
            <a:r>
              <a:rPr sz="599" dirty="0">
                <a:latin typeface="Arial Narrow"/>
                <a:cs typeface="Arial Narrow"/>
              </a:rPr>
              <a:t>, USD41bn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255" name="object 255"/>
          <p:cNvSpPr txBox="1">
            <a:spLocks noGrp="1"/>
          </p:cNvSpPr>
          <p:nvPr>
            <p:ph type="ftr" sz="quarter" idx="4294967295"/>
          </p:nvPr>
        </p:nvSpPr>
        <p:spPr>
          <a:xfrm>
            <a:off x="765443" y="6330290"/>
            <a:ext cx="908506" cy="2467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770" spc="-90" dirty="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sz="770" spc="-39" dirty="0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sz="770" spc="-26" dirty="0">
                <a:solidFill>
                  <a:srgbClr val="808080"/>
                </a:solidFill>
                <a:latin typeface="Times New Roman"/>
                <a:cs typeface="Times New Roman"/>
              </a:rPr>
              <a:t>EAS</a:t>
            </a:r>
            <a:r>
              <a:rPr sz="770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spc="-2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spc="-39" dirty="0">
                <a:solidFill>
                  <a:srgbClr val="808080"/>
                </a:solidFill>
                <a:latin typeface="Times New Roman"/>
                <a:cs typeface="Times New Roman"/>
              </a:rPr>
              <a:t>NGIN</a:t>
            </a:r>
            <a:r>
              <a:rPr sz="770" spc="-17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endParaRPr sz="770">
              <a:latin typeface="Times New Roman"/>
              <a:cs typeface="Times New Roman"/>
            </a:endParaRPr>
          </a:p>
          <a:p>
            <a:pPr marL="10872"/>
            <a:r>
              <a:rPr sz="770" spc="-90" dirty="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sz="770" spc="-9" dirty="0">
                <a:solidFill>
                  <a:srgbClr val="808080"/>
                </a:solidFill>
                <a:latin typeface="Times New Roman"/>
                <a:cs typeface="Times New Roman"/>
              </a:rPr>
              <a:t>nd</a:t>
            </a:r>
            <a:r>
              <a:rPr sz="770" spc="-26" dirty="0">
                <a:solidFill>
                  <a:srgbClr val="808080"/>
                </a:solidFill>
                <a:latin typeface="Times New Roman"/>
                <a:cs typeface="Times New Roman"/>
              </a:rPr>
              <a:t>ia</a:t>
            </a:r>
            <a:r>
              <a:rPr sz="770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spc="-26" dirty="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sz="770" spc="-56" dirty="0">
                <a:solidFill>
                  <a:srgbClr val="808080"/>
                </a:solidFill>
                <a:latin typeface="Times New Roman"/>
                <a:cs typeface="Times New Roman"/>
              </a:rPr>
              <a:t>n</a:t>
            </a:r>
            <a:r>
              <a:rPr sz="770" spc="13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770" spc="4" dirty="0">
                <a:solidFill>
                  <a:srgbClr val="808080"/>
                </a:solidFill>
                <a:latin typeface="Times New Roman"/>
                <a:cs typeface="Times New Roman"/>
              </a:rPr>
              <a:t>n</a:t>
            </a:r>
            <a:r>
              <a:rPr sz="770" spc="13" dirty="0">
                <a:solidFill>
                  <a:srgbClr val="808080"/>
                </a:solidFill>
                <a:latin typeface="Times New Roman"/>
                <a:cs typeface="Times New Roman"/>
              </a:rPr>
              <a:t>c</a:t>
            </a:r>
            <a:r>
              <a:rPr sz="770" spc="-21" dirty="0">
                <a:solidFill>
                  <a:srgbClr val="808080"/>
                </a:solidFill>
                <a:latin typeface="Times New Roman"/>
                <a:cs typeface="Times New Roman"/>
              </a:rPr>
              <a:t>ials</a:t>
            </a:r>
            <a:r>
              <a:rPr sz="770" spc="1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spc="39" dirty="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sz="770" spc="30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spc="13" dirty="0">
                <a:solidFill>
                  <a:srgbClr val="808080"/>
                </a:solidFill>
                <a:latin typeface="Times New Roman"/>
                <a:cs typeface="Times New Roman"/>
              </a:rPr>
              <a:t>c</a:t>
            </a:r>
            <a:r>
              <a:rPr sz="770" spc="9" dirty="0">
                <a:solidFill>
                  <a:srgbClr val="808080"/>
                </a:solidFill>
                <a:latin typeface="Times New Roman"/>
                <a:cs typeface="Times New Roman"/>
              </a:rPr>
              <a:t>t</a:t>
            </a:r>
            <a:r>
              <a:rPr sz="770" spc="-9" dirty="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sz="770" spc="-34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56" name="object 256"/>
          <p:cNvSpPr txBox="1">
            <a:spLocks noGrp="1"/>
          </p:cNvSpPr>
          <p:nvPr>
            <p:ph type="sldNum" sz="quarter" idx="4294967295"/>
          </p:nvPr>
        </p:nvSpPr>
        <p:spPr>
          <a:xfrm>
            <a:off x="8539691" y="6341163"/>
            <a:ext cx="140370" cy="1162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745"/>
            <a:fld id="{81D60167-4931-47E6-BA6A-407CBD079E47}" type="slidenum">
              <a:rPr sz="685" spc="34" dirty="0">
                <a:latin typeface="Times New Roman"/>
                <a:cs typeface="Times New Roman"/>
              </a:rPr>
              <a:pPr marL="21745"/>
              <a:t>50</a:t>
            </a:fld>
            <a:endParaRPr sz="685">
              <a:latin typeface="Times New Roman"/>
              <a:cs typeface="Times New Roman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7459322" y="4683788"/>
            <a:ext cx="262034" cy="183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>
              <a:lnSpc>
                <a:spcPts val="693"/>
              </a:lnSpc>
            </a:pPr>
            <a:r>
              <a:rPr sz="599" dirty="0">
                <a:latin typeface="Arial Narrow"/>
                <a:cs typeface="Arial Narrow"/>
              </a:rPr>
              <a:t>Fin</a:t>
            </a:r>
            <a:r>
              <a:rPr sz="599" spc="-4" dirty="0">
                <a:latin typeface="Arial Narrow"/>
                <a:cs typeface="Arial Narrow"/>
              </a:rPr>
              <a:t>t</a:t>
            </a:r>
            <a:r>
              <a:rPr sz="599" dirty="0">
                <a:latin typeface="Arial Narrow"/>
                <a:cs typeface="Arial Narrow"/>
              </a:rPr>
              <a:t>e</a:t>
            </a:r>
            <a:r>
              <a:rPr sz="599" spc="-4" dirty="0">
                <a:latin typeface="Arial Narrow"/>
                <a:cs typeface="Arial Narrow"/>
              </a:rPr>
              <a:t>c</a:t>
            </a:r>
            <a:r>
              <a:rPr sz="599" dirty="0">
                <a:latin typeface="Arial Narrow"/>
                <a:cs typeface="Arial Narrow"/>
              </a:rPr>
              <a:t>h, USD2bn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6843545" y="3448771"/>
            <a:ext cx="786101" cy="1087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42" spc="17" dirty="0">
                <a:latin typeface="Arial Narrow"/>
                <a:cs typeface="Arial Narrow"/>
              </a:rPr>
              <a:t>M</a:t>
            </a:r>
            <a:r>
              <a:rPr sz="642" spc="13" dirty="0">
                <a:latin typeface="Arial Narrow"/>
                <a:cs typeface="Arial Narrow"/>
              </a:rPr>
              <a:t>cap</a:t>
            </a:r>
            <a:r>
              <a:rPr sz="642" spc="4" dirty="0">
                <a:latin typeface="Arial Narrow"/>
                <a:cs typeface="Arial Narrow"/>
              </a:rPr>
              <a:t> f</a:t>
            </a:r>
            <a:r>
              <a:rPr sz="642" spc="9" dirty="0">
                <a:latin typeface="Arial Narrow"/>
                <a:cs typeface="Arial Narrow"/>
              </a:rPr>
              <a:t>or </a:t>
            </a:r>
            <a:r>
              <a:rPr sz="642" spc="4" dirty="0">
                <a:latin typeface="Arial Narrow"/>
                <a:cs typeface="Arial Narrow"/>
              </a:rPr>
              <a:t>t</a:t>
            </a:r>
            <a:r>
              <a:rPr sz="642" spc="9" dirty="0">
                <a:latin typeface="Arial Narrow"/>
                <a:cs typeface="Arial Narrow"/>
              </a:rPr>
              <a:t>a</a:t>
            </a:r>
            <a:r>
              <a:rPr sz="642" spc="4" dirty="0">
                <a:latin typeface="Arial Narrow"/>
                <a:cs typeface="Arial Narrow"/>
              </a:rPr>
              <a:t>r</a:t>
            </a:r>
            <a:r>
              <a:rPr sz="642" spc="13" dirty="0">
                <a:latin typeface="Arial Narrow"/>
                <a:cs typeface="Arial Narrow"/>
              </a:rPr>
              <a:t>g</a:t>
            </a:r>
            <a:r>
              <a:rPr sz="642" spc="9" dirty="0">
                <a:latin typeface="Arial Narrow"/>
                <a:cs typeface="Arial Narrow"/>
              </a:rPr>
              <a:t>e</a:t>
            </a:r>
            <a:r>
              <a:rPr sz="642" spc="4" dirty="0">
                <a:latin typeface="Arial Narrow"/>
                <a:cs typeface="Arial Narrow"/>
              </a:rPr>
              <a:t>t</a:t>
            </a:r>
            <a:r>
              <a:rPr sz="642" spc="21" dirty="0">
                <a:latin typeface="Arial Narrow"/>
                <a:cs typeface="Arial Narrow"/>
              </a:rPr>
              <a:t> </a:t>
            </a:r>
            <a:r>
              <a:rPr sz="642" spc="13" dirty="0">
                <a:latin typeface="Arial Narrow"/>
                <a:cs typeface="Arial Narrow"/>
              </a:rPr>
              <a:t>se</a:t>
            </a:r>
            <a:r>
              <a:rPr sz="642" spc="9" dirty="0">
                <a:latin typeface="Arial Narrow"/>
                <a:cs typeface="Arial Narrow"/>
              </a:rPr>
              <a:t>g</a:t>
            </a:r>
            <a:r>
              <a:rPr sz="642" spc="17" dirty="0">
                <a:latin typeface="Arial Narrow"/>
                <a:cs typeface="Arial Narrow"/>
              </a:rPr>
              <a:t>m</a:t>
            </a:r>
            <a:r>
              <a:rPr sz="642" spc="13" dirty="0">
                <a:latin typeface="Arial Narrow"/>
                <a:cs typeface="Arial Narrow"/>
              </a:rPr>
              <a:t>e</a:t>
            </a:r>
            <a:r>
              <a:rPr sz="642" spc="9" dirty="0">
                <a:latin typeface="Arial Narrow"/>
                <a:cs typeface="Arial Narrow"/>
              </a:rPr>
              <a:t>n</a:t>
            </a:r>
            <a:r>
              <a:rPr sz="642" spc="4" dirty="0">
                <a:latin typeface="Arial Narrow"/>
                <a:cs typeface="Arial Narrow"/>
              </a:rPr>
              <a:t>t</a:t>
            </a:r>
            <a:endParaRPr sz="642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8283260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" y="6299629"/>
            <a:ext cx="9153988" cy="0"/>
          </a:xfrm>
          <a:custGeom>
            <a:avLst/>
            <a:gdLst/>
            <a:ahLst/>
            <a:cxnLst/>
            <a:rect l="l" t="t" r="r" b="b"/>
            <a:pathLst>
              <a:path w="10692367">
                <a:moveTo>
                  <a:pt x="0" y="0"/>
                </a:moveTo>
                <a:lnTo>
                  <a:pt x="10692367" y="0"/>
                </a:lnTo>
              </a:path>
            </a:pathLst>
          </a:custGeom>
          <a:ln w="57657">
            <a:solidFill>
              <a:srgbClr val="E36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" name="object 3"/>
          <p:cNvSpPr/>
          <p:nvPr/>
        </p:nvSpPr>
        <p:spPr>
          <a:xfrm>
            <a:off x="329989" y="282964"/>
            <a:ext cx="865135" cy="301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" name="object 4"/>
          <p:cNvSpPr/>
          <p:nvPr/>
        </p:nvSpPr>
        <p:spPr>
          <a:xfrm>
            <a:off x="369674" y="6348450"/>
            <a:ext cx="335424" cy="25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" name="object 5"/>
          <p:cNvSpPr/>
          <p:nvPr/>
        </p:nvSpPr>
        <p:spPr>
          <a:xfrm>
            <a:off x="375763" y="2330524"/>
            <a:ext cx="2093008" cy="0"/>
          </a:xfrm>
          <a:custGeom>
            <a:avLst/>
            <a:gdLst/>
            <a:ahLst/>
            <a:cxnLst/>
            <a:rect l="l" t="t" r="r" b="b"/>
            <a:pathLst>
              <a:path w="2444750">
                <a:moveTo>
                  <a:pt x="0" y="0"/>
                </a:moveTo>
                <a:lnTo>
                  <a:pt x="24447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" name="object 6"/>
          <p:cNvSpPr/>
          <p:nvPr/>
        </p:nvSpPr>
        <p:spPr>
          <a:xfrm>
            <a:off x="2554883" y="2330524"/>
            <a:ext cx="1842500" cy="0"/>
          </a:xfrm>
          <a:custGeom>
            <a:avLst/>
            <a:gdLst/>
            <a:ahLst/>
            <a:cxnLst/>
            <a:rect l="l" t="t" r="r" b="b"/>
            <a:pathLst>
              <a:path w="2152142">
                <a:moveTo>
                  <a:pt x="0" y="0"/>
                </a:moveTo>
                <a:lnTo>
                  <a:pt x="215214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" name="object 7"/>
          <p:cNvSpPr/>
          <p:nvPr/>
        </p:nvSpPr>
        <p:spPr>
          <a:xfrm>
            <a:off x="391420" y="3126411"/>
            <a:ext cx="3990416" cy="0"/>
          </a:xfrm>
          <a:custGeom>
            <a:avLst/>
            <a:gdLst/>
            <a:ahLst/>
            <a:cxnLst/>
            <a:rect l="l" t="t" r="r" b="b"/>
            <a:pathLst>
              <a:path w="4661027">
                <a:moveTo>
                  <a:pt x="0" y="0"/>
                </a:moveTo>
                <a:lnTo>
                  <a:pt x="4661027" y="0"/>
                </a:lnTo>
              </a:path>
            </a:pathLst>
          </a:custGeom>
          <a:ln w="7366">
            <a:solidFill>
              <a:srgbClr val="003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" name="object 8"/>
          <p:cNvSpPr/>
          <p:nvPr/>
        </p:nvSpPr>
        <p:spPr>
          <a:xfrm>
            <a:off x="391420" y="5187127"/>
            <a:ext cx="3990416" cy="0"/>
          </a:xfrm>
          <a:custGeom>
            <a:avLst/>
            <a:gdLst/>
            <a:ahLst/>
            <a:cxnLst/>
            <a:rect l="l" t="t" r="r" b="b"/>
            <a:pathLst>
              <a:path w="4661027">
                <a:moveTo>
                  <a:pt x="0" y="0"/>
                </a:moveTo>
                <a:lnTo>
                  <a:pt x="4661027" y="0"/>
                </a:lnTo>
              </a:path>
            </a:pathLst>
          </a:custGeom>
          <a:ln w="7365">
            <a:solidFill>
              <a:srgbClr val="003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" name="object 9"/>
          <p:cNvSpPr/>
          <p:nvPr/>
        </p:nvSpPr>
        <p:spPr>
          <a:xfrm>
            <a:off x="4773255" y="836279"/>
            <a:ext cx="3990633" cy="0"/>
          </a:xfrm>
          <a:custGeom>
            <a:avLst/>
            <a:gdLst/>
            <a:ahLst/>
            <a:cxnLst/>
            <a:rect l="l" t="t" r="r" b="b"/>
            <a:pathLst>
              <a:path w="4661281">
                <a:moveTo>
                  <a:pt x="0" y="0"/>
                </a:moveTo>
                <a:lnTo>
                  <a:pt x="4661281" y="0"/>
                </a:lnTo>
              </a:path>
            </a:pathLst>
          </a:custGeom>
          <a:ln w="7366">
            <a:solidFill>
              <a:srgbClr val="003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" name="object 10"/>
          <p:cNvSpPr/>
          <p:nvPr/>
        </p:nvSpPr>
        <p:spPr>
          <a:xfrm>
            <a:off x="4773255" y="2505358"/>
            <a:ext cx="3990633" cy="0"/>
          </a:xfrm>
          <a:custGeom>
            <a:avLst/>
            <a:gdLst/>
            <a:ahLst/>
            <a:cxnLst/>
            <a:rect l="l" t="t" r="r" b="b"/>
            <a:pathLst>
              <a:path w="4661281">
                <a:moveTo>
                  <a:pt x="0" y="0"/>
                </a:moveTo>
                <a:lnTo>
                  <a:pt x="4661281" y="0"/>
                </a:lnTo>
              </a:path>
            </a:pathLst>
          </a:custGeom>
          <a:ln w="7366">
            <a:solidFill>
              <a:srgbClr val="003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" name="object 11"/>
          <p:cNvSpPr/>
          <p:nvPr/>
        </p:nvSpPr>
        <p:spPr>
          <a:xfrm>
            <a:off x="4757599" y="5184518"/>
            <a:ext cx="2060716" cy="0"/>
          </a:xfrm>
          <a:custGeom>
            <a:avLst/>
            <a:gdLst/>
            <a:ahLst/>
            <a:cxnLst/>
            <a:rect l="l" t="t" r="r" b="b"/>
            <a:pathLst>
              <a:path w="2407030">
                <a:moveTo>
                  <a:pt x="0" y="0"/>
                </a:moveTo>
                <a:lnTo>
                  <a:pt x="240703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" name="object 12"/>
          <p:cNvSpPr/>
          <p:nvPr/>
        </p:nvSpPr>
        <p:spPr>
          <a:xfrm>
            <a:off x="6904427" y="5184518"/>
            <a:ext cx="1875118" cy="0"/>
          </a:xfrm>
          <a:custGeom>
            <a:avLst/>
            <a:gdLst/>
            <a:ahLst/>
            <a:cxnLst/>
            <a:rect l="l" t="t" r="r" b="b"/>
            <a:pathLst>
              <a:path w="2190242">
                <a:moveTo>
                  <a:pt x="0" y="0"/>
                </a:moveTo>
                <a:lnTo>
                  <a:pt x="219024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" name="object 13"/>
          <p:cNvSpPr/>
          <p:nvPr/>
        </p:nvSpPr>
        <p:spPr>
          <a:xfrm>
            <a:off x="1429139" y="1098123"/>
            <a:ext cx="466084" cy="926222"/>
          </a:xfrm>
          <a:custGeom>
            <a:avLst/>
            <a:gdLst/>
            <a:ahLst/>
            <a:cxnLst/>
            <a:rect l="l" t="t" r="r" b="b"/>
            <a:pathLst>
              <a:path w="544412" h="1081879">
                <a:moveTo>
                  <a:pt x="0" y="0"/>
                </a:moveTo>
                <a:lnTo>
                  <a:pt x="0" y="541376"/>
                </a:lnTo>
                <a:lnTo>
                  <a:pt x="31041" y="1081879"/>
                </a:lnTo>
                <a:lnTo>
                  <a:pt x="75524" y="1077557"/>
                </a:lnTo>
                <a:lnTo>
                  <a:pt x="118814" y="1069801"/>
                </a:lnTo>
                <a:lnTo>
                  <a:pt x="160781" y="1058757"/>
                </a:lnTo>
                <a:lnTo>
                  <a:pt x="201292" y="1044573"/>
                </a:lnTo>
                <a:lnTo>
                  <a:pt x="240215" y="1027395"/>
                </a:lnTo>
                <a:lnTo>
                  <a:pt x="277418" y="1007371"/>
                </a:lnTo>
                <a:lnTo>
                  <a:pt x="312768" y="984647"/>
                </a:lnTo>
                <a:lnTo>
                  <a:pt x="346134" y="959372"/>
                </a:lnTo>
                <a:lnTo>
                  <a:pt x="377384" y="931691"/>
                </a:lnTo>
                <a:lnTo>
                  <a:pt x="406385" y="901752"/>
                </a:lnTo>
                <a:lnTo>
                  <a:pt x="433005" y="869703"/>
                </a:lnTo>
                <a:lnTo>
                  <a:pt x="457113" y="835689"/>
                </a:lnTo>
                <a:lnTo>
                  <a:pt x="478576" y="799858"/>
                </a:lnTo>
                <a:lnTo>
                  <a:pt x="497261" y="762357"/>
                </a:lnTo>
                <a:lnTo>
                  <a:pt x="513038" y="723333"/>
                </a:lnTo>
                <a:lnTo>
                  <a:pt x="525774" y="682934"/>
                </a:lnTo>
                <a:lnTo>
                  <a:pt x="535336" y="641305"/>
                </a:lnTo>
                <a:lnTo>
                  <a:pt x="541593" y="598595"/>
                </a:lnTo>
                <a:lnTo>
                  <a:pt x="544412" y="554950"/>
                </a:lnTo>
                <a:lnTo>
                  <a:pt x="543662" y="510518"/>
                </a:lnTo>
                <a:lnTo>
                  <a:pt x="539555" y="468026"/>
                </a:lnTo>
                <a:lnTo>
                  <a:pt x="532246" y="426593"/>
                </a:lnTo>
                <a:lnTo>
                  <a:pt x="521862" y="386342"/>
                </a:lnTo>
                <a:lnTo>
                  <a:pt x="508534" y="347391"/>
                </a:lnTo>
                <a:lnTo>
                  <a:pt x="492390" y="309864"/>
                </a:lnTo>
                <a:lnTo>
                  <a:pt x="473558" y="273880"/>
                </a:lnTo>
                <a:lnTo>
                  <a:pt x="452169" y="239562"/>
                </a:lnTo>
                <a:lnTo>
                  <a:pt x="428351" y="207029"/>
                </a:lnTo>
                <a:lnTo>
                  <a:pt x="402232" y="176403"/>
                </a:lnTo>
                <a:lnTo>
                  <a:pt x="373942" y="147805"/>
                </a:lnTo>
                <a:lnTo>
                  <a:pt x="343610" y="121356"/>
                </a:lnTo>
                <a:lnTo>
                  <a:pt x="311365" y="97178"/>
                </a:lnTo>
                <a:lnTo>
                  <a:pt x="277336" y="75390"/>
                </a:lnTo>
                <a:lnTo>
                  <a:pt x="241651" y="56115"/>
                </a:lnTo>
                <a:lnTo>
                  <a:pt x="204439" y="39473"/>
                </a:lnTo>
                <a:lnTo>
                  <a:pt x="165831" y="25585"/>
                </a:lnTo>
                <a:lnTo>
                  <a:pt x="125953" y="14573"/>
                </a:lnTo>
                <a:lnTo>
                  <a:pt x="84936" y="6557"/>
                </a:lnTo>
                <a:lnTo>
                  <a:pt x="42909" y="1659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4" name="object 14"/>
          <p:cNvSpPr/>
          <p:nvPr/>
        </p:nvSpPr>
        <p:spPr>
          <a:xfrm>
            <a:off x="1429139" y="1098123"/>
            <a:ext cx="466084" cy="926222"/>
          </a:xfrm>
          <a:custGeom>
            <a:avLst/>
            <a:gdLst/>
            <a:ahLst/>
            <a:cxnLst/>
            <a:rect l="l" t="t" r="r" b="b"/>
            <a:pathLst>
              <a:path w="544412" h="1081879">
                <a:moveTo>
                  <a:pt x="0" y="541376"/>
                </a:moveTo>
                <a:lnTo>
                  <a:pt x="31041" y="1081879"/>
                </a:lnTo>
                <a:lnTo>
                  <a:pt x="75524" y="1077557"/>
                </a:lnTo>
                <a:lnTo>
                  <a:pt x="118814" y="1069801"/>
                </a:lnTo>
                <a:lnTo>
                  <a:pt x="160781" y="1058757"/>
                </a:lnTo>
                <a:lnTo>
                  <a:pt x="201292" y="1044573"/>
                </a:lnTo>
                <a:lnTo>
                  <a:pt x="240215" y="1027395"/>
                </a:lnTo>
                <a:lnTo>
                  <a:pt x="277418" y="1007371"/>
                </a:lnTo>
                <a:lnTo>
                  <a:pt x="312768" y="984647"/>
                </a:lnTo>
                <a:lnTo>
                  <a:pt x="346134" y="959372"/>
                </a:lnTo>
                <a:lnTo>
                  <a:pt x="377384" y="931691"/>
                </a:lnTo>
                <a:lnTo>
                  <a:pt x="406385" y="901752"/>
                </a:lnTo>
                <a:lnTo>
                  <a:pt x="433005" y="869703"/>
                </a:lnTo>
                <a:lnTo>
                  <a:pt x="457113" y="835689"/>
                </a:lnTo>
                <a:lnTo>
                  <a:pt x="478576" y="799858"/>
                </a:lnTo>
                <a:lnTo>
                  <a:pt x="497261" y="762357"/>
                </a:lnTo>
                <a:lnTo>
                  <a:pt x="513038" y="723333"/>
                </a:lnTo>
                <a:lnTo>
                  <a:pt x="525774" y="682934"/>
                </a:lnTo>
                <a:lnTo>
                  <a:pt x="535336" y="641305"/>
                </a:lnTo>
                <a:lnTo>
                  <a:pt x="541593" y="598595"/>
                </a:lnTo>
                <a:lnTo>
                  <a:pt x="544412" y="554950"/>
                </a:lnTo>
                <a:lnTo>
                  <a:pt x="543662" y="510518"/>
                </a:lnTo>
                <a:lnTo>
                  <a:pt x="539555" y="468026"/>
                </a:lnTo>
                <a:lnTo>
                  <a:pt x="532246" y="426593"/>
                </a:lnTo>
                <a:lnTo>
                  <a:pt x="521862" y="386342"/>
                </a:lnTo>
                <a:lnTo>
                  <a:pt x="508534" y="347391"/>
                </a:lnTo>
                <a:lnTo>
                  <a:pt x="492390" y="309864"/>
                </a:lnTo>
                <a:lnTo>
                  <a:pt x="473558" y="273880"/>
                </a:lnTo>
                <a:lnTo>
                  <a:pt x="452169" y="239562"/>
                </a:lnTo>
                <a:lnTo>
                  <a:pt x="428351" y="207029"/>
                </a:lnTo>
                <a:lnTo>
                  <a:pt x="402232" y="176403"/>
                </a:lnTo>
                <a:lnTo>
                  <a:pt x="373942" y="147805"/>
                </a:lnTo>
                <a:lnTo>
                  <a:pt x="343610" y="121356"/>
                </a:lnTo>
                <a:lnTo>
                  <a:pt x="311365" y="97178"/>
                </a:lnTo>
                <a:lnTo>
                  <a:pt x="277336" y="75390"/>
                </a:lnTo>
                <a:lnTo>
                  <a:pt x="241651" y="56115"/>
                </a:lnTo>
                <a:lnTo>
                  <a:pt x="204439" y="39473"/>
                </a:lnTo>
                <a:lnTo>
                  <a:pt x="165831" y="25585"/>
                </a:lnTo>
                <a:lnTo>
                  <a:pt x="125953" y="14573"/>
                </a:lnTo>
                <a:lnTo>
                  <a:pt x="84936" y="6557"/>
                </a:lnTo>
                <a:lnTo>
                  <a:pt x="42909" y="1659"/>
                </a:lnTo>
                <a:lnTo>
                  <a:pt x="0" y="0"/>
                </a:lnTo>
                <a:lnTo>
                  <a:pt x="0" y="541376"/>
                </a:lnTo>
                <a:close/>
              </a:path>
            </a:pathLst>
          </a:custGeom>
          <a:ln w="55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5" name="object 15"/>
          <p:cNvSpPr/>
          <p:nvPr/>
        </p:nvSpPr>
        <p:spPr>
          <a:xfrm>
            <a:off x="1127414" y="1561609"/>
            <a:ext cx="328300" cy="463410"/>
          </a:xfrm>
          <a:custGeom>
            <a:avLst/>
            <a:gdLst/>
            <a:ahLst/>
            <a:cxnLst/>
            <a:rect l="l" t="t" r="r" b="b"/>
            <a:pathLst>
              <a:path w="383473" h="541289">
                <a:moveTo>
                  <a:pt x="352431" y="0"/>
                </a:moveTo>
                <a:lnTo>
                  <a:pt x="0" y="412753"/>
                </a:lnTo>
                <a:lnTo>
                  <a:pt x="16214" y="425910"/>
                </a:lnTo>
                <a:lnTo>
                  <a:pt x="32869" y="438397"/>
                </a:lnTo>
                <a:lnTo>
                  <a:pt x="67411" y="461332"/>
                </a:lnTo>
                <a:lnTo>
                  <a:pt x="103455" y="481503"/>
                </a:lnTo>
                <a:lnTo>
                  <a:pt x="140830" y="498852"/>
                </a:lnTo>
                <a:lnTo>
                  <a:pt x="179366" y="513321"/>
                </a:lnTo>
                <a:lnTo>
                  <a:pt x="218892" y="524856"/>
                </a:lnTo>
                <a:lnTo>
                  <a:pt x="259236" y="533398"/>
                </a:lnTo>
                <a:lnTo>
                  <a:pt x="300228" y="538891"/>
                </a:lnTo>
                <a:lnTo>
                  <a:pt x="341697" y="541278"/>
                </a:lnTo>
                <a:lnTo>
                  <a:pt x="362558" y="541289"/>
                </a:lnTo>
                <a:lnTo>
                  <a:pt x="383473" y="540502"/>
                </a:lnTo>
                <a:lnTo>
                  <a:pt x="35243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6" name="object 16"/>
          <p:cNvSpPr/>
          <p:nvPr/>
        </p:nvSpPr>
        <p:spPr>
          <a:xfrm>
            <a:off x="1127414" y="1561609"/>
            <a:ext cx="328300" cy="463410"/>
          </a:xfrm>
          <a:custGeom>
            <a:avLst/>
            <a:gdLst/>
            <a:ahLst/>
            <a:cxnLst/>
            <a:rect l="l" t="t" r="r" b="b"/>
            <a:pathLst>
              <a:path w="383473" h="541289">
                <a:moveTo>
                  <a:pt x="352431" y="0"/>
                </a:moveTo>
                <a:lnTo>
                  <a:pt x="0" y="412753"/>
                </a:lnTo>
                <a:lnTo>
                  <a:pt x="16214" y="425910"/>
                </a:lnTo>
                <a:lnTo>
                  <a:pt x="32869" y="438397"/>
                </a:lnTo>
                <a:lnTo>
                  <a:pt x="67411" y="461332"/>
                </a:lnTo>
                <a:lnTo>
                  <a:pt x="103455" y="481503"/>
                </a:lnTo>
                <a:lnTo>
                  <a:pt x="140830" y="498852"/>
                </a:lnTo>
                <a:lnTo>
                  <a:pt x="179366" y="513321"/>
                </a:lnTo>
                <a:lnTo>
                  <a:pt x="218892" y="524856"/>
                </a:lnTo>
                <a:lnTo>
                  <a:pt x="259236" y="533398"/>
                </a:lnTo>
                <a:lnTo>
                  <a:pt x="300228" y="538891"/>
                </a:lnTo>
                <a:lnTo>
                  <a:pt x="341697" y="541278"/>
                </a:lnTo>
                <a:lnTo>
                  <a:pt x="362558" y="541289"/>
                </a:lnTo>
                <a:lnTo>
                  <a:pt x="383473" y="540502"/>
                </a:lnTo>
                <a:lnTo>
                  <a:pt x="352431" y="0"/>
                </a:lnTo>
                <a:close/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7" name="object 17"/>
          <p:cNvSpPr/>
          <p:nvPr/>
        </p:nvSpPr>
        <p:spPr>
          <a:xfrm>
            <a:off x="969444" y="1561609"/>
            <a:ext cx="459694" cy="353368"/>
          </a:xfrm>
          <a:custGeom>
            <a:avLst/>
            <a:gdLst/>
            <a:ahLst/>
            <a:cxnLst/>
            <a:rect l="l" t="t" r="r" b="b"/>
            <a:pathLst>
              <a:path w="536948" h="412753">
                <a:moveTo>
                  <a:pt x="536948" y="0"/>
                </a:moveTo>
                <a:lnTo>
                  <a:pt x="0" y="90564"/>
                </a:lnTo>
                <a:lnTo>
                  <a:pt x="3542" y="109319"/>
                </a:lnTo>
                <a:lnTo>
                  <a:pt x="7735" y="127885"/>
                </a:lnTo>
                <a:lnTo>
                  <a:pt x="24128" y="182306"/>
                </a:lnTo>
                <a:lnTo>
                  <a:pt x="46060" y="234493"/>
                </a:lnTo>
                <a:lnTo>
                  <a:pt x="73298" y="284038"/>
                </a:lnTo>
                <a:lnTo>
                  <a:pt x="105609" y="330535"/>
                </a:lnTo>
                <a:lnTo>
                  <a:pt x="142759" y="373575"/>
                </a:lnTo>
                <a:lnTo>
                  <a:pt x="170100" y="400148"/>
                </a:lnTo>
                <a:lnTo>
                  <a:pt x="184516" y="412753"/>
                </a:lnTo>
                <a:lnTo>
                  <a:pt x="53694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8" name="object 18"/>
          <p:cNvSpPr/>
          <p:nvPr/>
        </p:nvSpPr>
        <p:spPr>
          <a:xfrm>
            <a:off x="969444" y="1561609"/>
            <a:ext cx="459694" cy="353368"/>
          </a:xfrm>
          <a:custGeom>
            <a:avLst/>
            <a:gdLst/>
            <a:ahLst/>
            <a:cxnLst/>
            <a:rect l="l" t="t" r="r" b="b"/>
            <a:pathLst>
              <a:path w="536948" h="412753">
                <a:moveTo>
                  <a:pt x="536948" y="0"/>
                </a:moveTo>
                <a:lnTo>
                  <a:pt x="0" y="90564"/>
                </a:lnTo>
                <a:lnTo>
                  <a:pt x="3542" y="109319"/>
                </a:lnTo>
                <a:lnTo>
                  <a:pt x="7735" y="127885"/>
                </a:lnTo>
                <a:lnTo>
                  <a:pt x="24128" y="182306"/>
                </a:lnTo>
                <a:lnTo>
                  <a:pt x="46060" y="234493"/>
                </a:lnTo>
                <a:lnTo>
                  <a:pt x="73298" y="284038"/>
                </a:lnTo>
                <a:lnTo>
                  <a:pt x="105609" y="330535"/>
                </a:lnTo>
                <a:lnTo>
                  <a:pt x="142759" y="373575"/>
                </a:lnTo>
                <a:lnTo>
                  <a:pt x="170100" y="400148"/>
                </a:lnTo>
                <a:lnTo>
                  <a:pt x="184516" y="412753"/>
                </a:lnTo>
                <a:lnTo>
                  <a:pt x="536948" y="0"/>
                </a:lnTo>
                <a:close/>
              </a:path>
            </a:pathLst>
          </a:custGeom>
          <a:ln w="55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" name="object 19"/>
          <p:cNvSpPr/>
          <p:nvPr/>
        </p:nvSpPr>
        <p:spPr>
          <a:xfrm>
            <a:off x="962922" y="1361515"/>
            <a:ext cx="466216" cy="277627"/>
          </a:xfrm>
          <a:custGeom>
            <a:avLst/>
            <a:gdLst/>
            <a:ahLst/>
            <a:cxnLst/>
            <a:rect l="l" t="t" r="r" b="b"/>
            <a:pathLst>
              <a:path w="544566" h="324284">
                <a:moveTo>
                  <a:pt x="53302" y="0"/>
                </a:moveTo>
                <a:lnTo>
                  <a:pt x="33671" y="46166"/>
                </a:lnTo>
                <a:lnTo>
                  <a:pt x="18481" y="93691"/>
                </a:lnTo>
                <a:lnTo>
                  <a:pt x="7776" y="142263"/>
                </a:lnTo>
                <a:lnTo>
                  <a:pt x="1601" y="191571"/>
                </a:lnTo>
                <a:lnTo>
                  <a:pt x="0" y="241303"/>
                </a:lnTo>
                <a:lnTo>
                  <a:pt x="490" y="257920"/>
                </a:lnTo>
                <a:lnTo>
                  <a:pt x="1496" y="274539"/>
                </a:lnTo>
                <a:lnTo>
                  <a:pt x="3018" y="291146"/>
                </a:lnTo>
                <a:lnTo>
                  <a:pt x="5058" y="307732"/>
                </a:lnTo>
                <a:lnTo>
                  <a:pt x="7618" y="324284"/>
                </a:lnTo>
                <a:lnTo>
                  <a:pt x="544566" y="233720"/>
                </a:lnTo>
                <a:lnTo>
                  <a:pt x="53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" name="object 20"/>
          <p:cNvSpPr/>
          <p:nvPr/>
        </p:nvSpPr>
        <p:spPr>
          <a:xfrm>
            <a:off x="962922" y="1361515"/>
            <a:ext cx="466216" cy="277627"/>
          </a:xfrm>
          <a:custGeom>
            <a:avLst/>
            <a:gdLst/>
            <a:ahLst/>
            <a:cxnLst/>
            <a:rect l="l" t="t" r="r" b="b"/>
            <a:pathLst>
              <a:path w="544566" h="324284">
                <a:moveTo>
                  <a:pt x="544566" y="233720"/>
                </a:moveTo>
                <a:lnTo>
                  <a:pt x="53302" y="0"/>
                </a:lnTo>
                <a:lnTo>
                  <a:pt x="46268" y="15218"/>
                </a:lnTo>
                <a:lnTo>
                  <a:pt x="39724" y="30611"/>
                </a:lnTo>
                <a:lnTo>
                  <a:pt x="23049" y="77717"/>
                </a:lnTo>
                <a:lnTo>
                  <a:pt x="10843" y="125975"/>
                </a:lnTo>
                <a:lnTo>
                  <a:pt x="3153" y="175072"/>
                </a:lnTo>
                <a:lnTo>
                  <a:pt x="22" y="224697"/>
                </a:lnTo>
                <a:lnTo>
                  <a:pt x="0" y="241303"/>
                </a:lnTo>
                <a:lnTo>
                  <a:pt x="490" y="257920"/>
                </a:lnTo>
                <a:lnTo>
                  <a:pt x="1496" y="274539"/>
                </a:lnTo>
                <a:lnTo>
                  <a:pt x="3018" y="291146"/>
                </a:lnTo>
                <a:lnTo>
                  <a:pt x="5058" y="307732"/>
                </a:lnTo>
                <a:lnTo>
                  <a:pt x="7618" y="324284"/>
                </a:lnTo>
                <a:lnTo>
                  <a:pt x="544566" y="233720"/>
                </a:lnTo>
                <a:close/>
              </a:path>
            </a:pathLst>
          </a:custGeom>
          <a:ln w="55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1" name="object 21"/>
          <p:cNvSpPr/>
          <p:nvPr/>
        </p:nvSpPr>
        <p:spPr>
          <a:xfrm>
            <a:off x="1012634" y="1222933"/>
            <a:ext cx="416504" cy="338675"/>
          </a:xfrm>
          <a:custGeom>
            <a:avLst/>
            <a:gdLst/>
            <a:ahLst/>
            <a:cxnLst/>
            <a:rect l="l" t="t" r="r" b="b"/>
            <a:pathLst>
              <a:path w="486500" h="395591">
                <a:moveTo>
                  <a:pt x="114696" y="0"/>
                </a:moveTo>
                <a:lnTo>
                  <a:pt x="87492" y="27117"/>
                </a:lnTo>
                <a:lnTo>
                  <a:pt x="62337" y="56015"/>
                </a:lnTo>
                <a:lnTo>
                  <a:pt x="39315" y="86578"/>
                </a:lnTo>
                <a:lnTo>
                  <a:pt x="18508" y="118688"/>
                </a:lnTo>
                <a:lnTo>
                  <a:pt x="0" y="152228"/>
                </a:lnTo>
                <a:lnTo>
                  <a:pt x="486500" y="395591"/>
                </a:lnTo>
                <a:lnTo>
                  <a:pt x="114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2" name="object 22"/>
          <p:cNvSpPr/>
          <p:nvPr/>
        </p:nvSpPr>
        <p:spPr>
          <a:xfrm>
            <a:off x="1012634" y="1222933"/>
            <a:ext cx="416504" cy="338675"/>
          </a:xfrm>
          <a:custGeom>
            <a:avLst/>
            <a:gdLst/>
            <a:ahLst/>
            <a:cxnLst/>
            <a:rect l="l" t="t" r="r" b="b"/>
            <a:pathLst>
              <a:path w="486500" h="395591">
                <a:moveTo>
                  <a:pt x="486500" y="395591"/>
                </a:moveTo>
                <a:lnTo>
                  <a:pt x="114696" y="0"/>
                </a:lnTo>
                <a:lnTo>
                  <a:pt x="105406" y="8834"/>
                </a:lnTo>
                <a:lnTo>
                  <a:pt x="96337" y="17874"/>
                </a:lnTo>
                <a:lnTo>
                  <a:pt x="70490" y="46192"/>
                </a:lnTo>
                <a:lnTo>
                  <a:pt x="46747" y="76213"/>
                </a:lnTo>
                <a:lnTo>
                  <a:pt x="25192" y="107820"/>
                </a:lnTo>
                <a:lnTo>
                  <a:pt x="5908" y="140896"/>
                </a:lnTo>
                <a:lnTo>
                  <a:pt x="0" y="152228"/>
                </a:lnTo>
                <a:lnTo>
                  <a:pt x="486500" y="395591"/>
                </a:lnTo>
                <a:close/>
              </a:path>
            </a:pathLst>
          </a:custGeom>
          <a:ln w="5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3" name="object 23"/>
          <p:cNvSpPr/>
          <p:nvPr/>
        </p:nvSpPr>
        <p:spPr>
          <a:xfrm>
            <a:off x="1116793" y="1144802"/>
            <a:ext cx="312345" cy="416806"/>
          </a:xfrm>
          <a:custGeom>
            <a:avLst/>
            <a:gdLst/>
            <a:ahLst/>
            <a:cxnLst/>
            <a:rect l="l" t="t" r="r" b="b"/>
            <a:pathLst>
              <a:path w="364836" h="486852">
                <a:moveTo>
                  <a:pt x="126614" y="0"/>
                </a:moveTo>
                <a:lnTo>
                  <a:pt x="92760" y="17880"/>
                </a:lnTo>
                <a:lnTo>
                  <a:pt x="60303" y="38035"/>
                </a:lnTo>
                <a:lnTo>
                  <a:pt x="29349" y="60400"/>
                </a:lnTo>
                <a:lnTo>
                  <a:pt x="0" y="84906"/>
                </a:lnTo>
                <a:lnTo>
                  <a:pt x="364836" y="486852"/>
                </a:lnTo>
                <a:lnTo>
                  <a:pt x="12661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4" name="object 24"/>
          <p:cNvSpPr/>
          <p:nvPr/>
        </p:nvSpPr>
        <p:spPr>
          <a:xfrm>
            <a:off x="1116793" y="1144802"/>
            <a:ext cx="312345" cy="416806"/>
          </a:xfrm>
          <a:custGeom>
            <a:avLst/>
            <a:gdLst/>
            <a:ahLst/>
            <a:cxnLst/>
            <a:rect l="l" t="t" r="r" b="b"/>
            <a:pathLst>
              <a:path w="364836" h="486852">
                <a:moveTo>
                  <a:pt x="364836" y="486852"/>
                </a:moveTo>
                <a:lnTo>
                  <a:pt x="126614" y="0"/>
                </a:lnTo>
                <a:lnTo>
                  <a:pt x="115180" y="5703"/>
                </a:lnTo>
                <a:lnTo>
                  <a:pt x="103894" y="11664"/>
                </a:lnTo>
                <a:lnTo>
                  <a:pt x="70960" y="31068"/>
                </a:lnTo>
                <a:lnTo>
                  <a:pt x="39494" y="52704"/>
                </a:lnTo>
                <a:lnTo>
                  <a:pt x="9598" y="76504"/>
                </a:lnTo>
                <a:lnTo>
                  <a:pt x="0" y="84906"/>
                </a:lnTo>
                <a:lnTo>
                  <a:pt x="364836" y="486852"/>
                </a:lnTo>
                <a:close/>
              </a:path>
            </a:pathLst>
          </a:custGeom>
          <a:ln w="55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5" name="object 25"/>
          <p:cNvSpPr/>
          <p:nvPr/>
        </p:nvSpPr>
        <p:spPr>
          <a:xfrm>
            <a:off x="1229844" y="1108055"/>
            <a:ext cx="199296" cy="453553"/>
          </a:xfrm>
          <a:custGeom>
            <a:avLst/>
            <a:gdLst/>
            <a:ahLst/>
            <a:cxnLst/>
            <a:rect l="l" t="t" r="r" b="b"/>
            <a:pathLst>
              <a:path w="232789" h="529775">
                <a:moveTo>
                  <a:pt x="120446" y="0"/>
                </a:moveTo>
                <a:lnTo>
                  <a:pt x="83349" y="9179"/>
                </a:lnTo>
                <a:lnTo>
                  <a:pt x="47024" y="20878"/>
                </a:lnTo>
                <a:lnTo>
                  <a:pt x="11591" y="35063"/>
                </a:lnTo>
                <a:lnTo>
                  <a:pt x="0" y="40338"/>
                </a:lnTo>
                <a:lnTo>
                  <a:pt x="232789" y="529775"/>
                </a:lnTo>
                <a:lnTo>
                  <a:pt x="120446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6" name="object 26"/>
          <p:cNvSpPr/>
          <p:nvPr/>
        </p:nvSpPr>
        <p:spPr>
          <a:xfrm>
            <a:off x="1229844" y="1108055"/>
            <a:ext cx="199296" cy="453553"/>
          </a:xfrm>
          <a:custGeom>
            <a:avLst/>
            <a:gdLst/>
            <a:ahLst/>
            <a:cxnLst/>
            <a:rect l="l" t="t" r="r" b="b"/>
            <a:pathLst>
              <a:path w="232789" h="529775">
                <a:moveTo>
                  <a:pt x="232789" y="529775"/>
                </a:moveTo>
                <a:lnTo>
                  <a:pt x="120446" y="0"/>
                </a:lnTo>
                <a:lnTo>
                  <a:pt x="108002" y="2778"/>
                </a:lnTo>
                <a:lnTo>
                  <a:pt x="95635" y="5838"/>
                </a:lnTo>
                <a:lnTo>
                  <a:pt x="59039" y="16701"/>
                </a:lnTo>
                <a:lnTo>
                  <a:pt x="23295" y="30060"/>
                </a:lnTo>
                <a:lnTo>
                  <a:pt x="0" y="40338"/>
                </a:lnTo>
                <a:lnTo>
                  <a:pt x="232789" y="529775"/>
                </a:lnTo>
                <a:close/>
              </a:path>
            </a:pathLst>
          </a:custGeom>
          <a:ln w="55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7" name="object 27"/>
          <p:cNvSpPr/>
          <p:nvPr/>
        </p:nvSpPr>
        <p:spPr>
          <a:xfrm>
            <a:off x="1342507" y="1098123"/>
            <a:ext cx="86631" cy="463485"/>
          </a:xfrm>
          <a:custGeom>
            <a:avLst/>
            <a:gdLst/>
            <a:ahLst/>
            <a:cxnLst/>
            <a:rect l="l" t="t" r="r" b="b"/>
            <a:pathLst>
              <a:path w="101190" h="541376">
                <a:moveTo>
                  <a:pt x="101190" y="0"/>
                </a:moveTo>
                <a:lnTo>
                  <a:pt x="63053" y="1320"/>
                </a:lnTo>
                <a:lnTo>
                  <a:pt x="25113" y="5280"/>
                </a:lnTo>
                <a:lnTo>
                  <a:pt x="0" y="9388"/>
                </a:lnTo>
                <a:lnTo>
                  <a:pt x="101190" y="541376"/>
                </a:lnTo>
                <a:lnTo>
                  <a:pt x="101190" y="0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8" name="object 28"/>
          <p:cNvSpPr/>
          <p:nvPr/>
        </p:nvSpPr>
        <p:spPr>
          <a:xfrm>
            <a:off x="1342507" y="1098123"/>
            <a:ext cx="86631" cy="463485"/>
          </a:xfrm>
          <a:custGeom>
            <a:avLst/>
            <a:gdLst/>
            <a:ahLst/>
            <a:cxnLst/>
            <a:rect l="l" t="t" r="r" b="b"/>
            <a:pathLst>
              <a:path w="101190" h="541376">
                <a:moveTo>
                  <a:pt x="101190" y="541376"/>
                </a:moveTo>
                <a:lnTo>
                  <a:pt x="101190" y="0"/>
                </a:lnTo>
                <a:lnTo>
                  <a:pt x="88465" y="146"/>
                </a:lnTo>
                <a:lnTo>
                  <a:pt x="50378" y="2347"/>
                </a:lnTo>
                <a:lnTo>
                  <a:pt x="12535" y="7187"/>
                </a:lnTo>
                <a:lnTo>
                  <a:pt x="0" y="9388"/>
                </a:lnTo>
                <a:lnTo>
                  <a:pt x="101190" y="541376"/>
                </a:lnTo>
                <a:close/>
              </a:path>
            </a:pathLst>
          </a:custGeom>
          <a:ln w="56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9" name="object 29"/>
          <p:cNvSpPr/>
          <p:nvPr/>
        </p:nvSpPr>
        <p:spPr>
          <a:xfrm>
            <a:off x="1894782" y="1368137"/>
            <a:ext cx="3996" cy="180361"/>
          </a:xfrm>
          <a:custGeom>
            <a:avLst/>
            <a:gdLst/>
            <a:ahLst/>
            <a:cxnLst/>
            <a:rect l="l" t="t" r="r" b="b"/>
            <a:pathLst>
              <a:path w="4667" h="210672">
                <a:moveTo>
                  <a:pt x="0" y="210672"/>
                </a:moveTo>
                <a:lnTo>
                  <a:pt x="4667" y="0"/>
                </a:lnTo>
              </a:path>
            </a:pathLst>
          </a:custGeom>
          <a:ln w="56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0" name="object 30"/>
          <p:cNvSpPr/>
          <p:nvPr/>
        </p:nvSpPr>
        <p:spPr>
          <a:xfrm>
            <a:off x="893294" y="1790835"/>
            <a:ext cx="130281" cy="41316"/>
          </a:xfrm>
          <a:custGeom>
            <a:avLst/>
            <a:gdLst/>
            <a:ahLst/>
            <a:cxnLst/>
            <a:rect l="l" t="t" r="r" b="b"/>
            <a:pathLst>
              <a:path w="152175" h="48259">
                <a:moveTo>
                  <a:pt x="152175" y="0"/>
                </a:moveTo>
                <a:lnTo>
                  <a:pt x="34542" y="48259"/>
                </a:lnTo>
                <a:lnTo>
                  <a:pt x="0" y="48259"/>
                </a:lnTo>
              </a:path>
            </a:pathLst>
          </a:custGeom>
          <a:ln w="5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1" name="object 31"/>
          <p:cNvSpPr/>
          <p:nvPr/>
        </p:nvSpPr>
        <p:spPr>
          <a:xfrm>
            <a:off x="877308" y="1438057"/>
            <a:ext cx="90318" cy="59590"/>
          </a:xfrm>
          <a:custGeom>
            <a:avLst/>
            <a:gdLst/>
            <a:ahLst/>
            <a:cxnLst/>
            <a:rect l="l" t="t" r="r" b="b"/>
            <a:pathLst>
              <a:path w="105496" h="69605">
                <a:moveTo>
                  <a:pt x="105496" y="69605"/>
                </a:moveTo>
                <a:lnTo>
                  <a:pt x="34542" y="0"/>
                </a:lnTo>
                <a:lnTo>
                  <a:pt x="0" y="0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2" name="object 32"/>
          <p:cNvSpPr/>
          <p:nvPr/>
        </p:nvSpPr>
        <p:spPr>
          <a:xfrm>
            <a:off x="954838" y="1215583"/>
            <a:ext cx="98310" cy="71509"/>
          </a:xfrm>
          <a:custGeom>
            <a:avLst/>
            <a:gdLst/>
            <a:ahLst/>
            <a:cxnLst/>
            <a:rect l="l" t="t" r="r" b="b"/>
            <a:pathLst>
              <a:path w="114831" h="83526">
                <a:moveTo>
                  <a:pt x="114831" y="83526"/>
                </a:moveTo>
                <a:lnTo>
                  <a:pt x="35476" y="0"/>
                </a:lnTo>
                <a:lnTo>
                  <a:pt x="0" y="0"/>
                </a:lnTo>
              </a:path>
            </a:pathLst>
          </a:custGeom>
          <a:ln w="55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3" name="object 33"/>
          <p:cNvSpPr/>
          <p:nvPr/>
        </p:nvSpPr>
        <p:spPr>
          <a:xfrm>
            <a:off x="1126682" y="1101169"/>
            <a:ext cx="38365" cy="78660"/>
          </a:xfrm>
          <a:custGeom>
            <a:avLst/>
            <a:gdLst/>
            <a:ahLst/>
            <a:cxnLst/>
            <a:rect l="l" t="t" r="r" b="b"/>
            <a:pathLst>
              <a:path w="44812" h="91879">
                <a:moveTo>
                  <a:pt x="44812" y="91879"/>
                </a:moveTo>
                <a:lnTo>
                  <a:pt x="34542" y="0"/>
                </a:lnTo>
                <a:lnTo>
                  <a:pt x="0" y="0"/>
                </a:lnTo>
              </a:path>
            </a:pathLst>
          </a:custGeom>
          <a:ln w="55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4" name="object 34"/>
          <p:cNvSpPr/>
          <p:nvPr/>
        </p:nvSpPr>
        <p:spPr>
          <a:xfrm>
            <a:off x="1380849" y="1015358"/>
            <a:ext cx="100708" cy="85016"/>
          </a:xfrm>
          <a:custGeom>
            <a:avLst/>
            <a:gdLst/>
            <a:ahLst/>
            <a:cxnLst/>
            <a:rect l="l" t="t" r="r" b="b"/>
            <a:pathLst>
              <a:path w="117632" h="99303">
                <a:moveTo>
                  <a:pt x="0" y="99303"/>
                </a:moveTo>
                <a:lnTo>
                  <a:pt x="82156" y="0"/>
                </a:lnTo>
                <a:lnTo>
                  <a:pt x="117632" y="0"/>
                </a:lnTo>
              </a:path>
            </a:pathLst>
          </a:custGeom>
          <a:ln w="55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35" name="object 35"/>
          <p:cNvSpPr txBox="1"/>
          <p:nvPr/>
        </p:nvSpPr>
        <p:spPr>
          <a:xfrm>
            <a:off x="380547" y="673579"/>
            <a:ext cx="2001677" cy="3631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>
              <a:lnSpc>
                <a:spcPct val="100200"/>
              </a:lnSpc>
            </a:pPr>
            <a:r>
              <a:rPr sz="770" b="1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spc="26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spc="39" dirty="0">
                <a:solidFill>
                  <a:srgbClr val="808080"/>
                </a:solidFill>
                <a:latin typeface="Times New Roman"/>
                <a:cs typeface="Times New Roman"/>
              </a:rPr>
              <a:t>12</a:t>
            </a:r>
            <a:r>
              <a:rPr sz="770" b="1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spc="43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856" b="1" spc="-26" dirty="0">
                <a:latin typeface="Times New Roman"/>
                <a:cs typeface="Times New Roman"/>
              </a:rPr>
              <a:t>U</a:t>
            </a:r>
            <a:r>
              <a:rPr sz="856" b="1" spc="51" dirty="0">
                <a:latin typeface="Times New Roman"/>
                <a:cs typeface="Times New Roman"/>
              </a:rPr>
              <a:t>S$1</a:t>
            </a:r>
            <a:r>
              <a:rPr sz="856" b="1" spc="30" dirty="0">
                <a:latin typeface="Times New Roman"/>
                <a:cs typeface="Times New Roman"/>
              </a:rPr>
              <a:t>.</a:t>
            </a:r>
            <a:r>
              <a:rPr sz="856" b="1" spc="43" dirty="0">
                <a:latin typeface="Times New Roman"/>
                <a:cs typeface="Times New Roman"/>
              </a:rPr>
              <a:t>3</a:t>
            </a:r>
            <a:r>
              <a:rPr sz="856" b="1" spc="21" dirty="0">
                <a:latin typeface="Times New Roman"/>
                <a:cs typeface="Times New Roman"/>
              </a:rPr>
              <a:t> </a:t>
            </a:r>
            <a:r>
              <a:rPr sz="856" b="1" spc="-13" dirty="0">
                <a:latin typeface="Times New Roman"/>
                <a:cs typeface="Times New Roman"/>
              </a:rPr>
              <a:t>t</a:t>
            </a:r>
            <a:r>
              <a:rPr sz="856" b="1" spc="-9" dirty="0">
                <a:latin typeface="Times New Roman"/>
                <a:cs typeface="Times New Roman"/>
              </a:rPr>
              <a:t>n</a:t>
            </a:r>
            <a:r>
              <a:rPr sz="856" b="1" spc="21" dirty="0">
                <a:latin typeface="Times New Roman"/>
                <a:cs typeface="Times New Roman"/>
              </a:rPr>
              <a:t> </a:t>
            </a:r>
            <a:r>
              <a:rPr sz="856" b="1" spc="56" dirty="0">
                <a:latin typeface="Times New Roman"/>
                <a:cs typeface="Times New Roman"/>
              </a:rPr>
              <a:t>c</a:t>
            </a:r>
            <a:r>
              <a:rPr sz="856" b="1" spc="60" dirty="0">
                <a:latin typeface="Times New Roman"/>
                <a:cs typeface="Times New Roman"/>
              </a:rPr>
              <a:t>o</a:t>
            </a:r>
            <a:r>
              <a:rPr sz="856" b="1" spc="-4" dirty="0">
                <a:latin typeface="Times New Roman"/>
                <a:cs typeface="Times New Roman"/>
              </a:rPr>
              <a:t>n</a:t>
            </a:r>
            <a:r>
              <a:rPr sz="856" b="1" spc="81" dirty="0">
                <a:latin typeface="Times New Roman"/>
                <a:cs typeface="Times New Roman"/>
              </a:rPr>
              <a:t>s</a:t>
            </a:r>
            <a:r>
              <a:rPr sz="856" b="1" spc="21" dirty="0">
                <a:latin typeface="Times New Roman"/>
                <a:cs typeface="Times New Roman"/>
              </a:rPr>
              <a:t>u</a:t>
            </a:r>
            <a:r>
              <a:rPr sz="856" b="1" spc="77" dirty="0">
                <a:latin typeface="Times New Roman"/>
                <a:cs typeface="Times New Roman"/>
              </a:rPr>
              <a:t>m</a:t>
            </a:r>
            <a:r>
              <a:rPr sz="856" b="1" spc="34" dirty="0">
                <a:latin typeface="Times New Roman"/>
                <a:cs typeface="Times New Roman"/>
              </a:rPr>
              <a:t>e</a:t>
            </a:r>
            <a:r>
              <a:rPr sz="856" b="1" spc="-81" dirty="0">
                <a:latin typeface="Times New Roman"/>
                <a:cs typeface="Times New Roman"/>
              </a:rPr>
              <a:t>r</a:t>
            </a:r>
            <a:r>
              <a:rPr sz="856" b="1" spc="26" dirty="0">
                <a:latin typeface="Times New Roman"/>
                <a:cs typeface="Times New Roman"/>
              </a:rPr>
              <a:t> </a:t>
            </a:r>
            <a:r>
              <a:rPr sz="856" b="1" spc="9" dirty="0">
                <a:latin typeface="Times New Roman"/>
                <a:cs typeface="Times New Roman"/>
              </a:rPr>
              <a:t>p</a:t>
            </a:r>
            <a:r>
              <a:rPr sz="856" b="1" spc="39" dirty="0">
                <a:latin typeface="Times New Roman"/>
                <a:cs typeface="Times New Roman"/>
              </a:rPr>
              <a:t>a</a:t>
            </a:r>
            <a:r>
              <a:rPr sz="856" b="1" spc="-39" dirty="0">
                <a:latin typeface="Times New Roman"/>
                <a:cs typeface="Times New Roman"/>
              </a:rPr>
              <a:t>y</a:t>
            </a:r>
            <a:r>
              <a:rPr sz="856" b="1" spc="77" dirty="0">
                <a:latin typeface="Times New Roman"/>
                <a:cs typeface="Times New Roman"/>
              </a:rPr>
              <a:t>m</a:t>
            </a:r>
            <a:r>
              <a:rPr sz="856" b="1" spc="43" dirty="0">
                <a:latin typeface="Times New Roman"/>
                <a:cs typeface="Times New Roman"/>
              </a:rPr>
              <a:t>e</a:t>
            </a:r>
            <a:r>
              <a:rPr sz="856" b="1" spc="-17" dirty="0">
                <a:latin typeface="Times New Roman"/>
                <a:cs typeface="Times New Roman"/>
              </a:rPr>
              <a:t>n</a:t>
            </a:r>
            <a:r>
              <a:rPr sz="856" b="1" spc="-4" dirty="0">
                <a:latin typeface="Times New Roman"/>
                <a:cs typeface="Times New Roman"/>
              </a:rPr>
              <a:t>t</a:t>
            </a:r>
            <a:r>
              <a:rPr sz="856" b="1" spc="90" dirty="0">
                <a:latin typeface="Times New Roman"/>
                <a:cs typeface="Times New Roman"/>
              </a:rPr>
              <a:t>s</a:t>
            </a:r>
            <a:r>
              <a:rPr sz="856" b="1" spc="60" dirty="0">
                <a:latin typeface="Times New Roman"/>
                <a:cs typeface="Times New Roman"/>
              </a:rPr>
              <a:t> </a:t>
            </a:r>
            <a:r>
              <a:rPr sz="856" b="1" spc="26" dirty="0">
                <a:latin typeface="Times New Roman"/>
                <a:cs typeface="Times New Roman"/>
              </a:rPr>
              <a:t>a</a:t>
            </a:r>
            <a:r>
              <a:rPr sz="856" b="1" spc="-9" dirty="0">
                <a:latin typeface="Times New Roman"/>
                <a:cs typeface="Times New Roman"/>
              </a:rPr>
              <a:t>n</a:t>
            </a:r>
            <a:r>
              <a:rPr sz="856" b="1" spc="-13" dirty="0">
                <a:latin typeface="Times New Roman"/>
                <a:cs typeface="Times New Roman"/>
              </a:rPr>
              <a:t>n</a:t>
            </a:r>
            <a:r>
              <a:rPr sz="856" b="1" spc="9" dirty="0">
                <a:latin typeface="Times New Roman"/>
                <a:cs typeface="Times New Roman"/>
              </a:rPr>
              <a:t>u</a:t>
            </a:r>
            <a:r>
              <a:rPr sz="856" b="1" spc="26" dirty="0">
                <a:latin typeface="Times New Roman"/>
                <a:cs typeface="Times New Roman"/>
              </a:rPr>
              <a:t>a</a:t>
            </a:r>
            <a:r>
              <a:rPr sz="856" b="1" spc="-30" dirty="0">
                <a:latin typeface="Times New Roman"/>
                <a:cs typeface="Times New Roman"/>
              </a:rPr>
              <a:t>ll</a:t>
            </a:r>
            <a:r>
              <a:rPr sz="856" b="1" spc="-56" dirty="0">
                <a:latin typeface="Times New Roman"/>
                <a:cs typeface="Times New Roman"/>
              </a:rPr>
              <a:t>y</a:t>
            </a:r>
            <a:r>
              <a:rPr sz="856" b="1" spc="-9" dirty="0">
                <a:latin typeface="Times New Roman"/>
                <a:cs typeface="Times New Roman"/>
              </a:rPr>
              <a:t>…</a:t>
            </a:r>
            <a:endParaRPr sz="856">
              <a:latin typeface="Times New Roman"/>
              <a:cs typeface="Times New Roman"/>
            </a:endParaRPr>
          </a:p>
          <a:p>
            <a:pPr marL="328349" algn="ctr">
              <a:spcBef>
                <a:spcPts val="248"/>
              </a:spcBef>
            </a:pPr>
            <a:r>
              <a:rPr sz="385" spc="21" dirty="0">
                <a:latin typeface="Arial Narrow"/>
                <a:cs typeface="Arial Narrow"/>
              </a:rPr>
              <a:t>O</a:t>
            </a:r>
            <a:r>
              <a:rPr sz="385" dirty="0">
                <a:latin typeface="Arial Narrow"/>
                <a:cs typeface="Arial Narrow"/>
              </a:rPr>
              <a:t>t</a:t>
            </a:r>
            <a:r>
              <a:rPr sz="385" spc="13" dirty="0">
                <a:latin typeface="Arial Narrow"/>
                <a:cs typeface="Arial Narrow"/>
              </a:rPr>
              <a:t>her</a:t>
            </a:r>
            <a:endParaRPr sz="385" dirty="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59667" y="673579"/>
            <a:ext cx="1806511" cy="271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>
              <a:lnSpc>
                <a:spcPct val="100200"/>
              </a:lnSpc>
            </a:pPr>
            <a:r>
              <a:rPr sz="770" b="1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spc="26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spc="39" dirty="0">
                <a:solidFill>
                  <a:srgbClr val="808080"/>
                </a:solidFill>
                <a:latin typeface="Times New Roman"/>
                <a:cs typeface="Times New Roman"/>
              </a:rPr>
              <a:t>1</a:t>
            </a:r>
            <a:r>
              <a:rPr sz="770" b="1" spc="43" dirty="0">
                <a:solidFill>
                  <a:srgbClr val="808080"/>
                </a:solidFill>
                <a:latin typeface="Times New Roman"/>
                <a:cs typeface="Times New Roman"/>
              </a:rPr>
              <a:t>3</a:t>
            </a:r>
            <a:r>
              <a:rPr sz="770" b="1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spc="43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856" b="1" spc="13" dirty="0">
                <a:latin typeface="Times New Roman"/>
                <a:cs typeface="Times New Roman"/>
              </a:rPr>
              <a:t>…more</a:t>
            </a:r>
            <a:r>
              <a:rPr sz="856" b="1" spc="26" dirty="0">
                <a:latin typeface="Times New Roman"/>
                <a:cs typeface="Times New Roman"/>
              </a:rPr>
              <a:t> </a:t>
            </a:r>
            <a:r>
              <a:rPr sz="856" b="1" spc="4" dirty="0">
                <a:latin typeface="Times New Roman"/>
                <a:cs typeface="Times New Roman"/>
              </a:rPr>
              <a:t>th</a:t>
            </a:r>
            <a:r>
              <a:rPr sz="856" b="1" spc="13" dirty="0">
                <a:latin typeface="Times New Roman"/>
                <a:cs typeface="Times New Roman"/>
              </a:rPr>
              <a:t>a</a:t>
            </a:r>
            <a:r>
              <a:rPr sz="856" b="1" spc="-9" dirty="0">
                <a:latin typeface="Times New Roman"/>
                <a:cs typeface="Times New Roman"/>
              </a:rPr>
              <a:t>n</a:t>
            </a:r>
            <a:r>
              <a:rPr sz="856" b="1" spc="21" dirty="0">
                <a:latin typeface="Times New Roman"/>
                <a:cs typeface="Times New Roman"/>
              </a:rPr>
              <a:t> </a:t>
            </a:r>
            <a:r>
              <a:rPr sz="856" b="1" spc="39" dirty="0">
                <a:latin typeface="Times New Roman"/>
                <a:cs typeface="Times New Roman"/>
              </a:rPr>
              <a:t>9</a:t>
            </a:r>
            <a:r>
              <a:rPr sz="856" b="1" spc="47" dirty="0">
                <a:latin typeface="Times New Roman"/>
                <a:cs typeface="Times New Roman"/>
              </a:rPr>
              <a:t>3</a:t>
            </a:r>
            <a:r>
              <a:rPr sz="856" b="1" spc="-9" dirty="0">
                <a:latin typeface="Times New Roman"/>
                <a:cs typeface="Times New Roman"/>
              </a:rPr>
              <a:t>%</a:t>
            </a:r>
            <a:r>
              <a:rPr sz="856" b="1" spc="21" dirty="0">
                <a:latin typeface="Times New Roman"/>
                <a:cs typeface="Times New Roman"/>
              </a:rPr>
              <a:t> </a:t>
            </a:r>
            <a:r>
              <a:rPr sz="856" b="1" spc="60" dirty="0">
                <a:latin typeface="Times New Roman"/>
                <a:cs typeface="Times New Roman"/>
              </a:rPr>
              <a:t>o</a:t>
            </a:r>
            <a:r>
              <a:rPr sz="856" b="1" spc="-17" dirty="0">
                <a:latin typeface="Times New Roman"/>
                <a:cs typeface="Times New Roman"/>
              </a:rPr>
              <a:t>f</a:t>
            </a:r>
            <a:r>
              <a:rPr sz="856" b="1" spc="21" dirty="0">
                <a:latin typeface="Times New Roman"/>
                <a:cs typeface="Times New Roman"/>
              </a:rPr>
              <a:t> </a:t>
            </a:r>
            <a:r>
              <a:rPr sz="856" b="1" spc="9" dirty="0">
                <a:latin typeface="Times New Roman"/>
                <a:cs typeface="Times New Roman"/>
              </a:rPr>
              <a:t>w</a:t>
            </a:r>
            <a:r>
              <a:rPr sz="856" b="1" spc="13" dirty="0">
                <a:latin typeface="Times New Roman"/>
                <a:cs typeface="Times New Roman"/>
              </a:rPr>
              <a:t>hich</a:t>
            </a:r>
            <a:r>
              <a:rPr sz="856" b="1" spc="9" dirty="0">
                <a:latin typeface="Times New Roman"/>
                <a:cs typeface="Times New Roman"/>
              </a:rPr>
              <a:t> </a:t>
            </a:r>
            <a:r>
              <a:rPr sz="856" b="1" dirty="0">
                <a:latin typeface="Times New Roman"/>
                <a:cs typeface="Times New Roman"/>
              </a:rPr>
              <a:t>ta</a:t>
            </a:r>
            <a:r>
              <a:rPr sz="856" b="1" spc="-21" dirty="0">
                <a:latin typeface="Times New Roman"/>
                <a:cs typeface="Times New Roman"/>
              </a:rPr>
              <a:t>k</a:t>
            </a:r>
            <a:r>
              <a:rPr sz="856" b="1" spc="94" dirty="0">
                <a:latin typeface="Times New Roman"/>
                <a:cs typeface="Times New Roman"/>
              </a:rPr>
              <a:t>e</a:t>
            </a:r>
            <a:r>
              <a:rPr sz="856" b="1" spc="21" dirty="0">
                <a:latin typeface="Times New Roman"/>
                <a:cs typeface="Times New Roman"/>
              </a:rPr>
              <a:t> </a:t>
            </a:r>
            <a:r>
              <a:rPr sz="856" b="1" dirty="0">
                <a:latin typeface="Times New Roman"/>
                <a:cs typeface="Times New Roman"/>
              </a:rPr>
              <a:t>pl</a:t>
            </a:r>
            <a:r>
              <a:rPr sz="856" b="1" spc="9" dirty="0">
                <a:latin typeface="Times New Roman"/>
                <a:cs typeface="Times New Roman"/>
              </a:rPr>
              <a:t>a</a:t>
            </a:r>
            <a:r>
              <a:rPr sz="856" b="1" spc="73" dirty="0">
                <a:latin typeface="Times New Roman"/>
                <a:cs typeface="Times New Roman"/>
              </a:rPr>
              <a:t>ce</a:t>
            </a:r>
            <a:r>
              <a:rPr sz="856" b="1" spc="17" dirty="0">
                <a:latin typeface="Times New Roman"/>
                <a:cs typeface="Times New Roman"/>
              </a:rPr>
              <a:t> </a:t>
            </a:r>
            <a:r>
              <a:rPr sz="856" b="1" spc="-21" dirty="0">
                <a:latin typeface="Times New Roman"/>
                <a:cs typeface="Times New Roman"/>
              </a:rPr>
              <a:t>in</a:t>
            </a:r>
            <a:r>
              <a:rPr sz="856" b="1" spc="26" dirty="0">
                <a:latin typeface="Times New Roman"/>
                <a:cs typeface="Times New Roman"/>
              </a:rPr>
              <a:t> </a:t>
            </a:r>
            <a:r>
              <a:rPr sz="856" b="1" spc="43" dirty="0">
                <a:latin typeface="Times New Roman"/>
                <a:cs typeface="Times New Roman"/>
              </a:rPr>
              <a:t>ca</a:t>
            </a:r>
            <a:r>
              <a:rPr sz="856" b="1" spc="81" dirty="0">
                <a:latin typeface="Times New Roman"/>
                <a:cs typeface="Times New Roman"/>
              </a:rPr>
              <a:t>s</a:t>
            </a:r>
            <a:r>
              <a:rPr sz="856" b="1" spc="9" dirty="0">
                <a:latin typeface="Times New Roman"/>
                <a:cs typeface="Times New Roman"/>
              </a:rPr>
              <a:t>h</a:t>
            </a:r>
            <a:endParaRPr sz="856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0547" y="2338787"/>
            <a:ext cx="1703220" cy="1163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spc="34" dirty="0">
                <a:latin typeface="Times New Roman"/>
                <a:cs typeface="Times New Roman"/>
              </a:rPr>
              <a:t>S</a:t>
            </a:r>
            <a:r>
              <a:rPr sz="685" i="1" spc="26" dirty="0">
                <a:latin typeface="Times New Roman"/>
                <a:cs typeface="Times New Roman"/>
              </a:rPr>
              <a:t>o</a:t>
            </a:r>
            <a:r>
              <a:rPr sz="685" i="1" dirty="0">
                <a:latin typeface="Times New Roman"/>
                <a:cs typeface="Times New Roman"/>
              </a:rPr>
              <a:t>u</a:t>
            </a:r>
            <a:r>
              <a:rPr sz="685" i="1" spc="-26" dirty="0">
                <a:latin typeface="Times New Roman"/>
                <a:cs typeface="Times New Roman"/>
              </a:rPr>
              <a:t>r</a:t>
            </a:r>
            <a:r>
              <a:rPr sz="685" i="1" spc="-43" dirty="0">
                <a:latin typeface="Times New Roman"/>
                <a:cs typeface="Times New Roman"/>
              </a:rPr>
              <a:t>c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-43" dirty="0">
                <a:latin typeface="Times New Roman"/>
                <a:cs typeface="Times New Roman"/>
              </a:rPr>
              <a:t>: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-21" dirty="0">
                <a:latin typeface="Times New Roman"/>
                <a:cs typeface="Times New Roman"/>
              </a:rPr>
              <a:t>C</a:t>
            </a:r>
            <a:r>
              <a:rPr sz="685" i="1" dirty="0">
                <a:latin typeface="Times New Roman"/>
                <a:cs typeface="Times New Roman"/>
              </a:rPr>
              <a:t>o</a:t>
            </a:r>
            <a:r>
              <a:rPr sz="685" i="1" spc="9" dirty="0">
                <a:latin typeface="Times New Roman"/>
                <a:cs typeface="Times New Roman"/>
              </a:rPr>
              <a:t>m</a:t>
            </a:r>
            <a:r>
              <a:rPr sz="685" i="1" dirty="0">
                <a:latin typeface="Times New Roman"/>
                <a:cs typeface="Times New Roman"/>
              </a:rPr>
              <a:t>p</a:t>
            </a:r>
            <a:r>
              <a:rPr sz="685" i="1" spc="-30" dirty="0">
                <a:latin typeface="Times New Roman"/>
                <a:cs typeface="Times New Roman"/>
              </a:rPr>
              <a:t>a</a:t>
            </a:r>
            <a:r>
              <a:rPr sz="685" i="1" dirty="0">
                <a:latin typeface="Times New Roman"/>
                <a:cs typeface="Times New Roman"/>
              </a:rPr>
              <a:t>n</a:t>
            </a:r>
            <a:r>
              <a:rPr sz="685" i="1" spc="-13" dirty="0">
                <a:latin typeface="Times New Roman"/>
                <a:cs typeface="Times New Roman"/>
              </a:rPr>
              <a:t>y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dirty="0">
                <a:latin typeface="Times New Roman"/>
                <a:cs typeface="Times New Roman"/>
              </a:rPr>
              <a:t>d</a:t>
            </a:r>
            <a:r>
              <a:rPr sz="685" i="1" spc="-30" dirty="0">
                <a:latin typeface="Times New Roman"/>
                <a:cs typeface="Times New Roman"/>
              </a:rPr>
              <a:t>a</a:t>
            </a:r>
            <a:r>
              <a:rPr sz="685" i="1" dirty="0">
                <a:latin typeface="Times New Roman"/>
                <a:cs typeface="Times New Roman"/>
              </a:rPr>
              <a:t>t</a:t>
            </a:r>
            <a:r>
              <a:rPr sz="685" i="1" spc="-21" dirty="0">
                <a:latin typeface="Times New Roman"/>
                <a:cs typeface="Times New Roman"/>
              </a:rPr>
              <a:t>a</a:t>
            </a:r>
            <a:r>
              <a:rPr sz="685" i="1" spc="17" dirty="0">
                <a:latin typeface="Times New Roman"/>
                <a:cs typeface="Times New Roman"/>
              </a:rPr>
              <a:t>, </a:t>
            </a:r>
            <a:r>
              <a:rPr sz="685" i="1" spc="-21" dirty="0">
                <a:latin typeface="Times New Roman"/>
                <a:cs typeface="Times New Roman"/>
              </a:rPr>
              <a:t>C</a:t>
            </a:r>
            <a:r>
              <a:rPr sz="685" i="1" spc="-13" dirty="0">
                <a:latin typeface="Times New Roman"/>
                <a:cs typeface="Times New Roman"/>
              </a:rPr>
              <a:t>r</a:t>
            </a:r>
            <a:r>
              <a:rPr sz="685" i="1" spc="-17" dirty="0">
                <a:latin typeface="Times New Roman"/>
                <a:cs typeface="Times New Roman"/>
              </a:rPr>
              <a:t>e</a:t>
            </a:r>
            <a:r>
              <a:rPr sz="685" i="1" dirty="0">
                <a:latin typeface="Times New Roman"/>
                <a:cs typeface="Times New Roman"/>
              </a:rPr>
              <a:t>d</a:t>
            </a:r>
            <a:r>
              <a:rPr sz="685" i="1" spc="-73" dirty="0">
                <a:latin typeface="Times New Roman"/>
                <a:cs typeface="Times New Roman"/>
              </a:rPr>
              <a:t>i</a:t>
            </a:r>
            <a:r>
              <a:rPr sz="685" i="1" dirty="0">
                <a:latin typeface="Times New Roman"/>
                <a:cs typeface="Times New Roman"/>
              </a:rPr>
              <a:t>t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34" dirty="0">
                <a:latin typeface="Times New Roman"/>
                <a:cs typeface="Times New Roman"/>
              </a:rPr>
              <a:t>S</a:t>
            </a:r>
            <a:r>
              <a:rPr sz="685" i="1" spc="39" dirty="0">
                <a:latin typeface="Times New Roman"/>
                <a:cs typeface="Times New Roman"/>
              </a:rPr>
              <a:t>u</a:t>
            </a:r>
            <a:r>
              <a:rPr sz="685" i="1" spc="-73" dirty="0">
                <a:latin typeface="Times New Roman"/>
                <a:cs typeface="Times New Roman"/>
              </a:rPr>
              <a:t>i</a:t>
            </a:r>
            <a:r>
              <a:rPr sz="685" i="1" spc="26" dirty="0">
                <a:latin typeface="Times New Roman"/>
                <a:cs typeface="Times New Roman"/>
              </a:rPr>
              <a:t>ss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30" dirty="0">
                <a:latin typeface="Times New Roman"/>
                <a:cs typeface="Times New Roman"/>
              </a:rPr>
              <a:t>e</a:t>
            </a:r>
            <a:r>
              <a:rPr sz="685" i="1" spc="34" dirty="0">
                <a:latin typeface="Times New Roman"/>
                <a:cs typeface="Times New Roman"/>
              </a:rPr>
              <a:t>st</a:t>
            </a:r>
            <a:r>
              <a:rPr sz="685" i="1" spc="-73" dirty="0">
                <a:latin typeface="Times New Roman"/>
                <a:cs typeface="Times New Roman"/>
              </a:rPr>
              <a:t>i</a:t>
            </a:r>
            <a:r>
              <a:rPr sz="685" i="1" dirty="0">
                <a:latin typeface="Times New Roman"/>
                <a:cs typeface="Times New Roman"/>
              </a:rPr>
              <a:t>ma</a:t>
            </a:r>
            <a:r>
              <a:rPr sz="685" i="1" spc="-9" dirty="0">
                <a:latin typeface="Times New Roman"/>
                <a:cs typeface="Times New Roman"/>
              </a:rPr>
              <a:t>t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34" dirty="0">
                <a:latin typeface="Times New Roman"/>
                <a:cs typeface="Times New Roman"/>
              </a:rPr>
              <a:t>s</a:t>
            </a:r>
            <a:endParaRPr sz="685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59667" y="2338787"/>
            <a:ext cx="1703220" cy="1163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spc="34" dirty="0">
                <a:latin typeface="Times New Roman"/>
                <a:cs typeface="Times New Roman"/>
              </a:rPr>
              <a:t>S</a:t>
            </a:r>
            <a:r>
              <a:rPr sz="685" i="1" spc="26" dirty="0">
                <a:latin typeface="Times New Roman"/>
                <a:cs typeface="Times New Roman"/>
              </a:rPr>
              <a:t>o</a:t>
            </a:r>
            <a:r>
              <a:rPr sz="685" i="1" dirty="0">
                <a:latin typeface="Times New Roman"/>
                <a:cs typeface="Times New Roman"/>
              </a:rPr>
              <a:t>u</a:t>
            </a:r>
            <a:r>
              <a:rPr sz="685" i="1" spc="-26" dirty="0">
                <a:latin typeface="Times New Roman"/>
                <a:cs typeface="Times New Roman"/>
              </a:rPr>
              <a:t>r</a:t>
            </a:r>
            <a:r>
              <a:rPr sz="685" i="1" spc="-43" dirty="0">
                <a:latin typeface="Times New Roman"/>
                <a:cs typeface="Times New Roman"/>
              </a:rPr>
              <a:t>c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-43" dirty="0">
                <a:latin typeface="Times New Roman"/>
                <a:cs typeface="Times New Roman"/>
              </a:rPr>
              <a:t>: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-21" dirty="0">
                <a:latin typeface="Times New Roman"/>
                <a:cs typeface="Times New Roman"/>
              </a:rPr>
              <a:t>C</a:t>
            </a:r>
            <a:r>
              <a:rPr sz="685" i="1" dirty="0">
                <a:latin typeface="Times New Roman"/>
                <a:cs typeface="Times New Roman"/>
              </a:rPr>
              <a:t>o</a:t>
            </a:r>
            <a:r>
              <a:rPr sz="685" i="1" spc="9" dirty="0">
                <a:latin typeface="Times New Roman"/>
                <a:cs typeface="Times New Roman"/>
              </a:rPr>
              <a:t>m</a:t>
            </a:r>
            <a:r>
              <a:rPr sz="685" i="1" dirty="0">
                <a:latin typeface="Times New Roman"/>
                <a:cs typeface="Times New Roman"/>
              </a:rPr>
              <a:t>p</a:t>
            </a:r>
            <a:r>
              <a:rPr sz="685" i="1" spc="-30" dirty="0">
                <a:latin typeface="Times New Roman"/>
                <a:cs typeface="Times New Roman"/>
              </a:rPr>
              <a:t>a</a:t>
            </a:r>
            <a:r>
              <a:rPr sz="685" i="1" dirty="0">
                <a:latin typeface="Times New Roman"/>
                <a:cs typeface="Times New Roman"/>
              </a:rPr>
              <a:t>n</a:t>
            </a:r>
            <a:r>
              <a:rPr sz="685" i="1" spc="-13" dirty="0">
                <a:latin typeface="Times New Roman"/>
                <a:cs typeface="Times New Roman"/>
              </a:rPr>
              <a:t>y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dirty="0">
                <a:latin typeface="Times New Roman"/>
                <a:cs typeface="Times New Roman"/>
              </a:rPr>
              <a:t>d</a:t>
            </a:r>
            <a:r>
              <a:rPr sz="685" i="1" spc="-30" dirty="0">
                <a:latin typeface="Times New Roman"/>
                <a:cs typeface="Times New Roman"/>
              </a:rPr>
              <a:t>a</a:t>
            </a:r>
            <a:r>
              <a:rPr sz="685" i="1" dirty="0">
                <a:latin typeface="Times New Roman"/>
                <a:cs typeface="Times New Roman"/>
              </a:rPr>
              <a:t>t</a:t>
            </a:r>
            <a:r>
              <a:rPr sz="685" i="1" spc="-21" dirty="0">
                <a:latin typeface="Times New Roman"/>
                <a:cs typeface="Times New Roman"/>
              </a:rPr>
              <a:t>a</a:t>
            </a:r>
            <a:r>
              <a:rPr sz="685" i="1" spc="17" dirty="0">
                <a:latin typeface="Times New Roman"/>
                <a:cs typeface="Times New Roman"/>
              </a:rPr>
              <a:t>, </a:t>
            </a:r>
            <a:r>
              <a:rPr sz="685" i="1" spc="-21" dirty="0">
                <a:latin typeface="Times New Roman"/>
                <a:cs typeface="Times New Roman"/>
              </a:rPr>
              <a:t>C</a:t>
            </a:r>
            <a:r>
              <a:rPr sz="685" i="1" spc="-13" dirty="0">
                <a:latin typeface="Times New Roman"/>
                <a:cs typeface="Times New Roman"/>
              </a:rPr>
              <a:t>r</a:t>
            </a:r>
            <a:r>
              <a:rPr sz="685" i="1" spc="-17" dirty="0">
                <a:latin typeface="Times New Roman"/>
                <a:cs typeface="Times New Roman"/>
              </a:rPr>
              <a:t>e</a:t>
            </a:r>
            <a:r>
              <a:rPr sz="685" i="1" dirty="0">
                <a:latin typeface="Times New Roman"/>
                <a:cs typeface="Times New Roman"/>
              </a:rPr>
              <a:t>d</a:t>
            </a:r>
            <a:r>
              <a:rPr sz="685" i="1" spc="-73" dirty="0">
                <a:latin typeface="Times New Roman"/>
                <a:cs typeface="Times New Roman"/>
              </a:rPr>
              <a:t>i</a:t>
            </a:r>
            <a:r>
              <a:rPr sz="685" i="1" dirty="0">
                <a:latin typeface="Times New Roman"/>
                <a:cs typeface="Times New Roman"/>
              </a:rPr>
              <a:t>t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34" dirty="0">
                <a:latin typeface="Times New Roman"/>
                <a:cs typeface="Times New Roman"/>
              </a:rPr>
              <a:t>S</a:t>
            </a:r>
            <a:r>
              <a:rPr sz="685" i="1" spc="39" dirty="0">
                <a:latin typeface="Times New Roman"/>
                <a:cs typeface="Times New Roman"/>
              </a:rPr>
              <a:t>u</a:t>
            </a:r>
            <a:r>
              <a:rPr sz="685" i="1" spc="-73" dirty="0">
                <a:latin typeface="Times New Roman"/>
                <a:cs typeface="Times New Roman"/>
              </a:rPr>
              <a:t>i</a:t>
            </a:r>
            <a:r>
              <a:rPr sz="685" i="1" spc="26" dirty="0">
                <a:latin typeface="Times New Roman"/>
                <a:cs typeface="Times New Roman"/>
              </a:rPr>
              <a:t>ss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30" dirty="0">
                <a:latin typeface="Times New Roman"/>
                <a:cs typeface="Times New Roman"/>
              </a:rPr>
              <a:t>e</a:t>
            </a:r>
            <a:r>
              <a:rPr sz="685" i="1" spc="34" dirty="0">
                <a:latin typeface="Times New Roman"/>
                <a:cs typeface="Times New Roman"/>
              </a:rPr>
              <a:t>st</a:t>
            </a:r>
            <a:r>
              <a:rPr sz="685" i="1" spc="-73" dirty="0">
                <a:latin typeface="Times New Roman"/>
                <a:cs typeface="Times New Roman"/>
              </a:rPr>
              <a:t>i</a:t>
            </a:r>
            <a:r>
              <a:rPr sz="685" i="1" dirty="0">
                <a:latin typeface="Times New Roman"/>
                <a:cs typeface="Times New Roman"/>
              </a:rPr>
              <a:t>ma</a:t>
            </a:r>
            <a:r>
              <a:rPr sz="685" i="1" spc="-9" dirty="0">
                <a:latin typeface="Times New Roman"/>
                <a:cs typeface="Times New Roman"/>
              </a:rPr>
              <a:t>t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34" dirty="0">
                <a:latin typeface="Times New Roman"/>
                <a:cs typeface="Times New Roman"/>
              </a:rPr>
              <a:t>s</a:t>
            </a:r>
            <a:endParaRPr sz="685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0547" y="2639482"/>
            <a:ext cx="4010965" cy="2729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>
              <a:lnSpc>
                <a:spcPct val="105300"/>
              </a:lnSpc>
            </a:pPr>
            <a:r>
              <a:rPr sz="813" spc="-9" dirty="0">
                <a:latin typeface="Times New Roman"/>
                <a:cs typeface="Times New Roman"/>
              </a:rPr>
              <a:t>H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47" dirty="0">
                <a:latin typeface="Times New Roman"/>
                <a:cs typeface="Times New Roman"/>
              </a:rPr>
              <a:t>w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77" dirty="0">
                <a:latin typeface="Times New Roman"/>
                <a:cs typeface="Times New Roman"/>
              </a:rPr>
              <a:t>v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17" dirty="0">
                <a:latin typeface="Times New Roman"/>
                <a:cs typeface="Times New Roman"/>
              </a:rPr>
              <a:t>, </a:t>
            </a:r>
            <a:r>
              <a:rPr sz="813" spc="-68" dirty="0">
                <a:latin typeface="Times New Roman"/>
                <a:cs typeface="Times New Roman"/>
              </a:rPr>
              <a:t> </a:t>
            </a:r>
            <a:r>
              <a:rPr sz="813" spc="17" dirty="0">
                <a:latin typeface="Times New Roman"/>
                <a:cs typeface="Times New Roman"/>
              </a:rPr>
              <a:t>g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9" dirty="0">
                <a:latin typeface="Times New Roman"/>
                <a:cs typeface="Times New Roman"/>
              </a:rPr>
              <a:t>g </a:t>
            </a:r>
            <a:r>
              <a:rPr sz="813" spc="-60" dirty="0">
                <a:latin typeface="Times New Roman"/>
                <a:cs typeface="Times New Roman"/>
              </a:rPr>
              <a:t> </a:t>
            </a:r>
            <a:r>
              <a:rPr sz="813" spc="-39" dirty="0">
                <a:latin typeface="Times New Roman"/>
                <a:cs typeface="Times New Roman"/>
              </a:rPr>
              <a:t>f</a:t>
            </a:r>
            <a:r>
              <a:rPr sz="813" spc="-4" dirty="0">
                <a:latin typeface="Times New Roman"/>
                <a:cs typeface="Times New Roman"/>
              </a:rPr>
              <a:t>o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-47" dirty="0">
                <a:latin typeface="Times New Roman"/>
                <a:cs typeface="Times New Roman"/>
              </a:rPr>
              <a:t>w</a:t>
            </a:r>
            <a:r>
              <a:rPr sz="813" spc="-4" dirty="0">
                <a:latin typeface="Times New Roman"/>
                <a:cs typeface="Times New Roman"/>
              </a:rPr>
              <a:t>a</a:t>
            </a:r>
            <a:r>
              <a:rPr sz="813" spc="-9" dirty="0">
                <a:latin typeface="Times New Roman"/>
                <a:cs typeface="Times New Roman"/>
              </a:rPr>
              <a:t>r</a:t>
            </a:r>
            <a:r>
              <a:rPr sz="813" spc="-4" dirty="0">
                <a:latin typeface="Times New Roman"/>
                <a:cs typeface="Times New Roman"/>
              </a:rPr>
              <a:t>d </a:t>
            </a:r>
            <a:r>
              <a:rPr sz="813" spc="-77" dirty="0">
                <a:latin typeface="Times New Roman"/>
                <a:cs typeface="Times New Roman"/>
              </a:rPr>
              <a:t> </a:t>
            </a:r>
            <a:r>
              <a:rPr sz="813" spc="-34" dirty="0">
                <a:latin typeface="Times New Roman"/>
                <a:cs typeface="Times New Roman"/>
              </a:rPr>
              <a:t>w</a:t>
            </a:r>
            <a:r>
              <a:rPr sz="813" spc="43" dirty="0">
                <a:latin typeface="Times New Roman"/>
                <a:cs typeface="Times New Roman"/>
              </a:rPr>
              <a:t>e </a:t>
            </a:r>
            <a:r>
              <a:rPr sz="813" spc="-77" dirty="0">
                <a:latin typeface="Times New Roman"/>
                <a:cs typeface="Times New Roman"/>
              </a:rPr>
              <a:t> 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51" dirty="0">
                <a:latin typeface="Times New Roman"/>
                <a:cs typeface="Times New Roman"/>
              </a:rPr>
              <a:t>x</a:t>
            </a:r>
            <a:r>
              <a:rPr sz="813" spc="-13" dirty="0">
                <a:latin typeface="Times New Roman"/>
                <a:cs typeface="Times New Roman"/>
              </a:rPr>
              <a:t>p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13" dirty="0">
                <a:latin typeface="Times New Roman"/>
                <a:cs typeface="Times New Roman"/>
              </a:rPr>
              <a:t>ct </a:t>
            </a:r>
            <a:r>
              <a:rPr sz="813" spc="-68" dirty="0">
                <a:latin typeface="Times New Roman"/>
                <a:cs typeface="Times New Roman"/>
              </a:rPr>
              <a:t> </a:t>
            </a:r>
            <a:r>
              <a:rPr sz="813" spc="9" dirty="0">
                <a:latin typeface="Times New Roman"/>
                <a:cs typeface="Times New Roman"/>
              </a:rPr>
              <a:t>an </a:t>
            </a:r>
            <a:r>
              <a:rPr sz="813" spc="-77" dirty="0">
                <a:latin typeface="Times New Roman"/>
                <a:cs typeface="Times New Roman"/>
              </a:rPr>
              <a:t> </a:t>
            </a:r>
            <a:r>
              <a:rPr sz="813" spc="21" dirty="0">
                <a:latin typeface="Times New Roman"/>
                <a:cs typeface="Times New Roman"/>
              </a:rPr>
              <a:t>ac</a:t>
            </a:r>
            <a:r>
              <a:rPr sz="813" spc="13" dirty="0">
                <a:latin typeface="Times New Roman"/>
                <a:cs typeface="Times New Roman"/>
              </a:rPr>
              <a:t>c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77" dirty="0">
                <a:latin typeface="Times New Roman"/>
                <a:cs typeface="Times New Roman"/>
              </a:rPr>
              <a:t>l</a:t>
            </a:r>
            <a:r>
              <a:rPr sz="813" spc="43" dirty="0">
                <a:latin typeface="Times New Roman"/>
                <a:cs typeface="Times New Roman"/>
              </a:rPr>
              <a:t>e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17" dirty="0">
                <a:latin typeface="Times New Roman"/>
                <a:cs typeface="Times New Roman"/>
              </a:rPr>
              <a:t>at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4" dirty="0">
                <a:latin typeface="Times New Roman"/>
                <a:cs typeface="Times New Roman"/>
              </a:rPr>
              <a:t>d </a:t>
            </a:r>
            <a:r>
              <a:rPr sz="813" spc="-77" dirty="0">
                <a:latin typeface="Times New Roman"/>
                <a:cs typeface="Times New Roman"/>
              </a:rPr>
              <a:t> </a:t>
            </a:r>
            <a:r>
              <a:rPr sz="813" spc="47" dirty="0">
                <a:latin typeface="Times New Roman"/>
                <a:cs typeface="Times New Roman"/>
              </a:rPr>
              <a:t>s</a:t>
            </a:r>
            <a:r>
              <a:rPr sz="813" spc="-13" dirty="0">
                <a:latin typeface="Times New Roman"/>
                <a:cs typeface="Times New Roman"/>
              </a:rPr>
              <a:t>h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-39" dirty="0">
                <a:latin typeface="Times New Roman"/>
                <a:cs typeface="Times New Roman"/>
              </a:rPr>
              <a:t>f</a:t>
            </a:r>
            <a:r>
              <a:rPr sz="813" dirty="0">
                <a:latin typeface="Times New Roman"/>
                <a:cs typeface="Times New Roman"/>
              </a:rPr>
              <a:t>t </a:t>
            </a:r>
            <a:r>
              <a:rPr sz="813" spc="-68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to </a:t>
            </a:r>
            <a:r>
              <a:rPr sz="813" spc="-43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-4" dirty="0">
                <a:latin typeface="Times New Roman"/>
                <a:cs typeface="Times New Roman"/>
              </a:rPr>
              <a:t>o</a:t>
            </a:r>
            <a:r>
              <a:rPr sz="813" spc="-9" dirty="0">
                <a:latin typeface="Times New Roman"/>
                <a:cs typeface="Times New Roman"/>
              </a:rPr>
              <a:t>n</a:t>
            </a:r>
            <a:r>
              <a:rPr sz="813" spc="21" dirty="0">
                <a:latin typeface="Times New Roman"/>
                <a:cs typeface="Times New Roman"/>
              </a:rPr>
              <a:t>-</a:t>
            </a:r>
            <a:r>
              <a:rPr sz="813" spc="13" dirty="0">
                <a:latin typeface="Times New Roman"/>
                <a:cs typeface="Times New Roman"/>
              </a:rPr>
              <a:t>c</a:t>
            </a:r>
            <a:r>
              <a:rPr sz="813" spc="21" dirty="0">
                <a:latin typeface="Times New Roman"/>
                <a:cs typeface="Times New Roman"/>
              </a:rPr>
              <a:t>ash </a:t>
            </a:r>
            <a:r>
              <a:rPr sz="813" spc="-77" dirty="0">
                <a:latin typeface="Times New Roman"/>
                <a:cs typeface="Times New Roman"/>
              </a:rPr>
              <a:t> </a:t>
            </a:r>
            <a:r>
              <a:rPr sz="813" spc="9" dirty="0">
                <a:latin typeface="Times New Roman"/>
                <a:cs typeface="Times New Roman"/>
              </a:rPr>
              <a:t>t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9" dirty="0">
                <a:latin typeface="Times New Roman"/>
                <a:cs typeface="Times New Roman"/>
              </a:rPr>
              <a:t>a</a:t>
            </a:r>
            <a:r>
              <a:rPr sz="813" dirty="0">
                <a:latin typeface="Times New Roman"/>
                <a:cs typeface="Times New Roman"/>
              </a:rPr>
              <a:t>n</a:t>
            </a:r>
            <a:r>
              <a:rPr sz="813" spc="47" dirty="0">
                <a:latin typeface="Times New Roman"/>
                <a:cs typeface="Times New Roman"/>
              </a:rPr>
              <a:t>s</a:t>
            </a:r>
            <a:r>
              <a:rPr sz="813" spc="21" dirty="0">
                <a:latin typeface="Times New Roman"/>
                <a:cs typeface="Times New Roman"/>
              </a:rPr>
              <a:t>ac</a:t>
            </a:r>
            <a:r>
              <a:rPr sz="813" spc="-39" dirty="0">
                <a:latin typeface="Times New Roman"/>
                <a:cs typeface="Times New Roman"/>
              </a:rPr>
              <a:t>ti</a:t>
            </a:r>
            <a:r>
              <a:rPr sz="813" spc="-13" dirty="0">
                <a:latin typeface="Times New Roman"/>
                <a:cs typeface="Times New Roman"/>
              </a:rPr>
              <a:t>on</a:t>
            </a:r>
            <a:r>
              <a:rPr sz="813" spc="39" dirty="0">
                <a:latin typeface="Times New Roman"/>
                <a:cs typeface="Times New Roman"/>
              </a:rPr>
              <a:t>s </a:t>
            </a:r>
            <a:r>
              <a:rPr sz="813" spc="-60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d</a:t>
            </a:r>
            <a:r>
              <a:rPr sz="813" spc="-4" dirty="0">
                <a:latin typeface="Times New Roman"/>
                <a:cs typeface="Times New Roman"/>
              </a:rPr>
              <a:t>u</a:t>
            </a:r>
            <a:r>
              <a:rPr sz="813" spc="43" dirty="0">
                <a:latin typeface="Times New Roman"/>
                <a:cs typeface="Times New Roman"/>
              </a:rPr>
              <a:t>e </a:t>
            </a:r>
            <a:r>
              <a:rPr sz="813" spc="-77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to </a:t>
            </a:r>
            <a:r>
              <a:rPr sz="813" spc="-77" dirty="0">
                <a:latin typeface="Times New Roman"/>
                <a:cs typeface="Times New Roman"/>
              </a:rPr>
              <a:t> </a:t>
            </a:r>
            <a:r>
              <a:rPr sz="813" spc="9" dirty="0">
                <a:latin typeface="Times New Roman"/>
                <a:cs typeface="Times New Roman"/>
              </a:rPr>
              <a:t>t</a:t>
            </a:r>
            <a:r>
              <a:rPr sz="813" spc="-13" dirty="0">
                <a:latin typeface="Times New Roman"/>
                <a:cs typeface="Times New Roman"/>
              </a:rPr>
              <a:t>h</a:t>
            </a:r>
            <a:r>
              <a:rPr sz="813" spc="43" dirty="0">
                <a:latin typeface="Times New Roman"/>
                <a:cs typeface="Times New Roman"/>
              </a:rPr>
              <a:t>e</a:t>
            </a:r>
            <a:r>
              <a:rPr sz="813" spc="21" dirty="0">
                <a:latin typeface="Times New Roman"/>
                <a:cs typeface="Times New Roman"/>
              </a:rPr>
              <a:t> </a:t>
            </a:r>
            <a:r>
              <a:rPr sz="813" spc="-34" dirty="0">
                <a:latin typeface="Times New Roman"/>
                <a:cs typeface="Times New Roman"/>
              </a:rPr>
              <a:t>var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-4" dirty="0">
                <a:latin typeface="Times New Roman"/>
                <a:cs typeface="Times New Roman"/>
              </a:rPr>
              <a:t>o</a:t>
            </a:r>
            <a:r>
              <a:rPr sz="813" spc="-13" dirty="0">
                <a:latin typeface="Times New Roman"/>
                <a:cs typeface="Times New Roman"/>
              </a:rPr>
              <a:t>u</a:t>
            </a:r>
            <a:r>
              <a:rPr sz="813" spc="39" dirty="0">
                <a:latin typeface="Times New Roman"/>
                <a:cs typeface="Times New Roman"/>
              </a:rPr>
              <a:t>s</a:t>
            </a:r>
            <a:r>
              <a:rPr sz="813" spc="21" dirty="0">
                <a:latin typeface="Times New Roman"/>
                <a:cs typeface="Times New Roman"/>
              </a:rPr>
              <a:t> </a:t>
            </a:r>
            <a:r>
              <a:rPr sz="813" spc="-39" dirty="0">
                <a:latin typeface="Times New Roman"/>
                <a:cs typeface="Times New Roman"/>
              </a:rPr>
              <a:t>f</a:t>
            </a:r>
            <a:r>
              <a:rPr sz="813" spc="21" dirty="0">
                <a:latin typeface="Times New Roman"/>
                <a:cs typeface="Times New Roman"/>
              </a:rPr>
              <a:t>ac</a:t>
            </a:r>
            <a:r>
              <a:rPr sz="813" spc="9" dirty="0">
                <a:latin typeface="Times New Roman"/>
                <a:cs typeface="Times New Roman"/>
              </a:rPr>
              <a:t>t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39" dirty="0">
                <a:latin typeface="Times New Roman"/>
                <a:cs typeface="Times New Roman"/>
              </a:rPr>
              <a:t>s</a:t>
            </a:r>
            <a:r>
              <a:rPr sz="813" spc="30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d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21" dirty="0">
                <a:latin typeface="Times New Roman"/>
                <a:cs typeface="Times New Roman"/>
              </a:rPr>
              <a:t>s</a:t>
            </a:r>
            <a:r>
              <a:rPr sz="813" spc="39" dirty="0">
                <a:latin typeface="Times New Roman"/>
                <a:cs typeface="Times New Roman"/>
              </a:rPr>
              <a:t>c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-13" dirty="0">
                <a:latin typeface="Times New Roman"/>
                <a:cs typeface="Times New Roman"/>
              </a:rPr>
              <a:t>b</a:t>
            </a:r>
            <a:r>
              <a:rPr sz="813" spc="43" dirty="0">
                <a:latin typeface="Times New Roman"/>
                <a:cs typeface="Times New Roman"/>
              </a:rPr>
              <a:t>e</a:t>
            </a:r>
            <a:r>
              <a:rPr sz="813" spc="-4" dirty="0">
                <a:latin typeface="Times New Roman"/>
                <a:cs typeface="Times New Roman"/>
              </a:rPr>
              <a:t>d</a:t>
            </a:r>
            <a:r>
              <a:rPr sz="813" spc="26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b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64" dirty="0">
                <a:latin typeface="Times New Roman"/>
                <a:cs typeface="Times New Roman"/>
              </a:rPr>
              <a:t>l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47" dirty="0">
                <a:latin typeface="Times New Roman"/>
                <a:cs typeface="Times New Roman"/>
              </a:rPr>
              <a:t>w</a:t>
            </a:r>
            <a:r>
              <a:rPr sz="813" spc="17" dirty="0">
                <a:latin typeface="Times New Roman"/>
                <a:cs typeface="Times New Roman"/>
              </a:rPr>
              <a:t>.</a:t>
            </a:r>
            <a:endParaRPr sz="813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0547" y="3001156"/>
            <a:ext cx="2532812" cy="127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770" b="1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spc="26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spc="39" dirty="0">
                <a:solidFill>
                  <a:srgbClr val="808080"/>
                </a:solidFill>
                <a:latin typeface="Times New Roman"/>
                <a:cs typeface="Times New Roman"/>
              </a:rPr>
              <a:t>14</a:t>
            </a:r>
            <a:r>
              <a:rPr sz="770" b="1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spc="39" dirty="0">
                <a:latin typeface="Times New Roman"/>
                <a:cs typeface="Times New Roman"/>
              </a:rPr>
              <a:t>$8</a:t>
            </a:r>
            <a:r>
              <a:rPr sz="770" b="1" spc="30" dirty="0">
                <a:latin typeface="Times New Roman"/>
                <a:cs typeface="Times New Roman"/>
              </a:rPr>
              <a:t>5</a:t>
            </a:r>
            <a:r>
              <a:rPr sz="770" b="1" spc="39" dirty="0">
                <a:latin typeface="Times New Roman"/>
                <a:cs typeface="Times New Roman"/>
              </a:rPr>
              <a:t>0</a:t>
            </a:r>
            <a:r>
              <a:rPr sz="770" b="1" spc="21" dirty="0">
                <a:latin typeface="Times New Roman"/>
                <a:cs typeface="Times New Roman"/>
              </a:rPr>
              <a:t> </a:t>
            </a:r>
            <a:r>
              <a:rPr sz="770" b="1" spc="4" dirty="0">
                <a:latin typeface="Times New Roman"/>
                <a:cs typeface="Times New Roman"/>
              </a:rPr>
              <a:t>bn</a:t>
            </a:r>
            <a:r>
              <a:rPr sz="770" b="1" spc="21" dirty="0">
                <a:latin typeface="Times New Roman"/>
                <a:cs typeface="Times New Roman"/>
              </a:rPr>
              <a:t> </a:t>
            </a:r>
            <a:r>
              <a:rPr sz="770" b="1" dirty="0">
                <a:latin typeface="Times New Roman"/>
                <a:cs typeface="Times New Roman"/>
              </a:rPr>
              <a:t>dig</a:t>
            </a:r>
            <a:r>
              <a:rPr sz="770" b="1" spc="-4" dirty="0">
                <a:latin typeface="Times New Roman"/>
                <a:cs typeface="Times New Roman"/>
              </a:rPr>
              <a:t>i</a:t>
            </a:r>
            <a:r>
              <a:rPr sz="770" b="1" spc="-17" dirty="0">
                <a:latin typeface="Times New Roman"/>
                <a:cs typeface="Times New Roman"/>
              </a:rPr>
              <a:t>t</a:t>
            </a:r>
            <a:r>
              <a:rPr sz="770" b="1" spc="21" dirty="0">
                <a:latin typeface="Times New Roman"/>
                <a:cs typeface="Times New Roman"/>
              </a:rPr>
              <a:t>a</a:t>
            </a:r>
            <a:r>
              <a:rPr sz="770" b="1" spc="-30" dirty="0">
                <a:latin typeface="Times New Roman"/>
                <a:cs typeface="Times New Roman"/>
              </a:rPr>
              <a:t>l</a:t>
            </a:r>
            <a:r>
              <a:rPr sz="770" b="1" spc="21" dirty="0">
                <a:latin typeface="Times New Roman"/>
                <a:cs typeface="Times New Roman"/>
              </a:rPr>
              <a:t> p</a:t>
            </a:r>
            <a:r>
              <a:rPr sz="770" b="1" spc="13" dirty="0">
                <a:latin typeface="Times New Roman"/>
                <a:cs typeface="Times New Roman"/>
              </a:rPr>
              <a:t>a</a:t>
            </a:r>
            <a:r>
              <a:rPr sz="770" b="1" spc="-43" dirty="0">
                <a:latin typeface="Times New Roman"/>
                <a:cs typeface="Times New Roman"/>
              </a:rPr>
              <a:t>y</a:t>
            </a:r>
            <a:r>
              <a:rPr sz="770" b="1" spc="21" dirty="0">
                <a:latin typeface="Times New Roman"/>
                <a:cs typeface="Times New Roman"/>
              </a:rPr>
              <a:t>m</a:t>
            </a:r>
            <a:r>
              <a:rPr sz="770" b="1" spc="81" dirty="0">
                <a:latin typeface="Times New Roman"/>
                <a:cs typeface="Times New Roman"/>
              </a:rPr>
              <a:t>en</a:t>
            </a:r>
            <a:r>
              <a:rPr sz="770" b="1" spc="-17" dirty="0">
                <a:latin typeface="Times New Roman"/>
                <a:cs typeface="Times New Roman"/>
              </a:rPr>
              <a:t>t</a:t>
            </a:r>
            <a:r>
              <a:rPr sz="770" b="1" spc="81" dirty="0">
                <a:latin typeface="Times New Roman"/>
                <a:cs typeface="Times New Roman"/>
              </a:rPr>
              <a:t>s</a:t>
            </a:r>
            <a:r>
              <a:rPr sz="770" b="1" spc="13" dirty="0">
                <a:latin typeface="Times New Roman"/>
                <a:cs typeface="Times New Roman"/>
              </a:rPr>
              <a:t> </a:t>
            </a:r>
            <a:r>
              <a:rPr sz="770" b="1" spc="-13" dirty="0">
                <a:latin typeface="Times New Roman"/>
                <a:cs typeface="Times New Roman"/>
              </a:rPr>
              <a:t>t</a:t>
            </a:r>
            <a:r>
              <a:rPr sz="770" b="1" spc="-77" dirty="0">
                <a:latin typeface="Times New Roman"/>
                <a:cs typeface="Times New Roman"/>
              </a:rPr>
              <a:t>r</a:t>
            </a:r>
            <a:r>
              <a:rPr sz="770" b="1" spc="21" dirty="0">
                <a:latin typeface="Times New Roman"/>
                <a:cs typeface="Times New Roman"/>
              </a:rPr>
              <a:t>a</a:t>
            </a:r>
            <a:r>
              <a:rPr sz="770" b="1" dirty="0">
                <a:latin typeface="Times New Roman"/>
                <a:cs typeface="Times New Roman"/>
              </a:rPr>
              <a:t>n</a:t>
            </a:r>
            <a:r>
              <a:rPr sz="770" b="1" spc="73" dirty="0">
                <a:latin typeface="Times New Roman"/>
                <a:cs typeface="Times New Roman"/>
              </a:rPr>
              <a:t>s</a:t>
            </a:r>
            <a:r>
              <a:rPr sz="770" b="1" spc="21" dirty="0">
                <a:latin typeface="Times New Roman"/>
                <a:cs typeface="Times New Roman"/>
              </a:rPr>
              <a:t>a</a:t>
            </a:r>
            <a:r>
              <a:rPr sz="770" b="1" spc="17" dirty="0">
                <a:latin typeface="Times New Roman"/>
                <a:cs typeface="Times New Roman"/>
              </a:rPr>
              <a:t>ct</a:t>
            </a:r>
            <a:r>
              <a:rPr sz="770" b="1" spc="26" dirty="0">
                <a:latin typeface="Times New Roman"/>
                <a:cs typeface="Times New Roman"/>
              </a:rPr>
              <a:t>ions</a:t>
            </a:r>
            <a:r>
              <a:rPr sz="770" b="1" spc="17" dirty="0">
                <a:latin typeface="Times New Roman"/>
                <a:cs typeface="Times New Roman"/>
              </a:rPr>
              <a:t> </a:t>
            </a:r>
            <a:r>
              <a:rPr sz="770" b="1" spc="-9" dirty="0">
                <a:latin typeface="Times New Roman"/>
                <a:cs typeface="Times New Roman"/>
              </a:rPr>
              <a:t>by</a:t>
            </a:r>
            <a:r>
              <a:rPr sz="770" b="1" spc="21" dirty="0">
                <a:latin typeface="Times New Roman"/>
                <a:cs typeface="Times New Roman"/>
              </a:rPr>
              <a:t> </a:t>
            </a:r>
            <a:r>
              <a:rPr sz="770" b="1" spc="39" dirty="0">
                <a:latin typeface="Times New Roman"/>
                <a:cs typeface="Times New Roman"/>
              </a:rPr>
              <a:t>2020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0547" y="5213657"/>
            <a:ext cx="1453146" cy="114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our</a:t>
            </a:r>
            <a:r>
              <a:rPr sz="685" i="1" dirty="0">
                <a:latin typeface="Arial"/>
                <a:cs typeface="Arial"/>
              </a:rPr>
              <a:t>c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:</a:t>
            </a:r>
            <a:r>
              <a:rPr sz="685" i="1" spc="-4" dirty="0">
                <a:latin typeface="Arial"/>
                <a:cs typeface="Arial"/>
              </a:rPr>
              <a:t> R</a:t>
            </a:r>
            <a:r>
              <a:rPr sz="685" i="1" spc="-9" dirty="0">
                <a:latin typeface="Arial"/>
                <a:cs typeface="Arial"/>
              </a:rPr>
              <a:t>B</a:t>
            </a:r>
            <a:r>
              <a:rPr sz="685" i="1" dirty="0">
                <a:latin typeface="Arial"/>
                <a:cs typeface="Arial"/>
              </a:rPr>
              <a:t>I,</a:t>
            </a:r>
            <a:r>
              <a:rPr sz="685" i="1" spc="-4" dirty="0">
                <a:latin typeface="Arial"/>
                <a:cs typeface="Arial"/>
              </a:rPr>
              <a:t> Cred</a:t>
            </a:r>
            <a:r>
              <a:rPr sz="685" i="1" dirty="0">
                <a:latin typeface="Arial"/>
                <a:cs typeface="Arial"/>
              </a:rPr>
              <a:t>it S</a:t>
            </a:r>
            <a:r>
              <a:rPr sz="685" i="1" spc="-4" dirty="0">
                <a:latin typeface="Arial"/>
                <a:cs typeface="Arial"/>
              </a:rPr>
              <a:t>u</a:t>
            </a:r>
            <a:r>
              <a:rPr sz="685" i="1" dirty="0">
                <a:latin typeface="Arial"/>
                <a:cs typeface="Arial"/>
              </a:rPr>
              <a:t>i</a:t>
            </a:r>
            <a:r>
              <a:rPr sz="685" i="1" spc="-4" dirty="0">
                <a:latin typeface="Arial"/>
                <a:cs typeface="Arial"/>
              </a:rPr>
              <a:t>s</a:t>
            </a:r>
            <a:r>
              <a:rPr sz="685" i="1" dirty="0">
                <a:latin typeface="Arial"/>
                <a:cs typeface="Arial"/>
              </a:rPr>
              <a:t>se</a:t>
            </a:r>
            <a:r>
              <a:rPr sz="685" i="1" spc="-9" dirty="0">
                <a:latin typeface="Arial"/>
                <a:cs typeface="Arial"/>
              </a:rPr>
              <a:t> 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spc="-9" dirty="0">
                <a:latin typeface="Arial"/>
                <a:cs typeface="Arial"/>
              </a:rPr>
              <a:t>s</a:t>
            </a:r>
            <a:r>
              <a:rPr sz="685" i="1" dirty="0">
                <a:latin typeface="Arial"/>
                <a:cs typeface="Arial"/>
              </a:rPr>
              <a:t>ti</a:t>
            </a:r>
            <a:r>
              <a:rPr sz="685" i="1" spc="-9" dirty="0">
                <a:latin typeface="Arial"/>
                <a:cs typeface="Arial"/>
              </a:rPr>
              <a:t>m</a:t>
            </a:r>
            <a:r>
              <a:rPr sz="685" i="1" spc="-4" dirty="0">
                <a:latin typeface="Arial"/>
                <a:cs typeface="Arial"/>
              </a:rPr>
              <a:t>a</a:t>
            </a:r>
            <a:r>
              <a:rPr sz="685" i="1" dirty="0">
                <a:latin typeface="Arial"/>
                <a:cs typeface="Arial"/>
              </a:rPr>
              <a:t>t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s</a:t>
            </a:r>
            <a:endParaRPr sz="685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62382" y="711025"/>
            <a:ext cx="3261831" cy="127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770" b="1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spc="26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spc="39" dirty="0">
                <a:solidFill>
                  <a:srgbClr val="808080"/>
                </a:solidFill>
                <a:latin typeface="Times New Roman"/>
                <a:cs typeface="Times New Roman"/>
              </a:rPr>
              <a:t>15</a:t>
            </a:r>
            <a:r>
              <a:rPr sz="770" b="1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spc="-77" dirty="0">
                <a:latin typeface="Times New Roman"/>
                <a:cs typeface="Times New Roman"/>
              </a:rPr>
              <a:t>A</a:t>
            </a:r>
            <a:r>
              <a:rPr sz="770" b="1" spc="-39" dirty="0">
                <a:latin typeface="Times New Roman"/>
                <a:cs typeface="Times New Roman"/>
              </a:rPr>
              <a:t>l</a:t>
            </a:r>
            <a:r>
              <a:rPr sz="770" b="1" spc="-73" dirty="0">
                <a:latin typeface="Times New Roman"/>
                <a:cs typeface="Times New Roman"/>
              </a:rPr>
              <a:t>r</a:t>
            </a:r>
            <a:r>
              <a:rPr sz="770" b="1" spc="81" dirty="0">
                <a:latin typeface="Times New Roman"/>
                <a:cs typeface="Times New Roman"/>
              </a:rPr>
              <a:t>e</a:t>
            </a:r>
            <a:r>
              <a:rPr sz="770" b="1" spc="21" dirty="0">
                <a:latin typeface="Times New Roman"/>
                <a:cs typeface="Times New Roman"/>
              </a:rPr>
              <a:t>a</a:t>
            </a:r>
            <a:r>
              <a:rPr sz="770" b="1" spc="-9" dirty="0">
                <a:latin typeface="Times New Roman"/>
                <a:cs typeface="Times New Roman"/>
              </a:rPr>
              <a:t>dy</a:t>
            </a:r>
            <a:r>
              <a:rPr sz="770" b="1" spc="21" dirty="0">
                <a:latin typeface="Times New Roman"/>
                <a:cs typeface="Times New Roman"/>
              </a:rPr>
              <a:t> </a:t>
            </a:r>
            <a:r>
              <a:rPr sz="770" b="1" spc="81" dirty="0">
                <a:latin typeface="Times New Roman"/>
                <a:cs typeface="Times New Roman"/>
              </a:rPr>
              <a:t>e</a:t>
            </a:r>
            <a:r>
              <a:rPr sz="770" b="1" spc="39" dirty="0">
                <a:latin typeface="Times New Roman"/>
                <a:cs typeface="Times New Roman"/>
              </a:rPr>
              <a:t>lec</a:t>
            </a:r>
            <a:r>
              <a:rPr sz="770" b="1" spc="-17" dirty="0">
                <a:latin typeface="Times New Roman"/>
                <a:cs typeface="Times New Roman"/>
              </a:rPr>
              <a:t>t</a:t>
            </a:r>
            <a:r>
              <a:rPr sz="770" b="1" spc="-77" dirty="0">
                <a:latin typeface="Times New Roman"/>
                <a:cs typeface="Times New Roman"/>
              </a:rPr>
              <a:t>r</a:t>
            </a:r>
            <a:r>
              <a:rPr sz="770" b="1" spc="26" dirty="0">
                <a:latin typeface="Times New Roman"/>
                <a:cs typeface="Times New Roman"/>
              </a:rPr>
              <a:t>on</a:t>
            </a:r>
            <a:r>
              <a:rPr sz="770" b="1" spc="13" dirty="0">
                <a:latin typeface="Times New Roman"/>
                <a:cs typeface="Times New Roman"/>
              </a:rPr>
              <a:t>ic</a:t>
            </a:r>
            <a:r>
              <a:rPr sz="770" b="1" spc="21" dirty="0">
                <a:latin typeface="Times New Roman"/>
                <a:cs typeface="Times New Roman"/>
              </a:rPr>
              <a:t> </a:t>
            </a:r>
            <a:r>
              <a:rPr sz="770" b="1" spc="47" dirty="0">
                <a:latin typeface="Times New Roman"/>
                <a:cs typeface="Times New Roman"/>
              </a:rPr>
              <a:t>c</a:t>
            </a:r>
            <a:r>
              <a:rPr sz="770" b="1" dirty="0">
                <a:latin typeface="Times New Roman"/>
                <a:cs typeface="Times New Roman"/>
              </a:rPr>
              <a:t>lea</a:t>
            </a:r>
            <a:r>
              <a:rPr sz="770" b="1" spc="-9" dirty="0">
                <a:latin typeface="Times New Roman"/>
                <a:cs typeface="Times New Roman"/>
              </a:rPr>
              <a:t>r</a:t>
            </a:r>
            <a:r>
              <a:rPr sz="770" b="1" spc="4" dirty="0">
                <a:latin typeface="Times New Roman"/>
                <a:cs typeface="Times New Roman"/>
              </a:rPr>
              <a:t>ing</a:t>
            </a:r>
            <a:r>
              <a:rPr sz="770" b="1" spc="21" dirty="0">
                <a:latin typeface="Times New Roman"/>
                <a:cs typeface="Times New Roman"/>
              </a:rPr>
              <a:t> h</a:t>
            </a:r>
            <a:r>
              <a:rPr sz="770" b="1" spc="13" dirty="0">
                <a:latin typeface="Times New Roman"/>
                <a:cs typeface="Times New Roman"/>
              </a:rPr>
              <a:t>a</a:t>
            </a:r>
            <a:r>
              <a:rPr sz="770" b="1" spc="81" dirty="0">
                <a:latin typeface="Times New Roman"/>
                <a:cs typeface="Times New Roman"/>
              </a:rPr>
              <a:t>s</a:t>
            </a:r>
            <a:r>
              <a:rPr sz="770" b="1" spc="13" dirty="0">
                <a:latin typeface="Times New Roman"/>
                <a:cs typeface="Times New Roman"/>
              </a:rPr>
              <a:t> </a:t>
            </a:r>
            <a:r>
              <a:rPr sz="770" b="1" spc="9" dirty="0">
                <a:latin typeface="Times New Roman"/>
                <a:cs typeface="Times New Roman"/>
              </a:rPr>
              <a:t>ov</a:t>
            </a:r>
            <a:r>
              <a:rPr sz="770" b="1" spc="81" dirty="0">
                <a:latin typeface="Times New Roman"/>
                <a:cs typeface="Times New Roman"/>
              </a:rPr>
              <a:t>e</a:t>
            </a:r>
            <a:r>
              <a:rPr sz="770" b="1" spc="-77" dirty="0">
                <a:latin typeface="Times New Roman"/>
                <a:cs typeface="Times New Roman"/>
              </a:rPr>
              <a:t>r</a:t>
            </a:r>
            <a:r>
              <a:rPr sz="770" b="1" spc="-17" dirty="0">
                <a:latin typeface="Times New Roman"/>
                <a:cs typeface="Times New Roman"/>
              </a:rPr>
              <a:t>t</a:t>
            </a:r>
            <a:r>
              <a:rPr sz="770" b="1" spc="21" dirty="0">
                <a:latin typeface="Times New Roman"/>
                <a:cs typeface="Times New Roman"/>
              </a:rPr>
              <a:t>a</a:t>
            </a:r>
            <a:r>
              <a:rPr sz="770" b="1" spc="-21" dirty="0">
                <a:latin typeface="Times New Roman"/>
                <a:cs typeface="Times New Roman"/>
              </a:rPr>
              <a:t>k</a:t>
            </a:r>
            <a:r>
              <a:rPr sz="770" b="1" spc="81" dirty="0">
                <a:latin typeface="Times New Roman"/>
                <a:cs typeface="Times New Roman"/>
              </a:rPr>
              <a:t>en</a:t>
            </a:r>
            <a:r>
              <a:rPr sz="770" b="1" spc="21" dirty="0">
                <a:latin typeface="Times New Roman"/>
                <a:cs typeface="Times New Roman"/>
              </a:rPr>
              <a:t> </a:t>
            </a:r>
            <a:r>
              <a:rPr sz="770" b="1" spc="13" dirty="0">
                <a:latin typeface="Times New Roman"/>
                <a:cs typeface="Times New Roman"/>
              </a:rPr>
              <a:t>pap</a:t>
            </a:r>
            <a:r>
              <a:rPr sz="770" b="1" spc="81" dirty="0">
                <a:latin typeface="Times New Roman"/>
                <a:cs typeface="Times New Roman"/>
              </a:rPr>
              <a:t>e</a:t>
            </a:r>
            <a:r>
              <a:rPr sz="770" b="1" spc="-68" dirty="0">
                <a:latin typeface="Times New Roman"/>
                <a:cs typeface="Times New Roman"/>
              </a:rPr>
              <a:t>r</a:t>
            </a:r>
            <a:r>
              <a:rPr sz="770" b="1" dirty="0">
                <a:latin typeface="Times New Roman"/>
                <a:cs typeface="Times New Roman"/>
              </a:rPr>
              <a:t>-</a:t>
            </a:r>
            <a:r>
              <a:rPr sz="770" b="1" spc="21" dirty="0">
                <a:latin typeface="Times New Roman"/>
                <a:cs typeface="Times New Roman"/>
              </a:rPr>
              <a:t>ba</a:t>
            </a:r>
            <a:r>
              <a:rPr sz="770" b="1" spc="73" dirty="0">
                <a:latin typeface="Times New Roman"/>
                <a:cs typeface="Times New Roman"/>
              </a:rPr>
              <a:t>s</a:t>
            </a:r>
            <a:r>
              <a:rPr sz="770" b="1" spc="81" dirty="0">
                <a:latin typeface="Times New Roman"/>
                <a:cs typeface="Times New Roman"/>
              </a:rPr>
              <a:t>e</a:t>
            </a:r>
            <a:r>
              <a:rPr sz="770" b="1" spc="13" dirty="0">
                <a:latin typeface="Times New Roman"/>
                <a:cs typeface="Times New Roman"/>
              </a:rPr>
              <a:t>d</a:t>
            </a:r>
            <a:r>
              <a:rPr sz="770" b="1" spc="21" dirty="0">
                <a:latin typeface="Times New Roman"/>
                <a:cs typeface="Times New Roman"/>
              </a:rPr>
              <a:t> </a:t>
            </a:r>
            <a:r>
              <a:rPr sz="770" b="1" spc="39" dirty="0">
                <a:latin typeface="Times New Roman"/>
                <a:cs typeface="Times New Roman"/>
              </a:rPr>
              <a:t>cle</a:t>
            </a:r>
            <a:r>
              <a:rPr sz="770" b="1" spc="21" dirty="0">
                <a:latin typeface="Times New Roman"/>
                <a:cs typeface="Times New Roman"/>
              </a:rPr>
              <a:t>a</a:t>
            </a:r>
            <a:r>
              <a:rPr sz="770" b="1" spc="-77" dirty="0">
                <a:latin typeface="Times New Roman"/>
                <a:cs typeface="Times New Roman"/>
              </a:rPr>
              <a:t>r</a:t>
            </a:r>
            <a:r>
              <a:rPr sz="770" b="1" spc="4" dirty="0">
                <a:latin typeface="Times New Roman"/>
                <a:cs typeface="Times New Roman"/>
              </a:rPr>
              <a:t>ing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62382" y="2531888"/>
            <a:ext cx="4009878" cy="9616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3529747" algn="just"/>
            <a:r>
              <a:rPr sz="685" i="1" dirty="0">
                <a:latin typeface="Arial"/>
                <a:cs typeface="Arial"/>
              </a:rPr>
              <a:t>S</a:t>
            </a:r>
            <a:r>
              <a:rPr sz="685" i="1" spc="-4" dirty="0">
                <a:latin typeface="Arial"/>
                <a:cs typeface="Arial"/>
              </a:rPr>
              <a:t>our</a:t>
            </a:r>
            <a:r>
              <a:rPr sz="685" i="1" dirty="0">
                <a:latin typeface="Arial"/>
                <a:cs typeface="Arial"/>
              </a:rPr>
              <a:t>c</a:t>
            </a:r>
            <a:r>
              <a:rPr sz="685" i="1" spc="-4" dirty="0">
                <a:latin typeface="Arial"/>
                <a:cs typeface="Arial"/>
              </a:rPr>
              <a:t>e</a:t>
            </a:r>
            <a:r>
              <a:rPr sz="685" i="1" dirty="0">
                <a:latin typeface="Arial"/>
                <a:cs typeface="Arial"/>
              </a:rPr>
              <a:t>:</a:t>
            </a:r>
            <a:r>
              <a:rPr sz="685" i="1" spc="-4" dirty="0">
                <a:latin typeface="Arial"/>
                <a:cs typeface="Arial"/>
              </a:rPr>
              <a:t> R</a:t>
            </a:r>
            <a:r>
              <a:rPr sz="685" i="1" spc="-9" dirty="0">
                <a:latin typeface="Arial"/>
                <a:cs typeface="Arial"/>
              </a:rPr>
              <a:t>B</a:t>
            </a:r>
            <a:r>
              <a:rPr sz="685" i="1" dirty="0">
                <a:latin typeface="Arial"/>
                <a:cs typeface="Arial"/>
              </a:rPr>
              <a:t>I</a:t>
            </a:r>
            <a:endParaRPr sz="685">
              <a:latin typeface="Arial"/>
              <a:cs typeface="Arial"/>
            </a:endParaRPr>
          </a:p>
          <a:p>
            <a:pPr>
              <a:lnSpc>
                <a:spcPts val="428"/>
              </a:lnSpc>
              <a:spcBef>
                <a:spcPts val="40"/>
              </a:spcBef>
            </a:pPr>
            <a:endParaRPr sz="428"/>
          </a:p>
          <a:p>
            <a:pPr marL="10872" marR="1505837" algn="just"/>
            <a:r>
              <a:rPr sz="1284" b="1" spc="-60" dirty="0">
                <a:solidFill>
                  <a:srgbClr val="003868"/>
                </a:solidFill>
                <a:latin typeface="Times New Roman"/>
                <a:cs typeface="Times New Roman"/>
              </a:rPr>
              <a:t>I</a:t>
            </a:r>
            <a:r>
              <a:rPr sz="1284" b="1" spc="-81" dirty="0">
                <a:solidFill>
                  <a:srgbClr val="003868"/>
                </a:solidFill>
                <a:latin typeface="Times New Roman"/>
                <a:cs typeface="Times New Roman"/>
              </a:rPr>
              <a:t>n</a:t>
            </a:r>
            <a:r>
              <a:rPr sz="1284" b="1" spc="4" dirty="0">
                <a:solidFill>
                  <a:srgbClr val="003868"/>
                </a:solidFill>
                <a:latin typeface="Times New Roman"/>
                <a:cs typeface="Times New Roman"/>
              </a:rPr>
              <a:t>dia</a:t>
            </a:r>
            <a:r>
              <a:rPr sz="1284" b="1" spc="34" dirty="0">
                <a:solidFill>
                  <a:srgbClr val="003868"/>
                </a:solidFill>
                <a:latin typeface="Times New Roman"/>
                <a:cs typeface="Times New Roman"/>
              </a:rPr>
              <a:t> </a:t>
            </a:r>
            <a:r>
              <a:rPr sz="1284" b="1" spc="141" dirty="0">
                <a:solidFill>
                  <a:srgbClr val="003868"/>
                </a:solidFill>
                <a:latin typeface="Times New Roman"/>
                <a:cs typeface="Times New Roman"/>
              </a:rPr>
              <a:t>s</a:t>
            </a:r>
            <a:r>
              <a:rPr sz="1284" b="1" spc="-21" dirty="0">
                <a:solidFill>
                  <a:srgbClr val="003868"/>
                </a:solidFill>
                <a:latin typeface="Times New Roman"/>
                <a:cs typeface="Times New Roman"/>
              </a:rPr>
              <a:t>kipp</a:t>
            </a:r>
            <a:r>
              <a:rPr sz="1284" b="1" spc="-26" dirty="0">
                <a:solidFill>
                  <a:srgbClr val="003868"/>
                </a:solidFill>
                <a:latin typeface="Times New Roman"/>
                <a:cs typeface="Times New Roman"/>
              </a:rPr>
              <a:t>i</a:t>
            </a:r>
            <a:r>
              <a:rPr sz="1284" b="1" dirty="0">
                <a:solidFill>
                  <a:srgbClr val="003868"/>
                </a:solidFill>
                <a:latin typeface="Times New Roman"/>
                <a:cs typeface="Times New Roman"/>
              </a:rPr>
              <a:t>n</a:t>
            </a:r>
            <a:r>
              <a:rPr sz="1284" b="1" spc="90" dirty="0">
                <a:solidFill>
                  <a:srgbClr val="003868"/>
                </a:solidFill>
                <a:latin typeface="Times New Roman"/>
                <a:cs typeface="Times New Roman"/>
              </a:rPr>
              <a:t>g</a:t>
            </a:r>
            <a:r>
              <a:rPr sz="1284" b="1" spc="39" dirty="0">
                <a:solidFill>
                  <a:srgbClr val="003868"/>
                </a:solidFill>
                <a:latin typeface="Times New Roman"/>
                <a:cs typeface="Times New Roman"/>
              </a:rPr>
              <a:t> </a:t>
            </a:r>
            <a:r>
              <a:rPr sz="1284" b="1" spc="43" dirty="0">
                <a:solidFill>
                  <a:srgbClr val="003868"/>
                </a:solidFill>
                <a:latin typeface="Times New Roman"/>
                <a:cs typeface="Times New Roman"/>
              </a:rPr>
              <a:t>a</a:t>
            </a:r>
            <a:r>
              <a:rPr sz="1284" b="1" spc="26" dirty="0">
                <a:solidFill>
                  <a:srgbClr val="003868"/>
                </a:solidFill>
                <a:latin typeface="Times New Roman"/>
                <a:cs typeface="Times New Roman"/>
              </a:rPr>
              <a:t> </a:t>
            </a:r>
            <a:r>
              <a:rPr sz="1284" b="1" spc="81" dirty="0">
                <a:solidFill>
                  <a:srgbClr val="003868"/>
                </a:solidFill>
                <a:latin typeface="Times New Roman"/>
                <a:cs typeface="Times New Roman"/>
              </a:rPr>
              <a:t>g</a:t>
            </a:r>
            <a:r>
              <a:rPr sz="1284" b="1" spc="141" dirty="0">
                <a:solidFill>
                  <a:srgbClr val="003868"/>
                </a:solidFill>
                <a:latin typeface="Times New Roman"/>
                <a:cs typeface="Times New Roman"/>
              </a:rPr>
              <a:t>ene</a:t>
            </a:r>
            <a:r>
              <a:rPr sz="1284" b="1" spc="-39" dirty="0">
                <a:solidFill>
                  <a:srgbClr val="003868"/>
                </a:solidFill>
                <a:latin typeface="Times New Roman"/>
                <a:cs typeface="Times New Roman"/>
              </a:rPr>
              <a:t>ra</a:t>
            </a:r>
            <a:r>
              <a:rPr sz="1284" b="1" spc="-34" dirty="0">
                <a:solidFill>
                  <a:srgbClr val="003868"/>
                </a:solidFill>
                <a:latin typeface="Times New Roman"/>
                <a:cs typeface="Times New Roman"/>
              </a:rPr>
              <a:t>t</a:t>
            </a:r>
            <a:r>
              <a:rPr sz="1284" b="1" spc="9" dirty="0">
                <a:solidFill>
                  <a:srgbClr val="003868"/>
                </a:solidFill>
                <a:latin typeface="Times New Roman"/>
                <a:cs typeface="Times New Roman"/>
              </a:rPr>
              <a:t>ion</a:t>
            </a:r>
            <a:r>
              <a:rPr sz="1284" b="1" spc="30" dirty="0">
                <a:solidFill>
                  <a:srgbClr val="003868"/>
                </a:solidFill>
                <a:latin typeface="Times New Roman"/>
                <a:cs typeface="Times New Roman"/>
              </a:rPr>
              <a:t> </a:t>
            </a:r>
            <a:r>
              <a:rPr sz="1284" b="1" spc="90" dirty="0">
                <a:solidFill>
                  <a:srgbClr val="003868"/>
                </a:solidFill>
                <a:latin typeface="Times New Roman"/>
                <a:cs typeface="Times New Roman"/>
              </a:rPr>
              <a:t>o</a:t>
            </a:r>
            <a:r>
              <a:rPr sz="1284" b="1" spc="-120" dirty="0">
                <a:solidFill>
                  <a:srgbClr val="003868"/>
                </a:solidFill>
                <a:latin typeface="Times New Roman"/>
                <a:cs typeface="Times New Roman"/>
              </a:rPr>
              <a:t>r</a:t>
            </a:r>
            <a:r>
              <a:rPr sz="1284" b="1" spc="34" dirty="0">
                <a:solidFill>
                  <a:srgbClr val="003868"/>
                </a:solidFill>
                <a:latin typeface="Times New Roman"/>
                <a:cs typeface="Times New Roman"/>
              </a:rPr>
              <a:t> </a:t>
            </a:r>
            <a:r>
              <a:rPr sz="1284" b="1" spc="26" dirty="0">
                <a:solidFill>
                  <a:srgbClr val="003868"/>
                </a:solidFill>
                <a:latin typeface="Times New Roman"/>
                <a:cs typeface="Times New Roman"/>
              </a:rPr>
              <a:t>two</a:t>
            </a:r>
            <a:endParaRPr sz="1284">
              <a:latin typeface="Times New Roman"/>
              <a:cs typeface="Times New Roman"/>
            </a:endParaRPr>
          </a:p>
          <a:p>
            <a:pPr>
              <a:lnSpc>
                <a:spcPts val="514"/>
              </a:lnSpc>
              <a:spcBef>
                <a:spcPts val="18"/>
              </a:spcBef>
            </a:pPr>
            <a:endParaRPr sz="514"/>
          </a:p>
          <a:p>
            <a:pPr marL="10872" marR="10872" algn="just">
              <a:lnSpc>
                <a:spcPct val="105300"/>
              </a:lnSpc>
            </a:pPr>
            <a:r>
              <a:rPr sz="813" spc="-21" dirty="0">
                <a:latin typeface="Times New Roman"/>
                <a:cs typeface="Times New Roman"/>
              </a:rPr>
              <a:t>O</a:t>
            </a:r>
            <a:r>
              <a:rPr sz="813" spc="-4" dirty="0">
                <a:latin typeface="Times New Roman"/>
                <a:cs typeface="Times New Roman"/>
              </a:rPr>
              <a:t>n </a:t>
            </a:r>
            <a:r>
              <a:rPr sz="813" spc="-64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t</a:t>
            </a:r>
            <a:r>
              <a:rPr sz="813" dirty="0">
                <a:latin typeface="Times New Roman"/>
                <a:cs typeface="Times New Roman"/>
              </a:rPr>
              <a:t>h</a:t>
            </a:r>
            <a:r>
              <a:rPr sz="813" spc="43" dirty="0">
                <a:latin typeface="Times New Roman"/>
                <a:cs typeface="Times New Roman"/>
              </a:rPr>
              <a:t>e </a:t>
            </a:r>
            <a:r>
              <a:rPr sz="813" spc="-56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o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43" dirty="0">
                <a:latin typeface="Times New Roman"/>
                <a:cs typeface="Times New Roman"/>
              </a:rPr>
              <a:t>e </a:t>
            </a:r>
            <a:r>
              <a:rPr sz="813" spc="-56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h</a:t>
            </a:r>
            <a:r>
              <a:rPr sz="813" spc="34" dirty="0">
                <a:latin typeface="Times New Roman"/>
                <a:cs typeface="Times New Roman"/>
              </a:rPr>
              <a:t>a</a:t>
            </a:r>
            <a:r>
              <a:rPr sz="813" spc="-4" dirty="0">
                <a:latin typeface="Times New Roman"/>
                <a:cs typeface="Times New Roman"/>
              </a:rPr>
              <a:t>n</a:t>
            </a:r>
            <a:r>
              <a:rPr sz="813" spc="-13" dirty="0">
                <a:latin typeface="Times New Roman"/>
                <a:cs typeface="Times New Roman"/>
              </a:rPr>
              <a:t>d</a:t>
            </a:r>
            <a:r>
              <a:rPr sz="813" spc="17" dirty="0">
                <a:latin typeface="Times New Roman"/>
                <a:cs typeface="Times New Roman"/>
              </a:rPr>
              <a:t>, </a:t>
            </a:r>
            <a:r>
              <a:rPr sz="813" spc="-60" dirty="0">
                <a:latin typeface="Times New Roman"/>
                <a:cs typeface="Times New Roman"/>
              </a:rPr>
              <a:t> </a:t>
            </a:r>
            <a:r>
              <a:rPr sz="813" spc="-94" dirty="0">
                <a:latin typeface="Times New Roman"/>
                <a:cs typeface="Times New Roman"/>
              </a:rPr>
              <a:t>I</a:t>
            </a:r>
            <a:r>
              <a:rPr sz="813" spc="-4" dirty="0">
                <a:latin typeface="Times New Roman"/>
                <a:cs typeface="Times New Roman"/>
              </a:rPr>
              <a:t>n</a:t>
            </a:r>
            <a:r>
              <a:rPr sz="813" spc="-13" dirty="0">
                <a:latin typeface="Times New Roman"/>
                <a:cs typeface="Times New Roman"/>
              </a:rPr>
              <a:t>d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26" dirty="0">
                <a:latin typeface="Times New Roman"/>
                <a:cs typeface="Times New Roman"/>
              </a:rPr>
              <a:t>a </a:t>
            </a:r>
            <a:r>
              <a:rPr sz="813" spc="-51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h</a:t>
            </a:r>
            <a:r>
              <a:rPr sz="813" spc="30" dirty="0">
                <a:latin typeface="Times New Roman"/>
                <a:cs typeface="Times New Roman"/>
              </a:rPr>
              <a:t>as </a:t>
            </a:r>
            <a:r>
              <a:rPr sz="813" spc="-60" dirty="0">
                <a:latin typeface="Times New Roman"/>
                <a:cs typeface="Times New Roman"/>
              </a:rPr>
              <a:t> </a:t>
            </a:r>
            <a:r>
              <a:rPr sz="813" spc="-64" dirty="0">
                <a:latin typeface="Times New Roman"/>
                <a:cs typeface="Times New Roman"/>
              </a:rPr>
              <a:t>l</a:t>
            </a:r>
            <a:r>
              <a:rPr sz="813" spc="-4" dirty="0">
                <a:latin typeface="Times New Roman"/>
                <a:cs typeface="Times New Roman"/>
              </a:rPr>
              <a:t>o</a:t>
            </a:r>
            <a:r>
              <a:rPr sz="813" spc="-47" dirty="0">
                <a:latin typeface="Times New Roman"/>
                <a:cs typeface="Times New Roman"/>
              </a:rPr>
              <a:t>w </a:t>
            </a:r>
            <a:r>
              <a:rPr sz="813" spc="-60" dirty="0">
                <a:latin typeface="Times New Roman"/>
                <a:cs typeface="Times New Roman"/>
              </a:rPr>
              <a:t> </a:t>
            </a:r>
            <a:r>
              <a:rPr sz="813" spc="13" dirty="0">
                <a:latin typeface="Times New Roman"/>
                <a:cs typeface="Times New Roman"/>
              </a:rPr>
              <a:t>c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43" dirty="0">
                <a:latin typeface="Times New Roman"/>
                <a:cs typeface="Times New Roman"/>
              </a:rPr>
              <a:t>e</a:t>
            </a:r>
            <a:r>
              <a:rPr sz="813" spc="-13" dirty="0">
                <a:latin typeface="Times New Roman"/>
                <a:cs typeface="Times New Roman"/>
              </a:rPr>
              <a:t>d</a:t>
            </a:r>
            <a:r>
              <a:rPr sz="813" spc="-77" dirty="0">
                <a:latin typeface="Times New Roman"/>
                <a:cs typeface="Times New Roman"/>
              </a:rPr>
              <a:t>it </a:t>
            </a:r>
            <a:r>
              <a:rPr sz="813" spc="-60" dirty="0">
                <a:latin typeface="Times New Roman"/>
                <a:cs typeface="Times New Roman"/>
              </a:rPr>
              <a:t> </a:t>
            </a:r>
            <a:r>
              <a:rPr sz="813" spc="13" dirty="0">
                <a:latin typeface="Times New Roman"/>
                <a:cs typeface="Times New Roman"/>
              </a:rPr>
              <a:t>c</a:t>
            </a:r>
            <a:r>
              <a:rPr sz="813" spc="-4" dirty="0">
                <a:latin typeface="Times New Roman"/>
                <a:cs typeface="Times New Roman"/>
              </a:rPr>
              <a:t>a</a:t>
            </a:r>
            <a:r>
              <a:rPr sz="813" dirty="0">
                <a:latin typeface="Times New Roman"/>
                <a:cs typeface="Times New Roman"/>
              </a:rPr>
              <a:t>r</a:t>
            </a:r>
            <a:r>
              <a:rPr sz="813" spc="-4" dirty="0">
                <a:latin typeface="Times New Roman"/>
                <a:cs typeface="Times New Roman"/>
              </a:rPr>
              <a:t>d </a:t>
            </a:r>
            <a:r>
              <a:rPr sz="813" spc="-56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p</a:t>
            </a:r>
            <a:r>
              <a:rPr sz="813" spc="43" dirty="0">
                <a:latin typeface="Times New Roman"/>
                <a:cs typeface="Times New Roman"/>
              </a:rPr>
              <a:t>e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9" dirty="0">
                <a:latin typeface="Times New Roman"/>
                <a:cs typeface="Times New Roman"/>
              </a:rPr>
              <a:t>t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-17" dirty="0">
                <a:latin typeface="Times New Roman"/>
                <a:cs typeface="Times New Roman"/>
              </a:rPr>
              <a:t>ati</a:t>
            </a:r>
            <a:r>
              <a:rPr sz="813" spc="-4" dirty="0">
                <a:latin typeface="Times New Roman"/>
                <a:cs typeface="Times New Roman"/>
              </a:rPr>
              <a:t>o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17" dirty="0">
                <a:latin typeface="Times New Roman"/>
                <a:cs typeface="Times New Roman"/>
              </a:rPr>
              <a:t>, </a:t>
            </a:r>
            <a:r>
              <a:rPr sz="813" spc="-60" dirty="0">
                <a:latin typeface="Times New Roman"/>
                <a:cs typeface="Times New Roman"/>
              </a:rPr>
              <a:t> </a:t>
            </a:r>
            <a:r>
              <a:rPr sz="813" spc="-64" dirty="0">
                <a:latin typeface="Times New Roman"/>
                <a:cs typeface="Times New Roman"/>
              </a:rPr>
              <a:t>l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47" dirty="0">
                <a:latin typeface="Times New Roman"/>
                <a:cs typeface="Times New Roman"/>
              </a:rPr>
              <a:t>w </a:t>
            </a:r>
            <a:r>
              <a:rPr sz="813" spc="-60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d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13" dirty="0">
                <a:latin typeface="Times New Roman"/>
                <a:cs typeface="Times New Roman"/>
              </a:rPr>
              <a:t>b</a:t>
            </a:r>
            <a:r>
              <a:rPr sz="813" spc="-77" dirty="0">
                <a:latin typeface="Times New Roman"/>
                <a:cs typeface="Times New Roman"/>
              </a:rPr>
              <a:t>it </a:t>
            </a:r>
            <a:r>
              <a:rPr sz="813" spc="-60" dirty="0">
                <a:latin typeface="Times New Roman"/>
                <a:cs typeface="Times New Roman"/>
              </a:rPr>
              <a:t> </a:t>
            </a:r>
            <a:r>
              <a:rPr sz="813" spc="13" dirty="0">
                <a:latin typeface="Times New Roman"/>
                <a:cs typeface="Times New Roman"/>
              </a:rPr>
              <a:t>c</a:t>
            </a:r>
            <a:r>
              <a:rPr sz="813" spc="34" dirty="0">
                <a:latin typeface="Times New Roman"/>
                <a:cs typeface="Times New Roman"/>
              </a:rPr>
              <a:t>a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-4" dirty="0">
                <a:latin typeface="Times New Roman"/>
                <a:cs typeface="Times New Roman"/>
              </a:rPr>
              <a:t>d </a:t>
            </a:r>
            <a:r>
              <a:rPr sz="813" spc="-56" dirty="0">
                <a:latin typeface="Times New Roman"/>
                <a:cs typeface="Times New Roman"/>
              </a:rPr>
              <a:t> </a:t>
            </a:r>
            <a:r>
              <a:rPr sz="813" spc="21" dirty="0">
                <a:latin typeface="Times New Roman"/>
                <a:cs typeface="Times New Roman"/>
              </a:rPr>
              <a:t>ac</a:t>
            </a:r>
            <a:r>
              <a:rPr sz="813" spc="-39" dirty="0">
                <a:latin typeface="Times New Roman"/>
                <a:cs typeface="Times New Roman"/>
              </a:rPr>
              <a:t>ti</a:t>
            </a:r>
            <a:r>
              <a:rPr sz="813" spc="-26" dirty="0">
                <a:latin typeface="Times New Roman"/>
                <a:cs typeface="Times New Roman"/>
              </a:rPr>
              <a:t>vati</a:t>
            </a:r>
            <a:r>
              <a:rPr sz="813" spc="-39" dirty="0">
                <a:latin typeface="Times New Roman"/>
                <a:cs typeface="Times New Roman"/>
              </a:rPr>
              <a:t>o</a:t>
            </a:r>
            <a:r>
              <a:rPr sz="813" spc="-4" dirty="0">
                <a:latin typeface="Times New Roman"/>
                <a:cs typeface="Times New Roman"/>
              </a:rPr>
              <a:t>n </a:t>
            </a:r>
            <a:r>
              <a:rPr sz="813" spc="-56" dirty="0">
                <a:latin typeface="Times New Roman"/>
                <a:cs typeface="Times New Roman"/>
              </a:rPr>
              <a:t> </a:t>
            </a:r>
            <a:r>
              <a:rPr sz="813" spc="34" dirty="0">
                <a:latin typeface="Times New Roman"/>
                <a:cs typeface="Times New Roman"/>
              </a:rPr>
              <a:t>a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-4" dirty="0">
                <a:latin typeface="Times New Roman"/>
                <a:cs typeface="Times New Roman"/>
              </a:rPr>
              <a:t>d </a:t>
            </a:r>
            <a:r>
              <a:rPr sz="813" spc="-56" dirty="0">
                <a:latin typeface="Times New Roman"/>
                <a:cs typeface="Times New Roman"/>
              </a:rPr>
              <a:t> </a:t>
            </a:r>
            <a:r>
              <a:rPr sz="813" spc="-47" dirty="0">
                <a:latin typeface="Times New Roman"/>
                <a:cs typeface="Times New Roman"/>
              </a:rPr>
              <a:t>w</a:t>
            </a:r>
            <a:r>
              <a:rPr sz="813" spc="34" dirty="0">
                <a:latin typeface="Times New Roman"/>
                <a:cs typeface="Times New Roman"/>
              </a:rPr>
              <a:t>ea</a:t>
            </a:r>
            <a:r>
              <a:rPr sz="813" spc="-21" dirty="0">
                <a:latin typeface="Times New Roman"/>
                <a:cs typeface="Times New Roman"/>
              </a:rPr>
              <a:t>k</a:t>
            </a:r>
            <a:r>
              <a:rPr sz="813" spc="-13" dirty="0">
                <a:latin typeface="Times New Roman"/>
                <a:cs typeface="Times New Roman"/>
              </a:rPr>
              <a:t> 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13" dirty="0">
                <a:latin typeface="Times New Roman"/>
                <a:cs typeface="Times New Roman"/>
              </a:rPr>
              <a:t>te</a:t>
            </a:r>
            <a:r>
              <a:rPr sz="813" spc="-30" dirty="0">
                <a:latin typeface="Times New Roman"/>
                <a:cs typeface="Times New Roman"/>
              </a:rPr>
              <a:t>r</a:t>
            </a:r>
            <a:r>
              <a:rPr sz="813" spc="-4" dirty="0">
                <a:latin typeface="Times New Roman"/>
                <a:cs typeface="Times New Roman"/>
              </a:rPr>
              <a:t>n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dirty="0">
                <a:latin typeface="Times New Roman"/>
                <a:cs typeface="Times New Roman"/>
              </a:rPr>
              <a:t>t</a:t>
            </a:r>
            <a:r>
              <a:rPr sz="813" spc="39" dirty="0">
                <a:latin typeface="Times New Roman"/>
                <a:cs typeface="Times New Roman"/>
              </a:rPr>
              <a:t> 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-39" dirty="0">
                <a:latin typeface="Times New Roman"/>
                <a:cs typeface="Times New Roman"/>
              </a:rPr>
              <a:t>fr</a:t>
            </a:r>
            <a:r>
              <a:rPr sz="813" spc="26" dirty="0">
                <a:latin typeface="Times New Roman"/>
                <a:cs typeface="Times New Roman"/>
              </a:rPr>
              <a:t>ast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-13" dirty="0">
                <a:latin typeface="Times New Roman"/>
                <a:cs typeface="Times New Roman"/>
              </a:rPr>
              <a:t>u</a:t>
            </a:r>
            <a:r>
              <a:rPr sz="813" spc="13" dirty="0">
                <a:latin typeface="Times New Roman"/>
                <a:cs typeface="Times New Roman"/>
              </a:rPr>
              <a:t>c</a:t>
            </a:r>
            <a:r>
              <a:rPr sz="813" spc="9" dirty="0">
                <a:latin typeface="Times New Roman"/>
                <a:cs typeface="Times New Roman"/>
              </a:rPr>
              <a:t>t</a:t>
            </a:r>
            <a:r>
              <a:rPr sz="813" spc="-13" dirty="0">
                <a:latin typeface="Times New Roman"/>
                <a:cs typeface="Times New Roman"/>
              </a:rPr>
              <a:t>u</a:t>
            </a:r>
            <a:r>
              <a:rPr sz="813" spc="-30" dirty="0">
                <a:latin typeface="Times New Roman"/>
                <a:cs typeface="Times New Roman"/>
              </a:rPr>
              <a:t>r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17" dirty="0">
                <a:latin typeface="Times New Roman"/>
                <a:cs typeface="Times New Roman"/>
              </a:rPr>
              <a:t>,</a:t>
            </a:r>
            <a:r>
              <a:rPr sz="813" spc="39" dirty="0">
                <a:latin typeface="Times New Roman"/>
                <a:cs typeface="Times New Roman"/>
              </a:rPr>
              <a:t> 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47" dirty="0">
                <a:latin typeface="Times New Roman"/>
                <a:cs typeface="Times New Roman"/>
              </a:rPr>
              <a:t>s</a:t>
            </a:r>
            <a:r>
              <a:rPr sz="813" spc="-13" dirty="0">
                <a:latin typeface="Times New Roman"/>
                <a:cs typeface="Times New Roman"/>
              </a:rPr>
              <a:t>u</a:t>
            </a:r>
            <a:r>
              <a:rPr sz="813" spc="-77" dirty="0">
                <a:latin typeface="Times New Roman"/>
                <a:cs typeface="Times New Roman"/>
              </a:rPr>
              <a:t>l</a:t>
            </a:r>
            <a:r>
              <a:rPr sz="813" spc="-39" dirty="0">
                <a:latin typeface="Times New Roman"/>
                <a:cs typeface="Times New Roman"/>
              </a:rPr>
              <a:t>ti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9" dirty="0">
                <a:latin typeface="Times New Roman"/>
                <a:cs typeface="Times New Roman"/>
              </a:rPr>
              <a:t>g</a:t>
            </a:r>
            <a:r>
              <a:rPr sz="813" spc="51" dirty="0">
                <a:latin typeface="Times New Roman"/>
                <a:cs typeface="Times New Roman"/>
              </a:rPr>
              <a:t> 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-4" dirty="0">
                <a:latin typeface="Times New Roman"/>
                <a:cs typeface="Times New Roman"/>
              </a:rPr>
              <a:t>n</a:t>
            </a:r>
            <a:r>
              <a:rPr sz="813" spc="34" dirty="0">
                <a:latin typeface="Times New Roman"/>
                <a:cs typeface="Times New Roman"/>
              </a:rPr>
              <a:t> </a:t>
            </a:r>
            <a:r>
              <a:rPr sz="813" spc="-77" dirty="0">
                <a:latin typeface="Times New Roman"/>
                <a:cs typeface="Times New Roman"/>
              </a:rPr>
              <a:t>l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47" dirty="0">
                <a:latin typeface="Times New Roman"/>
                <a:cs typeface="Times New Roman"/>
              </a:rPr>
              <a:t>w</a:t>
            </a:r>
            <a:r>
              <a:rPr sz="813" spc="60" dirty="0">
                <a:latin typeface="Times New Roman"/>
                <a:cs typeface="Times New Roman"/>
              </a:rPr>
              <a:t> </a:t>
            </a:r>
            <a:r>
              <a:rPr sz="813" spc="9" dirty="0">
                <a:latin typeface="Times New Roman"/>
                <a:cs typeface="Times New Roman"/>
              </a:rPr>
              <a:t>a</a:t>
            </a:r>
            <a:r>
              <a:rPr sz="813" dirty="0">
                <a:latin typeface="Times New Roman"/>
                <a:cs typeface="Times New Roman"/>
              </a:rPr>
              <a:t>d</a:t>
            </a:r>
            <a:r>
              <a:rPr sz="813" spc="-13" dirty="0">
                <a:latin typeface="Times New Roman"/>
                <a:cs typeface="Times New Roman"/>
              </a:rPr>
              <a:t>op</a:t>
            </a:r>
            <a:r>
              <a:rPr sz="813" spc="-39" dirty="0">
                <a:latin typeface="Times New Roman"/>
                <a:cs typeface="Times New Roman"/>
              </a:rPr>
              <a:t>ti</a:t>
            </a:r>
            <a:r>
              <a:rPr sz="813" spc="-4" dirty="0">
                <a:latin typeface="Times New Roman"/>
                <a:cs typeface="Times New Roman"/>
              </a:rPr>
              <a:t>on</a:t>
            </a:r>
            <a:r>
              <a:rPr sz="813" spc="34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34" dirty="0">
                <a:latin typeface="Times New Roman"/>
                <a:cs typeface="Times New Roman"/>
              </a:rPr>
              <a:t>f</a:t>
            </a:r>
            <a:r>
              <a:rPr sz="813" spc="39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t</a:t>
            </a:r>
            <a:r>
              <a:rPr sz="813" dirty="0">
                <a:latin typeface="Times New Roman"/>
                <a:cs typeface="Times New Roman"/>
              </a:rPr>
              <a:t>h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47" dirty="0">
                <a:latin typeface="Times New Roman"/>
                <a:cs typeface="Times New Roman"/>
              </a:rPr>
              <a:t>s</a:t>
            </a:r>
            <a:r>
              <a:rPr sz="813" spc="43" dirty="0">
                <a:latin typeface="Times New Roman"/>
                <a:cs typeface="Times New Roman"/>
              </a:rPr>
              <a:t>e</a:t>
            </a:r>
            <a:r>
              <a:rPr sz="813" spc="34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p</a:t>
            </a:r>
            <a:r>
              <a:rPr sz="813" spc="-21" dirty="0">
                <a:latin typeface="Times New Roman"/>
                <a:cs typeface="Times New Roman"/>
              </a:rPr>
              <a:t>ay</a:t>
            </a:r>
            <a:r>
              <a:rPr sz="813" spc="-13" dirty="0">
                <a:latin typeface="Times New Roman"/>
                <a:cs typeface="Times New Roman"/>
              </a:rPr>
              <a:t>m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dirty="0">
                <a:latin typeface="Times New Roman"/>
                <a:cs typeface="Times New Roman"/>
              </a:rPr>
              <a:t>t</a:t>
            </a:r>
            <a:r>
              <a:rPr sz="813" spc="39" dirty="0">
                <a:latin typeface="Times New Roman"/>
                <a:cs typeface="Times New Roman"/>
              </a:rPr>
              <a:t> </a:t>
            </a:r>
            <a:r>
              <a:rPr sz="813" spc="13" dirty="0">
                <a:latin typeface="Times New Roman"/>
                <a:cs typeface="Times New Roman"/>
              </a:rPr>
              <a:t>te</a:t>
            </a:r>
            <a:r>
              <a:rPr sz="813" spc="26" dirty="0">
                <a:latin typeface="Times New Roman"/>
                <a:cs typeface="Times New Roman"/>
              </a:rPr>
              <a:t>c</a:t>
            </a:r>
            <a:r>
              <a:rPr sz="813" spc="-13" dirty="0">
                <a:latin typeface="Times New Roman"/>
                <a:cs typeface="Times New Roman"/>
              </a:rPr>
              <a:t>h</a:t>
            </a:r>
            <a:r>
              <a:rPr sz="813" spc="-4" dirty="0">
                <a:latin typeface="Times New Roman"/>
                <a:cs typeface="Times New Roman"/>
              </a:rPr>
              <a:t>n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77" dirty="0">
                <a:latin typeface="Times New Roman"/>
                <a:cs typeface="Times New Roman"/>
              </a:rPr>
              <a:t>l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34" dirty="0">
                <a:latin typeface="Times New Roman"/>
                <a:cs typeface="Times New Roman"/>
              </a:rPr>
              <a:t>gi</a:t>
            </a:r>
            <a:r>
              <a:rPr sz="813" spc="34" dirty="0">
                <a:latin typeface="Times New Roman"/>
                <a:cs typeface="Times New Roman"/>
              </a:rPr>
              <a:t>es.</a:t>
            </a:r>
            <a:r>
              <a:rPr sz="813" spc="39" dirty="0">
                <a:latin typeface="Times New Roman"/>
                <a:cs typeface="Times New Roman"/>
              </a:rPr>
              <a:t> </a:t>
            </a:r>
            <a:r>
              <a:rPr sz="813" spc="-21" dirty="0">
                <a:latin typeface="Times New Roman"/>
                <a:cs typeface="Times New Roman"/>
              </a:rPr>
              <a:t>Ev</a:t>
            </a:r>
            <a:r>
              <a:rPr sz="813" spc="-26" dirty="0">
                <a:latin typeface="Times New Roman"/>
                <a:cs typeface="Times New Roman"/>
              </a:rPr>
              <a:t>e</a:t>
            </a:r>
            <a:r>
              <a:rPr sz="813" spc="-4" dirty="0">
                <a:latin typeface="Times New Roman"/>
                <a:cs typeface="Times New Roman"/>
              </a:rPr>
              <a:t>n</a:t>
            </a:r>
            <a:r>
              <a:rPr sz="813" spc="34" dirty="0">
                <a:latin typeface="Times New Roman"/>
                <a:cs typeface="Times New Roman"/>
              </a:rPr>
              <a:t> </a:t>
            </a:r>
            <a:r>
              <a:rPr sz="813" spc="9" dirty="0">
                <a:latin typeface="Times New Roman"/>
                <a:cs typeface="Times New Roman"/>
              </a:rPr>
              <a:t>t</a:t>
            </a:r>
            <a:r>
              <a:rPr sz="813" spc="-13" dirty="0">
                <a:latin typeface="Times New Roman"/>
                <a:cs typeface="Times New Roman"/>
              </a:rPr>
              <a:t>h</a:t>
            </a:r>
            <a:r>
              <a:rPr sz="813" spc="43" dirty="0">
                <a:latin typeface="Times New Roman"/>
                <a:cs typeface="Times New Roman"/>
              </a:rPr>
              <a:t>e</a:t>
            </a:r>
            <a:r>
              <a:rPr sz="813" spc="34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u</a:t>
            </a:r>
            <a:r>
              <a:rPr sz="813" spc="30" dirty="0">
                <a:latin typeface="Times New Roman"/>
                <a:cs typeface="Times New Roman"/>
              </a:rPr>
              <a:t>s</a:t>
            </a:r>
            <a:r>
              <a:rPr sz="813" spc="43" dirty="0">
                <a:latin typeface="Times New Roman"/>
                <a:cs typeface="Times New Roman"/>
              </a:rPr>
              <a:t>a</a:t>
            </a:r>
            <a:r>
              <a:rPr sz="813" spc="26" dirty="0">
                <a:latin typeface="Times New Roman"/>
                <a:cs typeface="Times New Roman"/>
              </a:rPr>
              <a:t>ge</a:t>
            </a:r>
            <a:r>
              <a:rPr sz="813" spc="13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p</a:t>
            </a:r>
            <a:r>
              <a:rPr sz="813" spc="13" dirty="0">
                <a:latin typeface="Times New Roman"/>
                <a:cs typeface="Times New Roman"/>
              </a:rPr>
              <a:t>att</a:t>
            </a:r>
            <a:r>
              <a:rPr sz="813" spc="26" dirty="0">
                <a:latin typeface="Times New Roman"/>
                <a:cs typeface="Times New Roman"/>
              </a:rPr>
              <a:t>e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-4" dirty="0">
                <a:latin typeface="Times New Roman"/>
                <a:cs typeface="Times New Roman"/>
              </a:rPr>
              <a:t>n </a:t>
            </a:r>
            <a:r>
              <a:rPr sz="813" spc="-26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34" dirty="0">
                <a:latin typeface="Times New Roman"/>
                <a:cs typeface="Times New Roman"/>
              </a:rPr>
              <a:t>f  </a:t>
            </a:r>
            <a:r>
              <a:rPr sz="813" spc="-4" dirty="0">
                <a:latin typeface="Times New Roman"/>
                <a:cs typeface="Times New Roman"/>
              </a:rPr>
              <a:t>d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13" dirty="0">
                <a:latin typeface="Times New Roman"/>
                <a:cs typeface="Times New Roman"/>
              </a:rPr>
              <a:t>b</a:t>
            </a:r>
            <a:r>
              <a:rPr sz="813" spc="-77" dirty="0">
                <a:latin typeface="Times New Roman"/>
                <a:cs typeface="Times New Roman"/>
              </a:rPr>
              <a:t>it </a:t>
            </a:r>
            <a:r>
              <a:rPr sz="813" spc="-30" dirty="0">
                <a:latin typeface="Times New Roman"/>
                <a:cs typeface="Times New Roman"/>
              </a:rPr>
              <a:t> </a:t>
            </a:r>
            <a:r>
              <a:rPr sz="813" spc="13" dirty="0">
                <a:latin typeface="Times New Roman"/>
                <a:cs typeface="Times New Roman"/>
              </a:rPr>
              <a:t>c</a:t>
            </a:r>
            <a:r>
              <a:rPr sz="813" spc="-4" dirty="0">
                <a:latin typeface="Times New Roman"/>
                <a:cs typeface="Times New Roman"/>
              </a:rPr>
              <a:t>a</a:t>
            </a:r>
            <a:r>
              <a:rPr sz="813" dirty="0">
                <a:latin typeface="Times New Roman"/>
                <a:cs typeface="Times New Roman"/>
              </a:rPr>
              <a:t>r</a:t>
            </a:r>
            <a:r>
              <a:rPr sz="813" spc="-13" dirty="0">
                <a:latin typeface="Times New Roman"/>
                <a:cs typeface="Times New Roman"/>
              </a:rPr>
              <a:t>d</a:t>
            </a:r>
            <a:r>
              <a:rPr sz="813" spc="39" dirty="0">
                <a:latin typeface="Times New Roman"/>
                <a:cs typeface="Times New Roman"/>
              </a:rPr>
              <a:t>s </a:t>
            </a:r>
            <a:r>
              <a:rPr sz="813" spc="-30" dirty="0">
                <a:latin typeface="Times New Roman"/>
                <a:cs typeface="Times New Roman"/>
              </a:rPr>
              <a:t> </a:t>
            </a:r>
            <a:r>
              <a:rPr sz="813" spc="17" dirty="0">
                <a:latin typeface="Times New Roman"/>
                <a:cs typeface="Times New Roman"/>
              </a:rPr>
              <a:t>sh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47" dirty="0">
                <a:latin typeface="Times New Roman"/>
                <a:cs typeface="Times New Roman"/>
              </a:rPr>
              <a:t>w</a:t>
            </a:r>
            <a:r>
              <a:rPr sz="813" spc="39" dirty="0">
                <a:latin typeface="Times New Roman"/>
                <a:cs typeface="Times New Roman"/>
              </a:rPr>
              <a:t>s </a:t>
            </a:r>
            <a:r>
              <a:rPr sz="813" spc="-30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t</a:t>
            </a:r>
            <a:r>
              <a:rPr sz="813" spc="-13" dirty="0">
                <a:latin typeface="Times New Roman"/>
                <a:cs typeface="Times New Roman"/>
              </a:rPr>
              <a:t>h</a:t>
            </a:r>
            <a:r>
              <a:rPr sz="813" spc="13" dirty="0">
                <a:latin typeface="Times New Roman"/>
                <a:cs typeface="Times New Roman"/>
              </a:rPr>
              <a:t>at </a:t>
            </a:r>
            <a:r>
              <a:rPr sz="813" spc="-30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t</a:t>
            </a:r>
            <a:r>
              <a:rPr sz="813" dirty="0">
                <a:latin typeface="Times New Roman"/>
                <a:cs typeface="Times New Roman"/>
              </a:rPr>
              <a:t>h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64" dirty="0">
                <a:latin typeface="Times New Roman"/>
                <a:cs typeface="Times New Roman"/>
              </a:rPr>
              <a:t>y </a:t>
            </a:r>
            <a:r>
              <a:rPr sz="813" spc="-26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a</a:t>
            </a:r>
            <a:r>
              <a:rPr sz="813" spc="-9" dirty="0">
                <a:latin typeface="Times New Roman"/>
                <a:cs typeface="Times New Roman"/>
              </a:rPr>
              <a:t>r</a:t>
            </a:r>
            <a:r>
              <a:rPr sz="813" spc="43" dirty="0">
                <a:latin typeface="Times New Roman"/>
                <a:cs typeface="Times New Roman"/>
              </a:rPr>
              <a:t>e </a:t>
            </a:r>
            <a:r>
              <a:rPr sz="813" spc="-34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b</a:t>
            </a:r>
            <a:r>
              <a:rPr sz="813" spc="34" dirty="0">
                <a:latin typeface="Times New Roman"/>
                <a:cs typeface="Times New Roman"/>
              </a:rPr>
              <a:t>e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9" dirty="0">
                <a:latin typeface="Times New Roman"/>
                <a:cs typeface="Times New Roman"/>
              </a:rPr>
              <a:t>g </a:t>
            </a:r>
            <a:r>
              <a:rPr sz="813" spc="-30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u</a:t>
            </a:r>
            <a:r>
              <a:rPr sz="813" spc="43" dirty="0">
                <a:latin typeface="Times New Roman"/>
                <a:cs typeface="Times New Roman"/>
              </a:rPr>
              <a:t>se</a:t>
            </a:r>
            <a:r>
              <a:rPr sz="813" spc="-4" dirty="0">
                <a:latin typeface="Times New Roman"/>
                <a:cs typeface="Times New Roman"/>
              </a:rPr>
              <a:t>d </a:t>
            </a:r>
            <a:r>
              <a:rPr sz="813" spc="-34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mo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43" dirty="0">
                <a:latin typeface="Times New Roman"/>
                <a:cs typeface="Times New Roman"/>
              </a:rPr>
              <a:t>e </a:t>
            </a:r>
            <a:r>
              <a:rPr sz="813" spc="-26" dirty="0">
                <a:latin typeface="Times New Roman"/>
                <a:cs typeface="Times New Roman"/>
              </a:rPr>
              <a:t> </a:t>
            </a:r>
            <a:r>
              <a:rPr sz="813" spc="30" dirty="0">
                <a:latin typeface="Times New Roman"/>
                <a:cs typeface="Times New Roman"/>
              </a:rPr>
              <a:t>as </a:t>
            </a:r>
            <a:r>
              <a:rPr sz="813" spc="-30" dirty="0">
                <a:latin typeface="Times New Roman"/>
                <a:cs typeface="Times New Roman"/>
              </a:rPr>
              <a:t> </a:t>
            </a:r>
            <a:r>
              <a:rPr sz="813" spc="26" dirty="0">
                <a:latin typeface="Times New Roman"/>
                <a:cs typeface="Times New Roman"/>
              </a:rPr>
              <a:t>a </a:t>
            </a:r>
            <a:r>
              <a:rPr sz="813" spc="-30" dirty="0">
                <a:latin typeface="Times New Roman"/>
                <a:cs typeface="Times New Roman"/>
              </a:rPr>
              <a:t> </a:t>
            </a:r>
            <a:r>
              <a:rPr sz="813" spc="13" dirty="0">
                <a:latin typeface="Times New Roman"/>
                <a:cs typeface="Times New Roman"/>
              </a:rPr>
              <a:t>c</a:t>
            </a:r>
            <a:r>
              <a:rPr sz="813" spc="21" dirty="0">
                <a:latin typeface="Times New Roman"/>
                <a:cs typeface="Times New Roman"/>
              </a:rPr>
              <a:t>ash </a:t>
            </a:r>
            <a:r>
              <a:rPr sz="813" spc="-34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p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-13" dirty="0">
                <a:latin typeface="Times New Roman"/>
                <a:cs typeface="Times New Roman"/>
              </a:rPr>
              <a:t>o</a:t>
            </a:r>
            <a:r>
              <a:rPr sz="813" spc="-64" dirty="0">
                <a:latin typeface="Times New Roman"/>
                <a:cs typeface="Times New Roman"/>
              </a:rPr>
              <a:t>xy </a:t>
            </a:r>
            <a:r>
              <a:rPr sz="813" spc="-26" dirty="0">
                <a:latin typeface="Times New Roman"/>
                <a:cs typeface="Times New Roman"/>
              </a:rPr>
              <a:t> </a:t>
            </a:r>
            <a:r>
              <a:rPr sz="813" spc="-4" dirty="0">
                <a:latin typeface="Times New Roman"/>
                <a:cs typeface="Times New Roman"/>
              </a:rPr>
              <a:t>t</a:t>
            </a:r>
            <a:r>
              <a:rPr sz="813" spc="-13" dirty="0">
                <a:latin typeface="Times New Roman"/>
                <a:cs typeface="Times New Roman"/>
              </a:rPr>
              <a:t>h</a:t>
            </a:r>
            <a:r>
              <a:rPr sz="813" spc="9" dirty="0">
                <a:latin typeface="Times New Roman"/>
                <a:cs typeface="Times New Roman"/>
              </a:rPr>
              <a:t>an </a:t>
            </a:r>
            <a:r>
              <a:rPr sz="813" spc="-34" dirty="0">
                <a:latin typeface="Times New Roman"/>
                <a:cs typeface="Times New Roman"/>
              </a:rPr>
              <a:t> </a:t>
            </a:r>
            <a:r>
              <a:rPr sz="813" spc="30" dirty="0">
                <a:latin typeface="Times New Roman"/>
                <a:cs typeface="Times New Roman"/>
              </a:rPr>
              <a:t>as </a:t>
            </a:r>
            <a:r>
              <a:rPr sz="813" spc="-30" dirty="0">
                <a:latin typeface="Times New Roman"/>
                <a:cs typeface="Times New Roman"/>
              </a:rPr>
              <a:t> </a:t>
            </a:r>
            <a:r>
              <a:rPr sz="813" spc="-17" dirty="0">
                <a:latin typeface="Times New Roman"/>
                <a:cs typeface="Times New Roman"/>
              </a:rPr>
              <a:t>tr</a:t>
            </a:r>
            <a:r>
              <a:rPr sz="813" spc="-4" dirty="0">
                <a:latin typeface="Times New Roman"/>
                <a:cs typeface="Times New Roman"/>
              </a:rPr>
              <a:t>u</a:t>
            </a:r>
            <a:r>
              <a:rPr sz="813" spc="43" dirty="0">
                <a:latin typeface="Times New Roman"/>
                <a:cs typeface="Times New Roman"/>
              </a:rPr>
              <a:t>e</a:t>
            </a:r>
            <a:r>
              <a:rPr sz="813" spc="21" dirty="0">
                <a:latin typeface="Times New Roman"/>
                <a:cs typeface="Times New Roman"/>
              </a:rPr>
              <a:t> </a:t>
            </a:r>
            <a:r>
              <a:rPr sz="813" spc="-13" dirty="0">
                <a:latin typeface="Times New Roman"/>
                <a:cs typeface="Times New Roman"/>
              </a:rPr>
              <a:t>p</a:t>
            </a:r>
            <a:r>
              <a:rPr sz="813" spc="-21" dirty="0">
                <a:latin typeface="Times New Roman"/>
                <a:cs typeface="Times New Roman"/>
              </a:rPr>
              <a:t>ay</a:t>
            </a:r>
            <a:r>
              <a:rPr sz="813" spc="13" dirty="0">
                <a:latin typeface="Times New Roman"/>
                <a:cs typeface="Times New Roman"/>
              </a:rPr>
              <a:t>me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dirty="0">
                <a:latin typeface="Times New Roman"/>
                <a:cs typeface="Times New Roman"/>
              </a:rPr>
              <a:t>t</a:t>
            </a:r>
            <a:r>
              <a:rPr sz="813" spc="21" dirty="0">
                <a:latin typeface="Times New Roman"/>
                <a:cs typeface="Times New Roman"/>
              </a:rPr>
              <a:t> </a:t>
            </a:r>
            <a:r>
              <a:rPr sz="813" spc="-77" dirty="0">
                <a:latin typeface="Times New Roman"/>
                <a:cs typeface="Times New Roman"/>
              </a:rPr>
              <a:t>i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21" dirty="0">
                <a:latin typeface="Times New Roman"/>
                <a:cs typeface="Times New Roman"/>
              </a:rPr>
              <a:t>s</a:t>
            </a:r>
            <a:r>
              <a:rPr sz="813" spc="26" dirty="0">
                <a:latin typeface="Times New Roman"/>
                <a:cs typeface="Times New Roman"/>
              </a:rPr>
              <a:t>t</a:t>
            </a:r>
            <a:r>
              <a:rPr sz="813" spc="-39" dirty="0">
                <a:latin typeface="Times New Roman"/>
                <a:cs typeface="Times New Roman"/>
              </a:rPr>
              <a:t>r</a:t>
            </a:r>
            <a:r>
              <a:rPr sz="813" spc="-13" dirty="0">
                <a:latin typeface="Times New Roman"/>
                <a:cs typeface="Times New Roman"/>
              </a:rPr>
              <a:t>um</a:t>
            </a:r>
            <a:r>
              <a:rPr sz="813" spc="43" dirty="0">
                <a:latin typeface="Times New Roman"/>
                <a:cs typeface="Times New Roman"/>
              </a:rPr>
              <a:t>e</a:t>
            </a:r>
            <a:r>
              <a:rPr sz="813" spc="-13" dirty="0">
                <a:latin typeface="Times New Roman"/>
                <a:cs typeface="Times New Roman"/>
              </a:rPr>
              <a:t>n</a:t>
            </a:r>
            <a:r>
              <a:rPr sz="813" spc="17" dirty="0">
                <a:latin typeface="Times New Roman"/>
                <a:cs typeface="Times New Roman"/>
              </a:rPr>
              <a:t>ts.</a:t>
            </a:r>
            <a:endParaRPr sz="813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62476" y="1054267"/>
            <a:ext cx="1106706" cy="1102661"/>
          </a:xfrm>
          <a:custGeom>
            <a:avLst/>
            <a:gdLst/>
            <a:ahLst/>
            <a:cxnLst/>
            <a:rect l="l" t="t" r="r" b="b"/>
            <a:pathLst>
              <a:path w="1292694" h="1287969">
                <a:moveTo>
                  <a:pt x="387380" y="53947"/>
                </a:moveTo>
                <a:lnTo>
                  <a:pt x="339679" y="77065"/>
                </a:lnTo>
                <a:lnTo>
                  <a:pt x="294731" y="103523"/>
                </a:lnTo>
                <a:lnTo>
                  <a:pt x="252623" y="133101"/>
                </a:lnTo>
                <a:lnTo>
                  <a:pt x="213440" y="165582"/>
                </a:lnTo>
                <a:lnTo>
                  <a:pt x="177267" y="200748"/>
                </a:lnTo>
                <a:lnTo>
                  <a:pt x="144191" y="238379"/>
                </a:lnTo>
                <a:lnTo>
                  <a:pt x="114298" y="278259"/>
                </a:lnTo>
                <a:lnTo>
                  <a:pt x="87672" y="320168"/>
                </a:lnTo>
                <a:lnTo>
                  <a:pt x="64401" y="363889"/>
                </a:lnTo>
                <a:lnTo>
                  <a:pt x="44568" y="409204"/>
                </a:lnTo>
                <a:lnTo>
                  <a:pt x="28261" y="455893"/>
                </a:lnTo>
                <a:lnTo>
                  <a:pt x="15565" y="503739"/>
                </a:lnTo>
                <a:lnTo>
                  <a:pt x="6566" y="552524"/>
                </a:lnTo>
                <a:lnTo>
                  <a:pt x="1348" y="602029"/>
                </a:lnTo>
                <a:lnTo>
                  <a:pt x="0" y="652037"/>
                </a:lnTo>
                <a:lnTo>
                  <a:pt x="2604" y="702328"/>
                </a:lnTo>
                <a:lnTo>
                  <a:pt x="9249" y="752686"/>
                </a:lnTo>
                <a:lnTo>
                  <a:pt x="20019" y="802891"/>
                </a:lnTo>
                <a:lnTo>
                  <a:pt x="34999" y="852725"/>
                </a:lnTo>
                <a:lnTo>
                  <a:pt x="54277" y="901970"/>
                </a:lnTo>
                <a:lnTo>
                  <a:pt x="77479" y="949501"/>
                </a:lnTo>
                <a:lnTo>
                  <a:pt x="104031" y="994288"/>
                </a:lnTo>
                <a:lnTo>
                  <a:pt x="133715" y="1036246"/>
                </a:lnTo>
                <a:lnTo>
                  <a:pt x="166312" y="1075289"/>
                </a:lnTo>
                <a:lnTo>
                  <a:pt x="201602" y="1111332"/>
                </a:lnTo>
                <a:lnTo>
                  <a:pt x="239367" y="1144290"/>
                </a:lnTo>
                <a:lnTo>
                  <a:pt x="279388" y="1174077"/>
                </a:lnTo>
                <a:lnTo>
                  <a:pt x="321446" y="1200607"/>
                </a:lnTo>
                <a:lnTo>
                  <a:pt x="365322" y="1223796"/>
                </a:lnTo>
                <a:lnTo>
                  <a:pt x="410796" y="1243558"/>
                </a:lnTo>
                <a:lnTo>
                  <a:pt x="457650" y="1259807"/>
                </a:lnTo>
                <a:lnTo>
                  <a:pt x="505666" y="1272458"/>
                </a:lnTo>
                <a:lnTo>
                  <a:pt x="554623" y="1281426"/>
                </a:lnTo>
                <a:lnTo>
                  <a:pt x="604303" y="1286625"/>
                </a:lnTo>
                <a:lnTo>
                  <a:pt x="654487" y="1287969"/>
                </a:lnTo>
                <a:lnTo>
                  <a:pt x="704957" y="1285374"/>
                </a:lnTo>
                <a:lnTo>
                  <a:pt x="755492" y="1278754"/>
                </a:lnTo>
                <a:lnTo>
                  <a:pt x="805875" y="1268024"/>
                </a:lnTo>
                <a:lnTo>
                  <a:pt x="855886" y="1253097"/>
                </a:lnTo>
                <a:lnTo>
                  <a:pt x="905306" y="1233889"/>
                </a:lnTo>
                <a:lnTo>
                  <a:pt x="953009" y="1210769"/>
                </a:lnTo>
                <a:lnTo>
                  <a:pt x="997958" y="1184310"/>
                </a:lnTo>
                <a:lnTo>
                  <a:pt x="1040068" y="1154731"/>
                </a:lnTo>
                <a:lnTo>
                  <a:pt x="1079252" y="1122250"/>
                </a:lnTo>
                <a:lnTo>
                  <a:pt x="1115425" y="1087084"/>
                </a:lnTo>
                <a:lnTo>
                  <a:pt x="1148501" y="1049453"/>
                </a:lnTo>
                <a:lnTo>
                  <a:pt x="1178395" y="1009574"/>
                </a:lnTo>
                <a:lnTo>
                  <a:pt x="1205020" y="967665"/>
                </a:lnTo>
                <a:lnTo>
                  <a:pt x="1228292" y="923945"/>
                </a:lnTo>
                <a:lnTo>
                  <a:pt x="1248125" y="878632"/>
                </a:lnTo>
                <a:lnTo>
                  <a:pt x="1264432" y="831944"/>
                </a:lnTo>
                <a:lnTo>
                  <a:pt x="1277128" y="784099"/>
                </a:lnTo>
                <a:lnTo>
                  <a:pt x="1286127" y="735316"/>
                </a:lnTo>
                <a:lnTo>
                  <a:pt x="1291345" y="685812"/>
                </a:lnTo>
                <a:lnTo>
                  <a:pt x="1292475" y="643922"/>
                </a:lnTo>
                <a:lnTo>
                  <a:pt x="646343" y="643922"/>
                </a:lnTo>
                <a:lnTo>
                  <a:pt x="387380" y="53947"/>
                </a:lnTo>
                <a:close/>
              </a:path>
              <a:path w="1292694" h="1287969">
                <a:moveTo>
                  <a:pt x="646343" y="0"/>
                </a:moveTo>
                <a:lnTo>
                  <a:pt x="646343" y="643922"/>
                </a:lnTo>
                <a:lnTo>
                  <a:pt x="1292475" y="643922"/>
                </a:lnTo>
                <a:lnTo>
                  <a:pt x="1292694" y="635806"/>
                </a:lnTo>
                <a:lnTo>
                  <a:pt x="1290090" y="585516"/>
                </a:lnTo>
                <a:lnTo>
                  <a:pt x="1283446" y="535160"/>
                </a:lnTo>
                <a:lnTo>
                  <a:pt x="1272678" y="484957"/>
                </a:lnTo>
                <a:lnTo>
                  <a:pt x="1257698" y="435124"/>
                </a:lnTo>
                <a:lnTo>
                  <a:pt x="1238423" y="385880"/>
                </a:lnTo>
                <a:lnTo>
                  <a:pt x="1222027" y="351353"/>
                </a:lnTo>
                <a:lnTo>
                  <a:pt x="1183725" y="286234"/>
                </a:lnTo>
                <a:lnTo>
                  <a:pt x="1138602" y="226706"/>
                </a:lnTo>
                <a:lnTo>
                  <a:pt x="1087287" y="173181"/>
                </a:lnTo>
                <a:lnTo>
                  <a:pt x="1030411" y="126069"/>
                </a:lnTo>
                <a:lnTo>
                  <a:pt x="968604" y="85782"/>
                </a:lnTo>
                <a:lnTo>
                  <a:pt x="902496" y="52733"/>
                </a:lnTo>
                <a:lnTo>
                  <a:pt x="832716" y="27333"/>
                </a:lnTo>
                <a:lnTo>
                  <a:pt x="759896" y="9994"/>
                </a:lnTo>
                <a:lnTo>
                  <a:pt x="684665" y="1127"/>
                </a:lnTo>
                <a:lnTo>
                  <a:pt x="646343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5" name="object 45"/>
          <p:cNvSpPr/>
          <p:nvPr/>
        </p:nvSpPr>
        <p:spPr>
          <a:xfrm>
            <a:off x="2962476" y="1054267"/>
            <a:ext cx="1106706" cy="1102661"/>
          </a:xfrm>
          <a:custGeom>
            <a:avLst/>
            <a:gdLst/>
            <a:ahLst/>
            <a:cxnLst/>
            <a:rect l="l" t="t" r="r" b="b"/>
            <a:pathLst>
              <a:path w="1292694" h="1287969">
                <a:moveTo>
                  <a:pt x="646343" y="643922"/>
                </a:moveTo>
                <a:lnTo>
                  <a:pt x="387380" y="53947"/>
                </a:lnTo>
                <a:lnTo>
                  <a:pt x="339679" y="77065"/>
                </a:lnTo>
                <a:lnTo>
                  <a:pt x="294731" y="103523"/>
                </a:lnTo>
                <a:lnTo>
                  <a:pt x="252623" y="133101"/>
                </a:lnTo>
                <a:lnTo>
                  <a:pt x="213440" y="165582"/>
                </a:lnTo>
                <a:lnTo>
                  <a:pt x="177267" y="200748"/>
                </a:lnTo>
                <a:lnTo>
                  <a:pt x="144191" y="238379"/>
                </a:lnTo>
                <a:lnTo>
                  <a:pt x="114298" y="278259"/>
                </a:lnTo>
                <a:lnTo>
                  <a:pt x="87672" y="320168"/>
                </a:lnTo>
                <a:lnTo>
                  <a:pt x="64401" y="363889"/>
                </a:lnTo>
                <a:lnTo>
                  <a:pt x="44568" y="409204"/>
                </a:lnTo>
                <a:lnTo>
                  <a:pt x="28261" y="455893"/>
                </a:lnTo>
                <a:lnTo>
                  <a:pt x="15565" y="503739"/>
                </a:lnTo>
                <a:lnTo>
                  <a:pt x="6566" y="552524"/>
                </a:lnTo>
                <a:lnTo>
                  <a:pt x="1348" y="602029"/>
                </a:lnTo>
                <a:lnTo>
                  <a:pt x="0" y="652037"/>
                </a:lnTo>
                <a:lnTo>
                  <a:pt x="2604" y="702328"/>
                </a:lnTo>
                <a:lnTo>
                  <a:pt x="9249" y="752686"/>
                </a:lnTo>
                <a:lnTo>
                  <a:pt x="20019" y="802891"/>
                </a:lnTo>
                <a:lnTo>
                  <a:pt x="34999" y="852725"/>
                </a:lnTo>
                <a:lnTo>
                  <a:pt x="54277" y="901970"/>
                </a:lnTo>
                <a:lnTo>
                  <a:pt x="77479" y="949501"/>
                </a:lnTo>
                <a:lnTo>
                  <a:pt x="104031" y="994288"/>
                </a:lnTo>
                <a:lnTo>
                  <a:pt x="133715" y="1036246"/>
                </a:lnTo>
                <a:lnTo>
                  <a:pt x="166312" y="1075289"/>
                </a:lnTo>
                <a:lnTo>
                  <a:pt x="201602" y="1111332"/>
                </a:lnTo>
                <a:lnTo>
                  <a:pt x="239367" y="1144290"/>
                </a:lnTo>
                <a:lnTo>
                  <a:pt x="279388" y="1174077"/>
                </a:lnTo>
                <a:lnTo>
                  <a:pt x="321446" y="1200607"/>
                </a:lnTo>
                <a:lnTo>
                  <a:pt x="365322" y="1223796"/>
                </a:lnTo>
                <a:lnTo>
                  <a:pt x="410796" y="1243558"/>
                </a:lnTo>
                <a:lnTo>
                  <a:pt x="457650" y="1259807"/>
                </a:lnTo>
                <a:lnTo>
                  <a:pt x="505666" y="1272458"/>
                </a:lnTo>
                <a:lnTo>
                  <a:pt x="554623" y="1281426"/>
                </a:lnTo>
                <a:lnTo>
                  <a:pt x="604303" y="1286625"/>
                </a:lnTo>
                <a:lnTo>
                  <a:pt x="654487" y="1287969"/>
                </a:lnTo>
                <a:lnTo>
                  <a:pt x="704957" y="1285374"/>
                </a:lnTo>
                <a:lnTo>
                  <a:pt x="755492" y="1278754"/>
                </a:lnTo>
                <a:lnTo>
                  <a:pt x="805875" y="1268024"/>
                </a:lnTo>
                <a:lnTo>
                  <a:pt x="855886" y="1253097"/>
                </a:lnTo>
                <a:lnTo>
                  <a:pt x="905306" y="1233889"/>
                </a:lnTo>
                <a:lnTo>
                  <a:pt x="953009" y="1210769"/>
                </a:lnTo>
                <a:lnTo>
                  <a:pt x="997958" y="1184310"/>
                </a:lnTo>
                <a:lnTo>
                  <a:pt x="1040068" y="1154731"/>
                </a:lnTo>
                <a:lnTo>
                  <a:pt x="1079252" y="1122250"/>
                </a:lnTo>
                <a:lnTo>
                  <a:pt x="1115425" y="1087084"/>
                </a:lnTo>
                <a:lnTo>
                  <a:pt x="1148501" y="1049453"/>
                </a:lnTo>
                <a:lnTo>
                  <a:pt x="1178395" y="1009574"/>
                </a:lnTo>
                <a:lnTo>
                  <a:pt x="1205020" y="967665"/>
                </a:lnTo>
                <a:lnTo>
                  <a:pt x="1228292" y="923945"/>
                </a:lnTo>
                <a:lnTo>
                  <a:pt x="1248125" y="878632"/>
                </a:lnTo>
                <a:lnTo>
                  <a:pt x="1264432" y="831944"/>
                </a:lnTo>
                <a:lnTo>
                  <a:pt x="1277128" y="784099"/>
                </a:lnTo>
                <a:lnTo>
                  <a:pt x="1286127" y="735316"/>
                </a:lnTo>
                <a:lnTo>
                  <a:pt x="1291345" y="685812"/>
                </a:lnTo>
                <a:lnTo>
                  <a:pt x="1292694" y="635806"/>
                </a:lnTo>
                <a:lnTo>
                  <a:pt x="1290090" y="585516"/>
                </a:lnTo>
                <a:lnTo>
                  <a:pt x="1283446" y="535160"/>
                </a:lnTo>
                <a:lnTo>
                  <a:pt x="1272678" y="484957"/>
                </a:lnTo>
                <a:lnTo>
                  <a:pt x="1257698" y="435124"/>
                </a:lnTo>
                <a:lnTo>
                  <a:pt x="1238423" y="385880"/>
                </a:lnTo>
                <a:lnTo>
                  <a:pt x="1222027" y="351353"/>
                </a:lnTo>
                <a:lnTo>
                  <a:pt x="1183725" y="286234"/>
                </a:lnTo>
                <a:lnTo>
                  <a:pt x="1138602" y="226706"/>
                </a:lnTo>
                <a:lnTo>
                  <a:pt x="1087287" y="173181"/>
                </a:lnTo>
                <a:lnTo>
                  <a:pt x="1030411" y="126069"/>
                </a:lnTo>
                <a:lnTo>
                  <a:pt x="968604" y="85782"/>
                </a:lnTo>
                <a:lnTo>
                  <a:pt x="902496" y="52733"/>
                </a:lnTo>
                <a:lnTo>
                  <a:pt x="832716" y="27333"/>
                </a:lnTo>
                <a:lnTo>
                  <a:pt x="759896" y="9994"/>
                </a:lnTo>
                <a:lnTo>
                  <a:pt x="684665" y="1127"/>
                </a:lnTo>
                <a:lnTo>
                  <a:pt x="646343" y="0"/>
                </a:lnTo>
                <a:lnTo>
                  <a:pt x="646343" y="643922"/>
                </a:lnTo>
                <a:close/>
              </a:path>
            </a:pathLst>
          </a:custGeom>
          <a:ln w="48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6" name="object 46"/>
          <p:cNvSpPr/>
          <p:nvPr/>
        </p:nvSpPr>
        <p:spPr>
          <a:xfrm>
            <a:off x="3294123" y="1054267"/>
            <a:ext cx="221703" cy="551277"/>
          </a:xfrm>
          <a:custGeom>
            <a:avLst/>
            <a:gdLst/>
            <a:ahLst/>
            <a:cxnLst/>
            <a:rect l="l" t="t" r="r" b="b"/>
            <a:pathLst>
              <a:path w="258962" h="643922">
                <a:moveTo>
                  <a:pt x="258962" y="0"/>
                </a:moveTo>
                <a:lnTo>
                  <a:pt x="218933" y="1237"/>
                </a:lnTo>
                <a:lnTo>
                  <a:pt x="179151" y="4931"/>
                </a:lnTo>
                <a:lnTo>
                  <a:pt x="139726" y="11059"/>
                </a:lnTo>
                <a:lnTo>
                  <a:pt x="100768" y="19596"/>
                </a:lnTo>
                <a:lnTo>
                  <a:pt x="62387" y="30516"/>
                </a:lnTo>
                <a:lnTo>
                  <a:pt x="24693" y="43796"/>
                </a:lnTo>
                <a:lnTo>
                  <a:pt x="0" y="53947"/>
                </a:lnTo>
                <a:lnTo>
                  <a:pt x="258962" y="643922"/>
                </a:lnTo>
                <a:lnTo>
                  <a:pt x="258962" y="0"/>
                </a:lnTo>
                <a:close/>
              </a:path>
            </a:pathLst>
          </a:custGeom>
          <a:solidFill>
            <a:srgbClr val="003868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7" name="object 47"/>
          <p:cNvSpPr/>
          <p:nvPr/>
        </p:nvSpPr>
        <p:spPr>
          <a:xfrm>
            <a:off x="3294123" y="1054267"/>
            <a:ext cx="221703" cy="551277"/>
          </a:xfrm>
          <a:custGeom>
            <a:avLst/>
            <a:gdLst/>
            <a:ahLst/>
            <a:cxnLst/>
            <a:rect l="l" t="t" r="r" b="b"/>
            <a:pathLst>
              <a:path w="258962" h="643922">
                <a:moveTo>
                  <a:pt x="258962" y="643922"/>
                </a:moveTo>
                <a:lnTo>
                  <a:pt x="258962" y="0"/>
                </a:lnTo>
                <a:lnTo>
                  <a:pt x="245598" y="137"/>
                </a:lnTo>
                <a:lnTo>
                  <a:pt x="205639" y="2196"/>
                </a:lnTo>
                <a:lnTo>
                  <a:pt x="165964" y="6705"/>
                </a:lnTo>
                <a:lnTo>
                  <a:pt x="126682" y="13638"/>
                </a:lnTo>
                <a:lnTo>
                  <a:pt x="87905" y="22972"/>
                </a:lnTo>
                <a:lnTo>
                  <a:pt x="49740" y="34682"/>
                </a:lnTo>
                <a:lnTo>
                  <a:pt x="12300" y="48742"/>
                </a:lnTo>
                <a:lnTo>
                  <a:pt x="0" y="53947"/>
                </a:lnTo>
                <a:lnTo>
                  <a:pt x="258962" y="643922"/>
                </a:lnTo>
                <a:close/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8" name="object 48"/>
          <p:cNvSpPr/>
          <p:nvPr/>
        </p:nvSpPr>
        <p:spPr>
          <a:xfrm>
            <a:off x="1008887" y="4746224"/>
            <a:ext cx="204939" cy="108441"/>
          </a:xfrm>
          <a:custGeom>
            <a:avLst/>
            <a:gdLst/>
            <a:ahLst/>
            <a:cxnLst/>
            <a:rect l="l" t="t" r="r" b="b"/>
            <a:pathLst>
              <a:path w="239380" h="126665">
                <a:moveTo>
                  <a:pt x="0" y="126665"/>
                </a:moveTo>
                <a:lnTo>
                  <a:pt x="239380" y="126665"/>
                </a:lnTo>
                <a:lnTo>
                  <a:pt x="239380" y="0"/>
                </a:lnTo>
                <a:lnTo>
                  <a:pt x="0" y="0"/>
                </a:lnTo>
                <a:lnTo>
                  <a:pt x="0" y="1266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49" name="object 49"/>
          <p:cNvSpPr/>
          <p:nvPr/>
        </p:nvSpPr>
        <p:spPr>
          <a:xfrm>
            <a:off x="1008887" y="4746224"/>
            <a:ext cx="204939" cy="108441"/>
          </a:xfrm>
          <a:custGeom>
            <a:avLst/>
            <a:gdLst/>
            <a:ahLst/>
            <a:cxnLst/>
            <a:rect l="l" t="t" r="r" b="b"/>
            <a:pathLst>
              <a:path w="239380" h="126665">
                <a:moveTo>
                  <a:pt x="0" y="126665"/>
                </a:moveTo>
                <a:lnTo>
                  <a:pt x="239380" y="126665"/>
                </a:lnTo>
                <a:lnTo>
                  <a:pt x="239380" y="0"/>
                </a:lnTo>
                <a:lnTo>
                  <a:pt x="0" y="0"/>
                </a:lnTo>
                <a:lnTo>
                  <a:pt x="0" y="126665"/>
                </a:lnTo>
                <a:close/>
              </a:path>
            </a:pathLst>
          </a:custGeom>
          <a:ln w="51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0" name="object 50"/>
          <p:cNvSpPr/>
          <p:nvPr/>
        </p:nvSpPr>
        <p:spPr>
          <a:xfrm>
            <a:off x="1520874" y="4721311"/>
            <a:ext cx="204939" cy="133353"/>
          </a:xfrm>
          <a:custGeom>
            <a:avLst/>
            <a:gdLst/>
            <a:ahLst/>
            <a:cxnLst/>
            <a:rect l="l" t="t" r="r" b="b"/>
            <a:pathLst>
              <a:path w="239380" h="155764">
                <a:moveTo>
                  <a:pt x="0" y="155764"/>
                </a:moveTo>
                <a:lnTo>
                  <a:pt x="239380" y="155764"/>
                </a:lnTo>
                <a:lnTo>
                  <a:pt x="239380" y="0"/>
                </a:lnTo>
                <a:lnTo>
                  <a:pt x="0" y="0"/>
                </a:lnTo>
                <a:lnTo>
                  <a:pt x="0" y="15576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1" name="object 51"/>
          <p:cNvSpPr/>
          <p:nvPr/>
        </p:nvSpPr>
        <p:spPr>
          <a:xfrm>
            <a:off x="1520874" y="4721311"/>
            <a:ext cx="204939" cy="133353"/>
          </a:xfrm>
          <a:custGeom>
            <a:avLst/>
            <a:gdLst/>
            <a:ahLst/>
            <a:cxnLst/>
            <a:rect l="l" t="t" r="r" b="b"/>
            <a:pathLst>
              <a:path w="239380" h="155764">
                <a:moveTo>
                  <a:pt x="0" y="155764"/>
                </a:moveTo>
                <a:lnTo>
                  <a:pt x="239380" y="155764"/>
                </a:lnTo>
                <a:lnTo>
                  <a:pt x="239380" y="0"/>
                </a:lnTo>
                <a:lnTo>
                  <a:pt x="0" y="0"/>
                </a:lnTo>
                <a:lnTo>
                  <a:pt x="0" y="155764"/>
                </a:lnTo>
                <a:close/>
              </a:path>
            </a:pathLst>
          </a:custGeom>
          <a:ln w="51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2" name="object 52"/>
          <p:cNvSpPr/>
          <p:nvPr/>
        </p:nvSpPr>
        <p:spPr>
          <a:xfrm>
            <a:off x="2033585" y="4688340"/>
            <a:ext cx="204215" cy="166325"/>
          </a:xfrm>
          <a:custGeom>
            <a:avLst/>
            <a:gdLst/>
            <a:ahLst/>
            <a:cxnLst/>
            <a:rect l="l" t="t" r="r" b="b"/>
            <a:pathLst>
              <a:path w="238534" h="194277">
                <a:moveTo>
                  <a:pt x="0" y="194277"/>
                </a:moveTo>
                <a:lnTo>
                  <a:pt x="238534" y="194277"/>
                </a:lnTo>
                <a:lnTo>
                  <a:pt x="238534" y="0"/>
                </a:lnTo>
                <a:lnTo>
                  <a:pt x="0" y="0"/>
                </a:lnTo>
                <a:lnTo>
                  <a:pt x="0" y="19427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3" name="object 53"/>
          <p:cNvSpPr/>
          <p:nvPr/>
        </p:nvSpPr>
        <p:spPr>
          <a:xfrm>
            <a:off x="2033585" y="4688340"/>
            <a:ext cx="204215" cy="166325"/>
          </a:xfrm>
          <a:custGeom>
            <a:avLst/>
            <a:gdLst/>
            <a:ahLst/>
            <a:cxnLst/>
            <a:rect l="l" t="t" r="r" b="b"/>
            <a:pathLst>
              <a:path w="238534" h="194277">
                <a:moveTo>
                  <a:pt x="0" y="194277"/>
                </a:moveTo>
                <a:lnTo>
                  <a:pt x="238534" y="194277"/>
                </a:lnTo>
                <a:lnTo>
                  <a:pt x="238534" y="0"/>
                </a:lnTo>
                <a:lnTo>
                  <a:pt x="0" y="0"/>
                </a:lnTo>
                <a:lnTo>
                  <a:pt x="0" y="194277"/>
                </a:lnTo>
                <a:close/>
              </a:path>
            </a:pathLst>
          </a:custGeom>
          <a:ln w="51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4" name="object 54"/>
          <p:cNvSpPr/>
          <p:nvPr/>
        </p:nvSpPr>
        <p:spPr>
          <a:xfrm>
            <a:off x="2545572" y="4572571"/>
            <a:ext cx="204939" cy="282094"/>
          </a:xfrm>
          <a:custGeom>
            <a:avLst/>
            <a:gdLst/>
            <a:ahLst/>
            <a:cxnLst/>
            <a:rect l="l" t="t" r="r" b="b"/>
            <a:pathLst>
              <a:path w="239380" h="329501">
                <a:moveTo>
                  <a:pt x="0" y="329501"/>
                </a:moveTo>
                <a:lnTo>
                  <a:pt x="239380" y="329501"/>
                </a:lnTo>
                <a:lnTo>
                  <a:pt x="239380" y="0"/>
                </a:lnTo>
                <a:lnTo>
                  <a:pt x="0" y="0"/>
                </a:lnTo>
                <a:lnTo>
                  <a:pt x="0" y="32950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5" name="object 55"/>
          <p:cNvSpPr/>
          <p:nvPr/>
        </p:nvSpPr>
        <p:spPr>
          <a:xfrm>
            <a:off x="2545572" y="4572571"/>
            <a:ext cx="204939" cy="282094"/>
          </a:xfrm>
          <a:custGeom>
            <a:avLst/>
            <a:gdLst/>
            <a:ahLst/>
            <a:cxnLst/>
            <a:rect l="l" t="t" r="r" b="b"/>
            <a:pathLst>
              <a:path w="239380" h="329501">
                <a:moveTo>
                  <a:pt x="0" y="329501"/>
                </a:moveTo>
                <a:lnTo>
                  <a:pt x="239380" y="329501"/>
                </a:lnTo>
                <a:lnTo>
                  <a:pt x="239380" y="0"/>
                </a:lnTo>
                <a:lnTo>
                  <a:pt x="0" y="0"/>
                </a:lnTo>
                <a:lnTo>
                  <a:pt x="0" y="329501"/>
                </a:lnTo>
                <a:close/>
              </a:path>
            </a:pathLst>
          </a:custGeom>
          <a:ln w="50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6" name="object 56"/>
          <p:cNvSpPr/>
          <p:nvPr/>
        </p:nvSpPr>
        <p:spPr>
          <a:xfrm>
            <a:off x="3057559" y="4423831"/>
            <a:ext cx="204939" cy="430835"/>
          </a:xfrm>
          <a:custGeom>
            <a:avLst/>
            <a:gdLst/>
            <a:ahLst/>
            <a:cxnLst/>
            <a:rect l="l" t="t" r="r" b="b"/>
            <a:pathLst>
              <a:path w="239380" h="503239">
                <a:moveTo>
                  <a:pt x="0" y="503239"/>
                </a:moveTo>
                <a:lnTo>
                  <a:pt x="239380" y="503239"/>
                </a:lnTo>
                <a:lnTo>
                  <a:pt x="239380" y="0"/>
                </a:lnTo>
                <a:lnTo>
                  <a:pt x="0" y="0"/>
                </a:lnTo>
                <a:lnTo>
                  <a:pt x="0" y="50323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7" name="object 57"/>
          <p:cNvSpPr/>
          <p:nvPr/>
        </p:nvSpPr>
        <p:spPr>
          <a:xfrm>
            <a:off x="3057559" y="4423831"/>
            <a:ext cx="204939" cy="430835"/>
          </a:xfrm>
          <a:custGeom>
            <a:avLst/>
            <a:gdLst/>
            <a:ahLst/>
            <a:cxnLst/>
            <a:rect l="l" t="t" r="r" b="b"/>
            <a:pathLst>
              <a:path w="239380" h="503239">
                <a:moveTo>
                  <a:pt x="0" y="503239"/>
                </a:moveTo>
                <a:lnTo>
                  <a:pt x="239380" y="503239"/>
                </a:lnTo>
                <a:lnTo>
                  <a:pt x="239380" y="0"/>
                </a:lnTo>
                <a:lnTo>
                  <a:pt x="0" y="0"/>
                </a:lnTo>
                <a:lnTo>
                  <a:pt x="0" y="503239"/>
                </a:lnTo>
                <a:close/>
              </a:path>
            </a:pathLst>
          </a:custGeom>
          <a:ln w="50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8" name="object 58"/>
          <p:cNvSpPr/>
          <p:nvPr/>
        </p:nvSpPr>
        <p:spPr>
          <a:xfrm>
            <a:off x="3569546" y="4274356"/>
            <a:ext cx="204939" cy="580308"/>
          </a:xfrm>
          <a:custGeom>
            <a:avLst/>
            <a:gdLst/>
            <a:ahLst/>
            <a:cxnLst/>
            <a:rect l="l" t="t" r="r" b="b"/>
            <a:pathLst>
              <a:path w="239380" h="677832">
                <a:moveTo>
                  <a:pt x="0" y="677832"/>
                </a:moveTo>
                <a:lnTo>
                  <a:pt x="239380" y="677832"/>
                </a:lnTo>
                <a:lnTo>
                  <a:pt x="239380" y="0"/>
                </a:lnTo>
                <a:lnTo>
                  <a:pt x="0" y="0"/>
                </a:lnTo>
                <a:lnTo>
                  <a:pt x="0" y="67783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59" name="object 59"/>
          <p:cNvSpPr/>
          <p:nvPr/>
        </p:nvSpPr>
        <p:spPr>
          <a:xfrm>
            <a:off x="3569546" y="4274356"/>
            <a:ext cx="204939" cy="580308"/>
          </a:xfrm>
          <a:custGeom>
            <a:avLst/>
            <a:gdLst/>
            <a:ahLst/>
            <a:cxnLst/>
            <a:rect l="l" t="t" r="r" b="b"/>
            <a:pathLst>
              <a:path w="239380" h="677832">
                <a:moveTo>
                  <a:pt x="0" y="677832"/>
                </a:moveTo>
                <a:lnTo>
                  <a:pt x="239380" y="677832"/>
                </a:lnTo>
                <a:lnTo>
                  <a:pt x="239380" y="0"/>
                </a:lnTo>
                <a:lnTo>
                  <a:pt x="0" y="0"/>
                </a:lnTo>
                <a:lnTo>
                  <a:pt x="0" y="677832"/>
                </a:lnTo>
                <a:close/>
              </a:path>
            </a:pathLst>
          </a:custGeom>
          <a:ln w="50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0" name="object 60"/>
          <p:cNvSpPr/>
          <p:nvPr/>
        </p:nvSpPr>
        <p:spPr>
          <a:xfrm>
            <a:off x="1008887" y="3200934"/>
            <a:ext cx="204939" cy="1545290"/>
          </a:xfrm>
          <a:custGeom>
            <a:avLst/>
            <a:gdLst/>
            <a:ahLst/>
            <a:cxnLst/>
            <a:rect l="l" t="t" r="r" b="b"/>
            <a:pathLst>
              <a:path w="239380" h="1804985">
                <a:moveTo>
                  <a:pt x="0" y="1804985"/>
                </a:moveTo>
                <a:lnTo>
                  <a:pt x="239380" y="1804985"/>
                </a:lnTo>
                <a:lnTo>
                  <a:pt x="239380" y="0"/>
                </a:lnTo>
                <a:lnTo>
                  <a:pt x="0" y="0"/>
                </a:lnTo>
                <a:lnTo>
                  <a:pt x="0" y="180498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1" name="object 61"/>
          <p:cNvSpPr/>
          <p:nvPr/>
        </p:nvSpPr>
        <p:spPr>
          <a:xfrm>
            <a:off x="1520874" y="3200933"/>
            <a:ext cx="204939" cy="1520378"/>
          </a:xfrm>
          <a:custGeom>
            <a:avLst/>
            <a:gdLst/>
            <a:ahLst/>
            <a:cxnLst/>
            <a:rect l="l" t="t" r="r" b="b"/>
            <a:pathLst>
              <a:path w="239380" h="1775886">
                <a:moveTo>
                  <a:pt x="0" y="1775886"/>
                </a:moveTo>
                <a:lnTo>
                  <a:pt x="239380" y="1775886"/>
                </a:lnTo>
                <a:lnTo>
                  <a:pt x="239380" y="0"/>
                </a:lnTo>
                <a:lnTo>
                  <a:pt x="0" y="0"/>
                </a:lnTo>
                <a:lnTo>
                  <a:pt x="0" y="17758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2" name="object 62"/>
          <p:cNvSpPr/>
          <p:nvPr/>
        </p:nvSpPr>
        <p:spPr>
          <a:xfrm>
            <a:off x="2033585" y="3200933"/>
            <a:ext cx="204215" cy="1487406"/>
          </a:xfrm>
          <a:custGeom>
            <a:avLst/>
            <a:gdLst/>
            <a:ahLst/>
            <a:cxnLst/>
            <a:rect l="l" t="t" r="r" b="b"/>
            <a:pathLst>
              <a:path w="238534" h="1737373">
                <a:moveTo>
                  <a:pt x="0" y="1737373"/>
                </a:moveTo>
                <a:lnTo>
                  <a:pt x="238534" y="1737373"/>
                </a:lnTo>
                <a:lnTo>
                  <a:pt x="238534" y="0"/>
                </a:lnTo>
                <a:lnTo>
                  <a:pt x="0" y="0"/>
                </a:lnTo>
                <a:lnTo>
                  <a:pt x="0" y="173737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3" name="object 63"/>
          <p:cNvSpPr/>
          <p:nvPr/>
        </p:nvSpPr>
        <p:spPr>
          <a:xfrm>
            <a:off x="2545572" y="3200933"/>
            <a:ext cx="204939" cy="1371638"/>
          </a:xfrm>
          <a:custGeom>
            <a:avLst/>
            <a:gdLst/>
            <a:ahLst/>
            <a:cxnLst/>
            <a:rect l="l" t="t" r="r" b="b"/>
            <a:pathLst>
              <a:path w="239380" h="1602149">
                <a:moveTo>
                  <a:pt x="0" y="1602149"/>
                </a:moveTo>
                <a:lnTo>
                  <a:pt x="239380" y="1602149"/>
                </a:lnTo>
                <a:lnTo>
                  <a:pt x="239380" y="0"/>
                </a:lnTo>
                <a:lnTo>
                  <a:pt x="0" y="0"/>
                </a:lnTo>
                <a:lnTo>
                  <a:pt x="0" y="160214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4" name="object 64"/>
          <p:cNvSpPr/>
          <p:nvPr/>
        </p:nvSpPr>
        <p:spPr>
          <a:xfrm>
            <a:off x="3057559" y="3200958"/>
            <a:ext cx="204939" cy="1222896"/>
          </a:xfrm>
          <a:custGeom>
            <a:avLst/>
            <a:gdLst/>
            <a:ahLst/>
            <a:cxnLst/>
            <a:rect l="l" t="t" r="r" b="b"/>
            <a:pathLst>
              <a:path w="239380" h="1428411">
                <a:moveTo>
                  <a:pt x="0" y="1428411"/>
                </a:moveTo>
                <a:lnTo>
                  <a:pt x="239380" y="1428411"/>
                </a:lnTo>
                <a:lnTo>
                  <a:pt x="239380" y="0"/>
                </a:lnTo>
                <a:lnTo>
                  <a:pt x="0" y="0"/>
                </a:lnTo>
                <a:lnTo>
                  <a:pt x="0" y="14284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5" name="object 65"/>
          <p:cNvSpPr/>
          <p:nvPr/>
        </p:nvSpPr>
        <p:spPr>
          <a:xfrm>
            <a:off x="3569546" y="3200957"/>
            <a:ext cx="204939" cy="1073423"/>
          </a:xfrm>
          <a:custGeom>
            <a:avLst/>
            <a:gdLst/>
            <a:ahLst/>
            <a:cxnLst/>
            <a:rect l="l" t="t" r="r" b="b"/>
            <a:pathLst>
              <a:path w="239380" h="1253818">
                <a:moveTo>
                  <a:pt x="0" y="1253818"/>
                </a:moveTo>
                <a:lnTo>
                  <a:pt x="239380" y="1253818"/>
                </a:lnTo>
                <a:lnTo>
                  <a:pt x="239380" y="0"/>
                </a:lnTo>
                <a:lnTo>
                  <a:pt x="0" y="0"/>
                </a:lnTo>
                <a:lnTo>
                  <a:pt x="0" y="125381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6" name="object 66"/>
          <p:cNvSpPr/>
          <p:nvPr/>
        </p:nvSpPr>
        <p:spPr>
          <a:xfrm>
            <a:off x="3928009" y="3200957"/>
            <a:ext cx="0" cy="1674956"/>
          </a:xfrm>
          <a:custGeom>
            <a:avLst/>
            <a:gdLst/>
            <a:ahLst/>
            <a:cxnLst/>
            <a:rect l="l" t="t" r="r" b="b"/>
            <a:pathLst>
              <a:path h="1956442">
                <a:moveTo>
                  <a:pt x="0" y="0"/>
                </a:moveTo>
                <a:lnTo>
                  <a:pt x="0" y="1956442"/>
                </a:lnTo>
              </a:path>
            </a:pathLst>
          </a:custGeom>
          <a:ln w="507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7" name="object 67"/>
          <p:cNvSpPr/>
          <p:nvPr/>
        </p:nvSpPr>
        <p:spPr>
          <a:xfrm>
            <a:off x="834363" y="4854665"/>
            <a:ext cx="3114647" cy="0"/>
          </a:xfrm>
          <a:custGeom>
            <a:avLst/>
            <a:gdLst/>
            <a:ahLst/>
            <a:cxnLst/>
            <a:rect l="l" t="t" r="r" b="b"/>
            <a:pathLst>
              <a:path w="3638081">
                <a:moveTo>
                  <a:pt x="0" y="0"/>
                </a:moveTo>
                <a:lnTo>
                  <a:pt x="3638081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8" name="object 68"/>
          <p:cNvSpPr/>
          <p:nvPr/>
        </p:nvSpPr>
        <p:spPr>
          <a:xfrm>
            <a:off x="3928009" y="4670754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69" name="object 69"/>
          <p:cNvSpPr/>
          <p:nvPr/>
        </p:nvSpPr>
        <p:spPr>
          <a:xfrm>
            <a:off x="3928009" y="4486867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0" name="object 70"/>
          <p:cNvSpPr/>
          <p:nvPr/>
        </p:nvSpPr>
        <p:spPr>
          <a:xfrm>
            <a:off x="3928009" y="4302957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1" name="object 71"/>
          <p:cNvSpPr/>
          <p:nvPr/>
        </p:nvSpPr>
        <p:spPr>
          <a:xfrm>
            <a:off x="3928009" y="4119779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2" name="object 72"/>
          <p:cNvSpPr/>
          <p:nvPr/>
        </p:nvSpPr>
        <p:spPr>
          <a:xfrm>
            <a:off x="3928009" y="3935868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3" name="object 73"/>
          <p:cNvSpPr/>
          <p:nvPr/>
        </p:nvSpPr>
        <p:spPr>
          <a:xfrm>
            <a:off x="3928009" y="3751957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4" name="object 74"/>
          <p:cNvSpPr/>
          <p:nvPr/>
        </p:nvSpPr>
        <p:spPr>
          <a:xfrm>
            <a:off x="3928009" y="3568046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5" name="object 75"/>
          <p:cNvSpPr/>
          <p:nvPr/>
        </p:nvSpPr>
        <p:spPr>
          <a:xfrm>
            <a:off x="3928009" y="3384135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6" name="object 76"/>
          <p:cNvSpPr/>
          <p:nvPr/>
        </p:nvSpPr>
        <p:spPr>
          <a:xfrm>
            <a:off x="3928009" y="3200957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7" name="object 77"/>
          <p:cNvSpPr/>
          <p:nvPr/>
        </p:nvSpPr>
        <p:spPr>
          <a:xfrm>
            <a:off x="855363" y="3200957"/>
            <a:ext cx="0" cy="1674956"/>
          </a:xfrm>
          <a:custGeom>
            <a:avLst/>
            <a:gdLst/>
            <a:ahLst/>
            <a:cxnLst/>
            <a:rect l="l" t="t" r="r" b="b"/>
            <a:pathLst>
              <a:path h="1956442">
                <a:moveTo>
                  <a:pt x="0" y="0"/>
                </a:moveTo>
                <a:lnTo>
                  <a:pt x="0" y="1956442"/>
                </a:lnTo>
              </a:path>
            </a:pathLst>
          </a:custGeom>
          <a:ln w="507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8" name="object 78"/>
          <p:cNvSpPr/>
          <p:nvPr/>
        </p:nvSpPr>
        <p:spPr>
          <a:xfrm>
            <a:off x="834363" y="4689072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79" name="object 79"/>
          <p:cNvSpPr/>
          <p:nvPr/>
        </p:nvSpPr>
        <p:spPr>
          <a:xfrm>
            <a:off x="834363" y="4523503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0" name="object 80"/>
          <p:cNvSpPr/>
          <p:nvPr/>
        </p:nvSpPr>
        <p:spPr>
          <a:xfrm>
            <a:off x="834363" y="4358643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1" name="object 81"/>
          <p:cNvSpPr/>
          <p:nvPr/>
        </p:nvSpPr>
        <p:spPr>
          <a:xfrm>
            <a:off x="834363" y="4193050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2" name="object 82"/>
          <p:cNvSpPr/>
          <p:nvPr/>
        </p:nvSpPr>
        <p:spPr>
          <a:xfrm>
            <a:off x="834363" y="4027457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3" name="object 83"/>
          <p:cNvSpPr/>
          <p:nvPr/>
        </p:nvSpPr>
        <p:spPr>
          <a:xfrm>
            <a:off x="834363" y="3862597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4" name="object 84"/>
          <p:cNvSpPr/>
          <p:nvPr/>
        </p:nvSpPr>
        <p:spPr>
          <a:xfrm>
            <a:off x="834363" y="3697004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5" name="object 85"/>
          <p:cNvSpPr/>
          <p:nvPr/>
        </p:nvSpPr>
        <p:spPr>
          <a:xfrm>
            <a:off x="834363" y="3531410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6" name="object 86"/>
          <p:cNvSpPr/>
          <p:nvPr/>
        </p:nvSpPr>
        <p:spPr>
          <a:xfrm>
            <a:off x="834363" y="3365817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7" name="object 87"/>
          <p:cNvSpPr/>
          <p:nvPr/>
        </p:nvSpPr>
        <p:spPr>
          <a:xfrm>
            <a:off x="834363" y="3200957"/>
            <a:ext cx="21001" cy="0"/>
          </a:xfrm>
          <a:custGeom>
            <a:avLst/>
            <a:gdLst/>
            <a:ahLst/>
            <a:cxnLst/>
            <a:rect l="l" t="t" r="r" b="b"/>
            <a:pathLst>
              <a:path w="24530">
                <a:moveTo>
                  <a:pt x="0" y="0"/>
                </a:moveTo>
                <a:lnTo>
                  <a:pt x="24530" y="0"/>
                </a:lnTo>
              </a:path>
            </a:pathLst>
          </a:custGeom>
          <a:ln w="513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8" name="object 88"/>
          <p:cNvSpPr/>
          <p:nvPr/>
        </p:nvSpPr>
        <p:spPr>
          <a:xfrm>
            <a:off x="1367350" y="4854666"/>
            <a:ext cx="0" cy="21248"/>
          </a:xfrm>
          <a:custGeom>
            <a:avLst/>
            <a:gdLst/>
            <a:ahLst/>
            <a:cxnLst/>
            <a:rect l="l" t="t" r="r" b="b"/>
            <a:pathLst>
              <a:path h="24819">
                <a:moveTo>
                  <a:pt x="0" y="0"/>
                </a:moveTo>
                <a:lnTo>
                  <a:pt x="0" y="24819"/>
                </a:lnTo>
              </a:path>
            </a:pathLst>
          </a:custGeom>
          <a:ln w="507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89" name="object 89"/>
          <p:cNvSpPr/>
          <p:nvPr/>
        </p:nvSpPr>
        <p:spPr>
          <a:xfrm>
            <a:off x="1879338" y="4854666"/>
            <a:ext cx="0" cy="21248"/>
          </a:xfrm>
          <a:custGeom>
            <a:avLst/>
            <a:gdLst/>
            <a:ahLst/>
            <a:cxnLst/>
            <a:rect l="l" t="t" r="r" b="b"/>
            <a:pathLst>
              <a:path h="24819">
                <a:moveTo>
                  <a:pt x="0" y="0"/>
                </a:moveTo>
                <a:lnTo>
                  <a:pt x="0" y="24819"/>
                </a:lnTo>
              </a:path>
            </a:pathLst>
          </a:custGeom>
          <a:ln w="507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0" name="object 90"/>
          <p:cNvSpPr/>
          <p:nvPr/>
        </p:nvSpPr>
        <p:spPr>
          <a:xfrm>
            <a:off x="2392049" y="4854666"/>
            <a:ext cx="0" cy="21248"/>
          </a:xfrm>
          <a:custGeom>
            <a:avLst/>
            <a:gdLst/>
            <a:ahLst/>
            <a:cxnLst/>
            <a:rect l="l" t="t" r="r" b="b"/>
            <a:pathLst>
              <a:path h="24819">
                <a:moveTo>
                  <a:pt x="0" y="0"/>
                </a:moveTo>
                <a:lnTo>
                  <a:pt x="0" y="24819"/>
                </a:lnTo>
              </a:path>
            </a:pathLst>
          </a:custGeom>
          <a:ln w="507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1" name="object 91"/>
          <p:cNvSpPr/>
          <p:nvPr/>
        </p:nvSpPr>
        <p:spPr>
          <a:xfrm>
            <a:off x="2904036" y="4854666"/>
            <a:ext cx="0" cy="21248"/>
          </a:xfrm>
          <a:custGeom>
            <a:avLst/>
            <a:gdLst/>
            <a:ahLst/>
            <a:cxnLst/>
            <a:rect l="l" t="t" r="r" b="b"/>
            <a:pathLst>
              <a:path h="24819">
                <a:moveTo>
                  <a:pt x="0" y="0"/>
                </a:moveTo>
                <a:lnTo>
                  <a:pt x="0" y="24819"/>
                </a:lnTo>
              </a:path>
            </a:pathLst>
          </a:custGeom>
          <a:ln w="507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2" name="object 92"/>
          <p:cNvSpPr/>
          <p:nvPr/>
        </p:nvSpPr>
        <p:spPr>
          <a:xfrm>
            <a:off x="3416022" y="4854666"/>
            <a:ext cx="0" cy="21248"/>
          </a:xfrm>
          <a:custGeom>
            <a:avLst/>
            <a:gdLst/>
            <a:ahLst/>
            <a:cxnLst/>
            <a:rect l="l" t="t" r="r" b="b"/>
            <a:pathLst>
              <a:path h="24819">
                <a:moveTo>
                  <a:pt x="0" y="0"/>
                </a:moveTo>
                <a:lnTo>
                  <a:pt x="0" y="24819"/>
                </a:lnTo>
              </a:path>
            </a:pathLst>
          </a:custGeom>
          <a:ln w="507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3" name="object 93"/>
          <p:cNvSpPr/>
          <p:nvPr/>
        </p:nvSpPr>
        <p:spPr>
          <a:xfrm>
            <a:off x="1111514" y="3291875"/>
            <a:ext cx="2560441" cy="1408078"/>
          </a:xfrm>
          <a:custGeom>
            <a:avLst/>
            <a:gdLst/>
            <a:ahLst/>
            <a:cxnLst/>
            <a:rect l="l" t="t" r="r" b="b"/>
            <a:pathLst>
              <a:path w="2990737" h="1644713">
                <a:moveTo>
                  <a:pt x="0" y="1644713"/>
                </a:moveTo>
                <a:lnTo>
                  <a:pt x="59812" y="1638542"/>
                </a:lnTo>
                <a:lnTo>
                  <a:pt x="119626" y="1632631"/>
                </a:lnTo>
                <a:lnTo>
                  <a:pt x="179442" y="1626868"/>
                </a:lnTo>
                <a:lnTo>
                  <a:pt x="209350" y="1624007"/>
                </a:lnTo>
                <a:lnTo>
                  <a:pt x="239258" y="1621141"/>
                </a:lnTo>
                <a:lnTo>
                  <a:pt x="299074" y="1615341"/>
                </a:lnTo>
                <a:lnTo>
                  <a:pt x="358889" y="1609356"/>
                </a:lnTo>
                <a:lnTo>
                  <a:pt x="418703" y="1603074"/>
                </a:lnTo>
                <a:lnTo>
                  <a:pt x="478514" y="1596384"/>
                </a:lnTo>
                <a:lnTo>
                  <a:pt x="538322" y="1589176"/>
                </a:lnTo>
                <a:lnTo>
                  <a:pt x="598127" y="1581337"/>
                </a:lnTo>
                <a:lnTo>
                  <a:pt x="628039" y="1577421"/>
                </a:lnTo>
                <a:lnTo>
                  <a:pt x="687863" y="1570449"/>
                </a:lnTo>
                <a:lnTo>
                  <a:pt x="747686" y="1564150"/>
                </a:lnTo>
                <a:lnTo>
                  <a:pt x="777598" y="1561075"/>
                </a:lnTo>
                <a:lnTo>
                  <a:pt x="807509" y="1557955"/>
                </a:lnTo>
                <a:lnTo>
                  <a:pt x="867329" y="1551294"/>
                </a:lnTo>
                <a:lnTo>
                  <a:pt x="927148" y="1543599"/>
                </a:lnTo>
                <a:lnTo>
                  <a:pt x="986964" y="1534300"/>
                </a:lnTo>
                <a:lnTo>
                  <a:pt x="1046778" y="1522827"/>
                </a:lnTo>
                <a:lnTo>
                  <a:pt x="1106589" y="1508613"/>
                </a:lnTo>
                <a:lnTo>
                  <a:pt x="1166396" y="1491086"/>
                </a:lnTo>
                <a:lnTo>
                  <a:pt x="1226209" y="1469878"/>
                </a:lnTo>
                <a:lnTo>
                  <a:pt x="1286029" y="1445847"/>
                </a:lnTo>
                <a:lnTo>
                  <a:pt x="1345847" y="1419295"/>
                </a:lnTo>
                <a:lnTo>
                  <a:pt x="1405662" y="1390357"/>
                </a:lnTo>
                <a:lnTo>
                  <a:pt x="1465476" y="1359173"/>
                </a:lnTo>
                <a:lnTo>
                  <a:pt x="1525289" y="1325881"/>
                </a:lnTo>
                <a:lnTo>
                  <a:pt x="1585103" y="1290619"/>
                </a:lnTo>
                <a:lnTo>
                  <a:pt x="1644919" y="1253525"/>
                </a:lnTo>
                <a:lnTo>
                  <a:pt x="1704736" y="1214738"/>
                </a:lnTo>
                <a:lnTo>
                  <a:pt x="1764556" y="1174395"/>
                </a:lnTo>
                <a:lnTo>
                  <a:pt x="1824370" y="1132523"/>
                </a:lnTo>
                <a:lnTo>
                  <a:pt x="1884177" y="1088582"/>
                </a:lnTo>
                <a:lnTo>
                  <a:pt x="1943987" y="1042591"/>
                </a:lnTo>
                <a:lnTo>
                  <a:pt x="1973894" y="1018867"/>
                </a:lnTo>
                <a:lnTo>
                  <a:pt x="2003801" y="994680"/>
                </a:lnTo>
                <a:lnTo>
                  <a:pt x="2033709" y="970046"/>
                </a:lnTo>
                <a:lnTo>
                  <a:pt x="2063617" y="944981"/>
                </a:lnTo>
                <a:lnTo>
                  <a:pt x="2093526" y="919502"/>
                </a:lnTo>
                <a:lnTo>
                  <a:pt x="2123436" y="893625"/>
                </a:lnTo>
                <a:lnTo>
                  <a:pt x="2153346" y="867366"/>
                </a:lnTo>
                <a:lnTo>
                  <a:pt x="2183257" y="840743"/>
                </a:lnTo>
                <a:lnTo>
                  <a:pt x="2213168" y="813770"/>
                </a:lnTo>
                <a:lnTo>
                  <a:pt x="2243079" y="786464"/>
                </a:lnTo>
                <a:lnTo>
                  <a:pt x="2272990" y="758843"/>
                </a:lnTo>
                <a:lnTo>
                  <a:pt x="2302902" y="730922"/>
                </a:lnTo>
                <a:lnTo>
                  <a:pt x="2332814" y="702717"/>
                </a:lnTo>
                <a:lnTo>
                  <a:pt x="2362726" y="674246"/>
                </a:lnTo>
                <a:lnTo>
                  <a:pt x="2392638" y="645524"/>
                </a:lnTo>
                <a:lnTo>
                  <a:pt x="2422540" y="616347"/>
                </a:lnTo>
                <a:lnTo>
                  <a:pt x="2452443" y="586534"/>
                </a:lnTo>
                <a:lnTo>
                  <a:pt x="2482346" y="556138"/>
                </a:lnTo>
                <a:lnTo>
                  <a:pt x="2512251" y="525210"/>
                </a:lnTo>
                <a:lnTo>
                  <a:pt x="2542156" y="493801"/>
                </a:lnTo>
                <a:lnTo>
                  <a:pt x="2572062" y="461963"/>
                </a:lnTo>
                <a:lnTo>
                  <a:pt x="2601968" y="429746"/>
                </a:lnTo>
                <a:lnTo>
                  <a:pt x="2631874" y="397204"/>
                </a:lnTo>
                <a:lnTo>
                  <a:pt x="2661781" y="364387"/>
                </a:lnTo>
                <a:lnTo>
                  <a:pt x="2691688" y="331347"/>
                </a:lnTo>
                <a:lnTo>
                  <a:pt x="2721594" y="298135"/>
                </a:lnTo>
                <a:lnTo>
                  <a:pt x="2751501" y="264803"/>
                </a:lnTo>
                <a:lnTo>
                  <a:pt x="2781407" y="231402"/>
                </a:lnTo>
                <a:lnTo>
                  <a:pt x="2811313" y="197984"/>
                </a:lnTo>
                <a:lnTo>
                  <a:pt x="2841219" y="164600"/>
                </a:lnTo>
                <a:lnTo>
                  <a:pt x="2871124" y="131302"/>
                </a:lnTo>
                <a:lnTo>
                  <a:pt x="2901029" y="98142"/>
                </a:lnTo>
                <a:lnTo>
                  <a:pt x="2930933" y="65170"/>
                </a:lnTo>
                <a:lnTo>
                  <a:pt x="2960835" y="32439"/>
                </a:lnTo>
                <a:lnTo>
                  <a:pt x="2990737" y="0"/>
                </a:lnTo>
              </a:path>
            </a:pathLst>
          </a:custGeom>
          <a:ln w="21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4" name="object 94"/>
          <p:cNvSpPr/>
          <p:nvPr/>
        </p:nvSpPr>
        <p:spPr>
          <a:xfrm>
            <a:off x="987886" y="5077776"/>
            <a:ext cx="115866" cy="0"/>
          </a:xfrm>
          <a:custGeom>
            <a:avLst/>
            <a:gdLst/>
            <a:ahLst/>
            <a:cxnLst/>
            <a:rect l="l" t="t" r="r" b="b"/>
            <a:pathLst>
              <a:path w="135338">
                <a:moveTo>
                  <a:pt x="0" y="0"/>
                </a:moveTo>
                <a:lnTo>
                  <a:pt x="135339" y="0"/>
                </a:lnTo>
              </a:path>
            </a:pathLst>
          </a:custGeom>
          <a:ln w="44918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5" name="object 95"/>
          <p:cNvSpPr/>
          <p:nvPr/>
        </p:nvSpPr>
        <p:spPr>
          <a:xfrm>
            <a:off x="987886" y="5059092"/>
            <a:ext cx="115866" cy="37368"/>
          </a:xfrm>
          <a:custGeom>
            <a:avLst/>
            <a:gdLst/>
            <a:ahLst/>
            <a:cxnLst/>
            <a:rect l="l" t="t" r="r" b="b"/>
            <a:pathLst>
              <a:path w="135338" h="43648">
                <a:moveTo>
                  <a:pt x="0" y="43648"/>
                </a:moveTo>
                <a:lnTo>
                  <a:pt x="135338" y="43648"/>
                </a:lnTo>
                <a:lnTo>
                  <a:pt x="135338" y="0"/>
                </a:lnTo>
                <a:lnTo>
                  <a:pt x="0" y="0"/>
                </a:lnTo>
                <a:lnTo>
                  <a:pt x="0" y="43648"/>
                </a:lnTo>
                <a:close/>
              </a:path>
            </a:pathLst>
          </a:custGeom>
          <a:ln w="5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6" name="object 96"/>
          <p:cNvSpPr/>
          <p:nvPr/>
        </p:nvSpPr>
        <p:spPr>
          <a:xfrm>
            <a:off x="1969134" y="5059092"/>
            <a:ext cx="115866" cy="37368"/>
          </a:xfrm>
          <a:custGeom>
            <a:avLst/>
            <a:gdLst/>
            <a:ahLst/>
            <a:cxnLst/>
            <a:rect l="l" t="t" r="r" b="b"/>
            <a:pathLst>
              <a:path w="135338" h="43648">
                <a:moveTo>
                  <a:pt x="0" y="43648"/>
                </a:moveTo>
                <a:lnTo>
                  <a:pt x="135338" y="43648"/>
                </a:lnTo>
                <a:lnTo>
                  <a:pt x="135338" y="0"/>
                </a:lnTo>
                <a:lnTo>
                  <a:pt x="0" y="0"/>
                </a:lnTo>
                <a:lnTo>
                  <a:pt x="0" y="4364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7" name="object 97"/>
          <p:cNvSpPr/>
          <p:nvPr/>
        </p:nvSpPr>
        <p:spPr>
          <a:xfrm>
            <a:off x="2819670" y="5077776"/>
            <a:ext cx="115866" cy="0"/>
          </a:xfrm>
          <a:custGeom>
            <a:avLst/>
            <a:gdLst/>
            <a:ahLst/>
            <a:cxnLst/>
            <a:rect l="l" t="t" r="r" b="b"/>
            <a:pathLst>
              <a:path w="135338">
                <a:moveTo>
                  <a:pt x="0" y="0"/>
                </a:moveTo>
                <a:lnTo>
                  <a:pt x="135338" y="0"/>
                </a:lnTo>
              </a:path>
            </a:pathLst>
          </a:custGeom>
          <a:ln w="213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8" name="object 98"/>
          <p:cNvSpPr/>
          <p:nvPr/>
        </p:nvSpPr>
        <p:spPr>
          <a:xfrm>
            <a:off x="1987963" y="3406850"/>
            <a:ext cx="911003" cy="246924"/>
          </a:xfrm>
          <a:custGeom>
            <a:avLst/>
            <a:gdLst/>
            <a:ahLst/>
            <a:cxnLst/>
            <a:rect l="l" t="t" r="r" b="b"/>
            <a:pathLst>
              <a:path w="1064102" h="288421">
                <a:moveTo>
                  <a:pt x="0" y="288421"/>
                </a:moveTo>
                <a:lnTo>
                  <a:pt x="1064102" y="288421"/>
                </a:lnTo>
                <a:lnTo>
                  <a:pt x="1064102" y="0"/>
                </a:lnTo>
                <a:lnTo>
                  <a:pt x="0" y="0"/>
                </a:lnTo>
                <a:lnTo>
                  <a:pt x="0" y="288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99" name="object 99"/>
          <p:cNvSpPr/>
          <p:nvPr/>
        </p:nvSpPr>
        <p:spPr>
          <a:xfrm>
            <a:off x="1987963" y="3406850"/>
            <a:ext cx="911003" cy="246924"/>
          </a:xfrm>
          <a:custGeom>
            <a:avLst/>
            <a:gdLst/>
            <a:ahLst/>
            <a:cxnLst/>
            <a:rect l="l" t="t" r="r" b="b"/>
            <a:pathLst>
              <a:path w="1064102" h="288421">
                <a:moveTo>
                  <a:pt x="0" y="288421"/>
                </a:moveTo>
                <a:lnTo>
                  <a:pt x="1064102" y="288421"/>
                </a:lnTo>
                <a:lnTo>
                  <a:pt x="1064102" y="0"/>
                </a:lnTo>
                <a:lnTo>
                  <a:pt x="0" y="0"/>
                </a:lnTo>
                <a:lnTo>
                  <a:pt x="0" y="288421"/>
                </a:lnTo>
                <a:close/>
              </a:path>
            </a:pathLst>
          </a:custGeom>
          <a:ln w="8551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0" name="object 100"/>
          <p:cNvSpPr/>
          <p:nvPr/>
        </p:nvSpPr>
        <p:spPr>
          <a:xfrm>
            <a:off x="2897880" y="3265375"/>
            <a:ext cx="777937" cy="269394"/>
          </a:xfrm>
          <a:custGeom>
            <a:avLst/>
            <a:gdLst/>
            <a:ahLst/>
            <a:cxnLst/>
            <a:rect l="l" t="t" r="r" b="b"/>
            <a:pathLst>
              <a:path w="908674" h="314667">
                <a:moveTo>
                  <a:pt x="877327" y="17709"/>
                </a:moveTo>
                <a:lnTo>
                  <a:pt x="0" y="304111"/>
                </a:lnTo>
                <a:lnTo>
                  <a:pt x="3383" y="314667"/>
                </a:lnTo>
                <a:lnTo>
                  <a:pt x="880648" y="28285"/>
                </a:lnTo>
                <a:lnTo>
                  <a:pt x="887936" y="20068"/>
                </a:lnTo>
                <a:lnTo>
                  <a:pt x="877327" y="17709"/>
                </a:lnTo>
                <a:close/>
              </a:path>
              <a:path w="908674" h="314667">
                <a:moveTo>
                  <a:pt x="900024" y="11411"/>
                </a:moveTo>
                <a:lnTo>
                  <a:pt x="896620" y="11411"/>
                </a:lnTo>
                <a:lnTo>
                  <a:pt x="900004" y="21966"/>
                </a:lnTo>
                <a:lnTo>
                  <a:pt x="880648" y="28285"/>
                </a:lnTo>
                <a:lnTo>
                  <a:pt x="861517" y="49853"/>
                </a:lnTo>
                <a:lnTo>
                  <a:pt x="859473" y="52135"/>
                </a:lnTo>
                <a:lnTo>
                  <a:pt x="859684" y="55701"/>
                </a:lnTo>
                <a:lnTo>
                  <a:pt x="861940" y="57698"/>
                </a:lnTo>
                <a:lnTo>
                  <a:pt x="864195" y="59766"/>
                </a:lnTo>
                <a:lnTo>
                  <a:pt x="867720" y="59552"/>
                </a:lnTo>
                <a:lnTo>
                  <a:pt x="869694" y="57270"/>
                </a:lnTo>
                <a:lnTo>
                  <a:pt x="908674" y="13336"/>
                </a:lnTo>
                <a:lnTo>
                  <a:pt x="900024" y="11411"/>
                </a:lnTo>
                <a:close/>
              </a:path>
              <a:path w="908674" h="314667">
                <a:moveTo>
                  <a:pt x="887936" y="20068"/>
                </a:moveTo>
                <a:lnTo>
                  <a:pt x="880648" y="28285"/>
                </a:lnTo>
                <a:lnTo>
                  <a:pt x="899567" y="22109"/>
                </a:lnTo>
                <a:lnTo>
                  <a:pt x="897114" y="22109"/>
                </a:lnTo>
                <a:lnTo>
                  <a:pt x="887936" y="20068"/>
                </a:lnTo>
                <a:close/>
              </a:path>
              <a:path w="908674" h="314667">
                <a:moveTo>
                  <a:pt x="894224" y="12980"/>
                </a:moveTo>
                <a:lnTo>
                  <a:pt x="887936" y="20068"/>
                </a:lnTo>
                <a:lnTo>
                  <a:pt x="897114" y="22109"/>
                </a:lnTo>
                <a:lnTo>
                  <a:pt x="894224" y="12980"/>
                </a:lnTo>
                <a:close/>
              </a:path>
              <a:path w="908674" h="314667">
                <a:moveTo>
                  <a:pt x="897123" y="12980"/>
                </a:moveTo>
                <a:lnTo>
                  <a:pt x="894224" y="12980"/>
                </a:lnTo>
                <a:lnTo>
                  <a:pt x="897114" y="22109"/>
                </a:lnTo>
                <a:lnTo>
                  <a:pt x="899567" y="22109"/>
                </a:lnTo>
                <a:lnTo>
                  <a:pt x="900004" y="21966"/>
                </a:lnTo>
                <a:lnTo>
                  <a:pt x="897123" y="12980"/>
                </a:lnTo>
                <a:close/>
              </a:path>
              <a:path w="908674" h="314667">
                <a:moveTo>
                  <a:pt x="896620" y="11411"/>
                </a:moveTo>
                <a:lnTo>
                  <a:pt x="877327" y="17709"/>
                </a:lnTo>
                <a:lnTo>
                  <a:pt x="887936" y="20068"/>
                </a:lnTo>
                <a:lnTo>
                  <a:pt x="894224" y="12980"/>
                </a:lnTo>
                <a:lnTo>
                  <a:pt x="897123" y="12980"/>
                </a:lnTo>
                <a:lnTo>
                  <a:pt x="896620" y="11411"/>
                </a:lnTo>
                <a:close/>
              </a:path>
              <a:path w="908674" h="314667">
                <a:moveTo>
                  <a:pt x="848688" y="0"/>
                </a:moveTo>
                <a:lnTo>
                  <a:pt x="845727" y="1854"/>
                </a:lnTo>
                <a:lnTo>
                  <a:pt x="845093" y="4849"/>
                </a:lnTo>
                <a:lnTo>
                  <a:pt x="844458" y="7916"/>
                </a:lnTo>
                <a:lnTo>
                  <a:pt x="846362" y="10840"/>
                </a:lnTo>
                <a:lnTo>
                  <a:pt x="877327" y="17709"/>
                </a:lnTo>
                <a:lnTo>
                  <a:pt x="896620" y="11411"/>
                </a:lnTo>
                <a:lnTo>
                  <a:pt x="900024" y="11411"/>
                </a:lnTo>
                <a:lnTo>
                  <a:pt x="84868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1" name="object 101"/>
          <p:cNvSpPr/>
          <p:nvPr/>
        </p:nvSpPr>
        <p:spPr>
          <a:xfrm>
            <a:off x="1126203" y="3961513"/>
            <a:ext cx="477951" cy="150938"/>
          </a:xfrm>
          <a:custGeom>
            <a:avLst/>
            <a:gdLst/>
            <a:ahLst/>
            <a:cxnLst/>
            <a:rect l="l" t="t" r="r" b="b"/>
            <a:pathLst>
              <a:path w="558273" h="176304">
                <a:moveTo>
                  <a:pt x="0" y="176304"/>
                </a:moveTo>
                <a:lnTo>
                  <a:pt x="558273" y="176304"/>
                </a:lnTo>
                <a:lnTo>
                  <a:pt x="558273" y="0"/>
                </a:lnTo>
                <a:lnTo>
                  <a:pt x="0" y="0"/>
                </a:lnTo>
                <a:lnTo>
                  <a:pt x="0" y="176304"/>
                </a:lnTo>
                <a:close/>
              </a:path>
            </a:pathLst>
          </a:custGeom>
          <a:ln w="8549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2" name="object 102"/>
          <p:cNvSpPr/>
          <p:nvPr/>
        </p:nvSpPr>
        <p:spPr>
          <a:xfrm>
            <a:off x="1309538" y="4120206"/>
            <a:ext cx="567566" cy="510016"/>
          </a:xfrm>
          <a:custGeom>
            <a:avLst/>
            <a:gdLst/>
            <a:ahLst/>
            <a:cxnLst/>
            <a:rect l="l" t="t" r="r" b="b"/>
            <a:pathLst>
              <a:path w="662949" h="595727">
                <a:moveTo>
                  <a:pt x="604937" y="572627"/>
                </a:moveTo>
                <a:lnTo>
                  <a:pt x="601976" y="574581"/>
                </a:lnTo>
                <a:lnTo>
                  <a:pt x="600848" y="580607"/>
                </a:lnTo>
                <a:lnTo>
                  <a:pt x="602751" y="583539"/>
                </a:lnTo>
                <a:lnTo>
                  <a:pt x="662949" y="595727"/>
                </a:lnTo>
                <a:lnTo>
                  <a:pt x="661925" y="592568"/>
                </a:lnTo>
                <a:lnTo>
                  <a:pt x="651177" y="592568"/>
                </a:lnTo>
                <a:lnTo>
                  <a:pt x="635951" y="578907"/>
                </a:lnTo>
                <a:lnTo>
                  <a:pt x="604937" y="572627"/>
                </a:lnTo>
                <a:close/>
              </a:path>
              <a:path w="662949" h="595727">
                <a:moveTo>
                  <a:pt x="635951" y="578907"/>
                </a:moveTo>
                <a:lnTo>
                  <a:pt x="651177" y="592568"/>
                </a:lnTo>
                <a:lnTo>
                  <a:pt x="653299" y="590136"/>
                </a:lnTo>
                <a:lnTo>
                  <a:pt x="649627" y="590136"/>
                </a:lnTo>
                <a:lnTo>
                  <a:pt x="646684" y="581080"/>
                </a:lnTo>
                <a:lnTo>
                  <a:pt x="635951" y="578907"/>
                </a:lnTo>
                <a:close/>
              </a:path>
              <a:path w="662949" h="595727">
                <a:moveTo>
                  <a:pt x="640745" y="535091"/>
                </a:moveTo>
                <a:lnTo>
                  <a:pt x="634965" y="537002"/>
                </a:lnTo>
                <a:lnTo>
                  <a:pt x="633344" y="540147"/>
                </a:lnTo>
                <a:lnTo>
                  <a:pt x="634331" y="543064"/>
                </a:lnTo>
                <a:lnTo>
                  <a:pt x="643298" y="570659"/>
                </a:lnTo>
                <a:lnTo>
                  <a:pt x="658438" y="584245"/>
                </a:lnTo>
                <a:lnTo>
                  <a:pt x="651177" y="592568"/>
                </a:lnTo>
                <a:lnTo>
                  <a:pt x="661925" y="592568"/>
                </a:lnTo>
                <a:lnTo>
                  <a:pt x="644763" y="539598"/>
                </a:lnTo>
                <a:lnTo>
                  <a:pt x="643847" y="536674"/>
                </a:lnTo>
                <a:lnTo>
                  <a:pt x="640745" y="535091"/>
                </a:lnTo>
                <a:close/>
              </a:path>
              <a:path w="662949" h="595727">
                <a:moveTo>
                  <a:pt x="646684" y="581080"/>
                </a:moveTo>
                <a:lnTo>
                  <a:pt x="649627" y="590136"/>
                </a:lnTo>
                <a:lnTo>
                  <a:pt x="655900" y="582947"/>
                </a:lnTo>
                <a:lnTo>
                  <a:pt x="646684" y="581080"/>
                </a:lnTo>
                <a:close/>
              </a:path>
              <a:path w="662949" h="595727">
                <a:moveTo>
                  <a:pt x="643298" y="570659"/>
                </a:moveTo>
                <a:lnTo>
                  <a:pt x="646684" y="581080"/>
                </a:lnTo>
                <a:lnTo>
                  <a:pt x="655900" y="582947"/>
                </a:lnTo>
                <a:lnTo>
                  <a:pt x="649627" y="590136"/>
                </a:lnTo>
                <a:lnTo>
                  <a:pt x="653299" y="590136"/>
                </a:lnTo>
                <a:lnTo>
                  <a:pt x="658438" y="584245"/>
                </a:lnTo>
                <a:lnTo>
                  <a:pt x="643298" y="570659"/>
                </a:lnTo>
                <a:close/>
              </a:path>
              <a:path w="662949" h="595727">
                <a:moveTo>
                  <a:pt x="7330" y="0"/>
                </a:moveTo>
                <a:lnTo>
                  <a:pt x="0" y="8344"/>
                </a:lnTo>
                <a:lnTo>
                  <a:pt x="635951" y="578907"/>
                </a:lnTo>
                <a:lnTo>
                  <a:pt x="646684" y="581080"/>
                </a:lnTo>
                <a:lnTo>
                  <a:pt x="643298" y="570659"/>
                </a:lnTo>
                <a:lnTo>
                  <a:pt x="733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3" name="object 103"/>
          <p:cNvSpPr/>
          <p:nvPr/>
        </p:nvSpPr>
        <p:spPr>
          <a:xfrm>
            <a:off x="1051872" y="3906458"/>
            <a:ext cx="663251" cy="245247"/>
          </a:xfrm>
          <a:custGeom>
            <a:avLst/>
            <a:gdLst/>
            <a:ahLst/>
            <a:cxnLst/>
            <a:rect l="l" t="t" r="r" b="b"/>
            <a:pathLst>
              <a:path w="774714" h="286462">
                <a:moveTo>
                  <a:pt x="0" y="286462"/>
                </a:moveTo>
                <a:lnTo>
                  <a:pt x="774714" y="286462"/>
                </a:lnTo>
                <a:lnTo>
                  <a:pt x="774714" y="0"/>
                </a:lnTo>
                <a:lnTo>
                  <a:pt x="0" y="0"/>
                </a:lnTo>
                <a:lnTo>
                  <a:pt x="0" y="286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4" name="object 104"/>
          <p:cNvSpPr/>
          <p:nvPr/>
        </p:nvSpPr>
        <p:spPr>
          <a:xfrm>
            <a:off x="1051872" y="3906458"/>
            <a:ext cx="663251" cy="245247"/>
          </a:xfrm>
          <a:custGeom>
            <a:avLst/>
            <a:gdLst/>
            <a:ahLst/>
            <a:cxnLst/>
            <a:rect l="l" t="t" r="r" b="b"/>
            <a:pathLst>
              <a:path w="774714" h="286462">
                <a:moveTo>
                  <a:pt x="0" y="286462"/>
                </a:moveTo>
                <a:lnTo>
                  <a:pt x="774714" y="286462"/>
                </a:lnTo>
                <a:lnTo>
                  <a:pt x="774714" y="0"/>
                </a:lnTo>
                <a:lnTo>
                  <a:pt x="0" y="0"/>
                </a:lnTo>
                <a:lnTo>
                  <a:pt x="0" y="286462"/>
                </a:lnTo>
                <a:close/>
              </a:path>
            </a:pathLst>
          </a:custGeom>
          <a:ln w="685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5" name="object 105"/>
          <p:cNvSpPr/>
          <p:nvPr/>
        </p:nvSpPr>
        <p:spPr>
          <a:xfrm>
            <a:off x="5466913" y="1908804"/>
            <a:ext cx="3073749" cy="0"/>
          </a:xfrm>
          <a:custGeom>
            <a:avLst/>
            <a:gdLst/>
            <a:ahLst/>
            <a:cxnLst/>
            <a:rect l="l" t="t" r="r" b="b"/>
            <a:pathLst>
              <a:path w="3590310">
                <a:moveTo>
                  <a:pt x="0" y="0"/>
                </a:moveTo>
                <a:lnTo>
                  <a:pt x="3590310" y="0"/>
                </a:lnTo>
              </a:path>
            </a:pathLst>
          </a:custGeom>
          <a:ln w="10808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6" name="object 106"/>
          <p:cNvSpPr/>
          <p:nvPr/>
        </p:nvSpPr>
        <p:spPr>
          <a:xfrm>
            <a:off x="5466913" y="1716790"/>
            <a:ext cx="3073749" cy="0"/>
          </a:xfrm>
          <a:custGeom>
            <a:avLst/>
            <a:gdLst/>
            <a:ahLst/>
            <a:cxnLst/>
            <a:rect l="l" t="t" r="r" b="b"/>
            <a:pathLst>
              <a:path w="3590310">
                <a:moveTo>
                  <a:pt x="0" y="0"/>
                </a:moveTo>
                <a:lnTo>
                  <a:pt x="3590310" y="0"/>
                </a:lnTo>
              </a:path>
            </a:pathLst>
          </a:custGeom>
          <a:ln w="10808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7" name="object 107"/>
          <p:cNvSpPr/>
          <p:nvPr/>
        </p:nvSpPr>
        <p:spPr>
          <a:xfrm>
            <a:off x="5466913" y="1523639"/>
            <a:ext cx="3073749" cy="0"/>
          </a:xfrm>
          <a:custGeom>
            <a:avLst/>
            <a:gdLst/>
            <a:ahLst/>
            <a:cxnLst/>
            <a:rect l="l" t="t" r="r" b="b"/>
            <a:pathLst>
              <a:path w="3590310">
                <a:moveTo>
                  <a:pt x="0" y="0"/>
                </a:moveTo>
                <a:lnTo>
                  <a:pt x="3590310" y="0"/>
                </a:lnTo>
              </a:path>
            </a:pathLst>
          </a:custGeom>
          <a:ln w="10808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8" name="object 108"/>
          <p:cNvSpPr/>
          <p:nvPr/>
        </p:nvSpPr>
        <p:spPr>
          <a:xfrm>
            <a:off x="5466913" y="1330468"/>
            <a:ext cx="3073749" cy="0"/>
          </a:xfrm>
          <a:custGeom>
            <a:avLst/>
            <a:gdLst/>
            <a:ahLst/>
            <a:cxnLst/>
            <a:rect l="l" t="t" r="r" b="b"/>
            <a:pathLst>
              <a:path w="3590310">
                <a:moveTo>
                  <a:pt x="0" y="0"/>
                </a:moveTo>
                <a:lnTo>
                  <a:pt x="3590310" y="0"/>
                </a:lnTo>
              </a:path>
            </a:pathLst>
          </a:custGeom>
          <a:ln w="10808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09" name="object 109"/>
          <p:cNvSpPr/>
          <p:nvPr/>
        </p:nvSpPr>
        <p:spPr>
          <a:xfrm>
            <a:off x="5466913" y="1137297"/>
            <a:ext cx="3073749" cy="0"/>
          </a:xfrm>
          <a:custGeom>
            <a:avLst/>
            <a:gdLst/>
            <a:ahLst/>
            <a:cxnLst/>
            <a:rect l="l" t="t" r="r" b="b"/>
            <a:pathLst>
              <a:path w="3590310">
                <a:moveTo>
                  <a:pt x="0" y="0"/>
                </a:moveTo>
                <a:lnTo>
                  <a:pt x="3590310" y="0"/>
                </a:lnTo>
              </a:path>
            </a:pathLst>
          </a:custGeom>
          <a:ln w="10808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0" name="object 110"/>
          <p:cNvSpPr/>
          <p:nvPr/>
        </p:nvSpPr>
        <p:spPr>
          <a:xfrm>
            <a:off x="5466913" y="945283"/>
            <a:ext cx="3073749" cy="0"/>
          </a:xfrm>
          <a:custGeom>
            <a:avLst/>
            <a:gdLst/>
            <a:ahLst/>
            <a:cxnLst/>
            <a:rect l="l" t="t" r="r" b="b"/>
            <a:pathLst>
              <a:path w="3590310">
                <a:moveTo>
                  <a:pt x="0" y="0"/>
                </a:moveTo>
                <a:lnTo>
                  <a:pt x="3590310" y="0"/>
                </a:lnTo>
              </a:path>
            </a:pathLst>
          </a:custGeom>
          <a:ln w="10808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1" name="object 111"/>
          <p:cNvSpPr/>
          <p:nvPr/>
        </p:nvSpPr>
        <p:spPr>
          <a:xfrm>
            <a:off x="5466913" y="2101976"/>
            <a:ext cx="3073749" cy="0"/>
          </a:xfrm>
          <a:custGeom>
            <a:avLst/>
            <a:gdLst/>
            <a:ahLst/>
            <a:cxnLst/>
            <a:rect l="l" t="t" r="r" b="b"/>
            <a:pathLst>
              <a:path w="3590310">
                <a:moveTo>
                  <a:pt x="0" y="0"/>
                </a:moveTo>
                <a:lnTo>
                  <a:pt x="3590310" y="0"/>
                </a:lnTo>
              </a:path>
            </a:pathLst>
          </a:custGeom>
          <a:ln w="10808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2" name="object 112"/>
          <p:cNvSpPr/>
          <p:nvPr/>
        </p:nvSpPr>
        <p:spPr>
          <a:xfrm>
            <a:off x="5460529" y="2114121"/>
            <a:ext cx="12767" cy="0"/>
          </a:xfrm>
          <a:custGeom>
            <a:avLst/>
            <a:gdLst/>
            <a:ahLst/>
            <a:cxnLst/>
            <a:rect l="l" t="t" r="r" b="b"/>
            <a:pathLst>
              <a:path w="14913">
                <a:moveTo>
                  <a:pt x="0" y="0"/>
                </a:moveTo>
                <a:lnTo>
                  <a:pt x="14913" y="0"/>
                </a:lnTo>
              </a:path>
            </a:pathLst>
          </a:custGeom>
          <a:ln w="28373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3" name="object 113"/>
          <p:cNvSpPr/>
          <p:nvPr/>
        </p:nvSpPr>
        <p:spPr>
          <a:xfrm>
            <a:off x="6074960" y="2114121"/>
            <a:ext cx="12767" cy="0"/>
          </a:xfrm>
          <a:custGeom>
            <a:avLst/>
            <a:gdLst/>
            <a:ahLst/>
            <a:cxnLst/>
            <a:rect l="l" t="t" r="r" b="b"/>
            <a:pathLst>
              <a:path w="14913">
                <a:moveTo>
                  <a:pt x="0" y="0"/>
                </a:moveTo>
                <a:lnTo>
                  <a:pt x="14913" y="0"/>
                </a:lnTo>
              </a:path>
            </a:pathLst>
          </a:custGeom>
          <a:ln w="28373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4" name="object 114"/>
          <p:cNvSpPr/>
          <p:nvPr/>
        </p:nvSpPr>
        <p:spPr>
          <a:xfrm>
            <a:off x="6690987" y="2114121"/>
            <a:ext cx="12767" cy="0"/>
          </a:xfrm>
          <a:custGeom>
            <a:avLst/>
            <a:gdLst/>
            <a:ahLst/>
            <a:cxnLst/>
            <a:rect l="l" t="t" r="r" b="b"/>
            <a:pathLst>
              <a:path w="14913">
                <a:moveTo>
                  <a:pt x="0" y="0"/>
                </a:moveTo>
                <a:lnTo>
                  <a:pt x="14913" y="0"/>
                </a:lnTo>
              </a:path>
            </a:pathLst>
          </a:custGeom>
          <a:ln w="28373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5" name="object 115"/>
          <p:cNvSpPr/>
          <p:nvPr/>
        </p:nvSpPr>
        <p:spPr>
          <a:xfrm>
            <a:off x="7305418" y="2114121"/>
            <a:ext cx="12767" cy="0"/>
          </a:xfrm>
          <a:custGeom>
            <a:avLst/>
            <a:gdLst/>
            <a:ahLst/>
            <a:cxnLst/>
            <a:rect l="l" t="t" r="r" b="b"/>
            <a:pathLst>
              <a:path w="14913">
                <a:moveTo>
                  <a:pt x="0" y="0"/>
                </a:moveTo>
                <a:lnTo>
                  <a:pt x="14913" y="0"/>
                </a:lnTo>
              </a:path>
            </a:pathLst>
          </a:custGeom>
          <a:ln w="28373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6" name="object 116"/>
          <p:cNvSpPr/>
          <p:nvPr/>
        </p:nvSpPr>
        <p:spPr>
          <a:xfrm>
            <a:off x="7919848" y="2114121"/>
            <a:ext cx="12767" cy="0"/>
          </a:xfrm>
          <a:custGeom>
            <a:avLst/>
            <a:gdLst/>
            <a:ahLst/>
            <a:cxnLst/>
            <a:rect l="l" t="t" r="r" b="b"/>
            <a:pathLst>
              <a:path w="14913">
                <a:moveTo>
                  <a:pt x="0" y="0"/>
                </a:moveTo>
                <a:lnTo>
                  <a:pt x="14913" y="0"/>
                </a:lnTo>
              </a:path>
            </a:pathLst>
          </a:custGeom>
          <a:ln w="28373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7" name="object 117"/>
          <p:cNvSpPr/>
          <p:nvPr/>
        </p:nvSpPr>
        <p:spPr>
          <a:xfrm>
            <a:off x="8535874" y="2114121"/>
            <a:ext cx="4787" cy="0"/>
          </a:xfrm>
          <a:custGeom>
            <a:avLst/>
            <a:gdLst/>
            <a:ahLst/>
            <a:cxnLst/>
            <a:rect l="l" t="t" r="r" b="b"/>
            <a:pathLst>
              <a:path w="5592">
                <a:moveTo>
                  <a:pt x="0" y="0"/>
                </a:moveTo>
                <a:lnTo>
                  <a:pt x="5592" y="0"/>
                </a:lnTo>
              </a:path>
            </a:pathLst>
          </a:custGeom>
          <a:ln w="28373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8" name="object 118"/>
          <p:cNvSpPr/>
          <p:nvPr/>
        </p:nvSpPr>
        <p:spPr>
          <a:xfrm>
            <a:off x="5774221" y="1133340"/>
            <a:ext cx="2460290" cy="176018"/>
          </a:xfrm>
          <a:custGeom>
            <a:avLst/>
            <a:gdLst/>
            <a:ahLst/>
            <a:cxnLst/>
            <a:rect l="l" t="t" r="r" b="b"/>
            <a:pathLst>
              <a:path w="2873755" h="205599">
                <a:moveTo>
                  <a:pt x="0" y="16332"/>
                </a:moveTo>
                <a:lnTo>
                  <a:pt x="71843" y="14607"/>
                </a:lnTo>
                <a:lnTo>
                  <a:pt x="143686" y="12249"/>
                </a:lnTo>
                <a:lnTo>
                  <a:pt x="215528" y="9528"/>
                </a:lnTo>
                <a:lnTo>
                  <a:pt x="251448" y="8117"/>
                </a:lnTo>
                <a:lnTo>
                  <a:pt x="287368" y="6717"/>
                </a:lnTo>
                <a:lnTo>
                  <a:pt x="359207" y="4087"/>
                </a:lnTo>
                <a:lnTo>
                  <a:pt x="431044" y="1910"/>
                </a:lnTo>
                <a:lnTo>
                  <a:pt x="502877" y="457"/>
                </a:lnTo>
                <a:lnTo>
                  <a:pt x="574708" y="0"/>
                </a:lnTo>
                <a:lnTo>
                  <a:pt x="610621" y="229"/>
                </a:lnTo>
                <a:lnTo>
                  <a:pt x="682446" y="1775"/>
                </a:lnTo>
                <a:lnTo>
                  <a:pt x="754288" y="4970"/>
                </a:lnTo>
                <a:lnTo>
                  <a:pt x="826149" y="9746"/>
                </a:lnTo>
                <a:lnTo>
                  <a:pt x="898010" y="15860"/>
                </a:lnTo>
                <a:lnTo>
                  <a:pt x="969867" y="23076"/>
                </a:lnTo>
                <a:lnTo>
                  <a:pt x="1041722" y="31155"/>
                </a:lnTo>
                <a:lnTo>
                  <a:pt x="1113573" y="39860"/>
                </a:lnTo>
                <a:lnTo>
                  <a:pt x="1185418" y="48952"/>
                </a:lnTo>
                <a:lnTo>
                  <a:pt x="1257257" y="58195"/>
                </a:lnTo>
                <a:lnTo>
                  <a:pt x="1293174" y="62798"/>
                </a:lnTo>
                <a:lnTo>
                  <a:pt x="1329089" y="67349"/>
                </a:lnTo>
                <a:lnTo>
                  <a:pt x="1365003" y="71819"/>
                </a:lnTo>
                <a:lnTo>
                  <a:pt x="1400914" y="76178"/>
                </a:lnTo>
                <a:lnTo>
                  <a:pt x="1436823" y="80396"/>
                </a:lnTo>
                <a:lnTo>
                  <a:pt x="1472753" y="84641"/>
                </a:lnTo>
                <a:lnTo>
                  <a:pt x="1544606" y="93596"/>
                </a:lnTo>
                <a:lnTo>
                  <a:pt x="1616454" y="103015"/>
                </a:lnTo>
                <a:lnTo>
                  <a:pt x="1688296" y="112706"/>
                </a:lnTo>
                <a:lnTo>
                  <a:pt x="1724216" y="117593"/>
                </a:lnTo>
                <a:lnTo>
                  <a:pt x="1760136" y="122477"/>
                </a:lnTo>
                <a:lnTo>
                  <a:pt x="1831975" y="132138"/>
                </a:lnTo>
                <a:lnTo>
                  <a:pt x="1903815" y="141497"/>
                </a:lnTo>
                <a:lnTo>
                  <a:pt x="1975658" y="150364"/>
                </a:lnTo>
                <a:lnTo>
                  <a:pt x="2047505" y="158546"/>
                </a:lnTo>
                <a:lnTo>
                  <a:pt x="2119359" y="165853"/>
                </a:lnTo>
                <a:lnTo>
                  <a:pt x="2191198" y="172132"/>
                </a:lnTo>
                <a:lnTo>
                  <a:pt x="2263022" y="177446"/>
                </a:lnTo>
                <a:lnTo>
                  <a:pt x="2334854" y="181944"/>
                </a:lnTo>
                <a:lnTo>
                  <a:pt x="2406693" y="185783"/>
                </a:lnTo>
                <a:lnTo>
                  <a:pt x="2478539" y="189121"/>
                </a:lnTo>
                <a:lnTo>
                  <a:pt x="2550389" y="192117"/>
                </a:lnTo>
                <a:lnTo>
                  <a:pt x="2622244" y="194929"/>
                </a:lnTo>
                <a:lnTo>
                  <a:pt x="2658172" y="196315"/>
                </a:lnTo>
                <a:lnTo>
                  <a:pt x="2694102" y="197714"/>
                </a:lnTo>
                <a:lnTo>
                  <a:pt x="2730032" y="199146"/>
                </a:lnTo>
                <a:lnTo>
                  <a:pt x="2765962" y="200631"/>
                </a:lnTo>
                <a:lnTo>
                  <a:pt x="2801893" y="202188"/>
                </a:lnTo>
                <a:lnTo>
                  <a:pt x="2837823" y="203837"/>
                </a:lnTo>
                <a:lnTo>
                  <a:pt x="2873755" y="205599"/>
                </a:lnTo>
              </a:path>
            </a:pathLst>
          </a:custGeom>
          <a:ln w="16244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19" name="object 119"/>
          <p:cNvSpPr/>
          <p:nvPr/>
        </p:nvSpPr>
        <p:spPr>
          <a:xfrm>
            <a:off x="5774926" y="1220581"/>
            <a:ext cx="2459319" cy="683597"/>
          </a:xfrm>
          <a:custGeom>
            <a:avLst/>
            <a:gdLst/>
            <a:ahLst/>
            <a:cxnLst/>
            <a:rect l="l" t="t" r="r" b="b"/>
            <a:pathLst>
              <a:path w="2872621" h="798479">
                <a:moveTo>
                  <a:pt x="0" y="798479"/>
                </a:moveTo>
                <a:lnTo>
                  <a:pt x="717689" y="670124"/>
                </a:lnTo>
                <a:lnTo>
                  <a:pt x="1435378" y="490428"/>
                </a:lnTo>
                <a:lnTo>
                  <a:pt x="2154931" y="293189"/>
                </a:lnTo>
                <a:lnTo>
                  <a:pt x="2872621" y="0"/>
                </a:lnTo>
              </a:path>
            </a:pathLst>
          </a:custGeom>
          <a:ln w="22206">
            <a:solidFill>
              <a:srgbClr val="003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0" name="object 120"/>
          <p:cNvSpPr/>
          <p:nvPr/>
        </p:nvSpPr>
        <p:spPr>
          <a:xfrm>
            <a:off x="5474893" y="2299777"/>
            <a:ext cx="2582204" cy="143432"/>
          </a:xfrm>
          <a:custGeom>
            <a:avLst/>
            <a:gdLst/>
            <a:ahLst/>
            <a:cxnLst/>
            <a:rect l="l" t="t" r="r" b="b"/>
            <a:pathLst>
              <a:path w="3016158" h="167536">
                <a:moveTo>
                  <a:pt x="0" y="167536"/>
                </a:moveTo>
                <a:lnTo>
                  <a:pt x="3016158" y="167536"/>
                </a:lnTo>
                <a:lnTo>
                  <a:pt x="3016158" y="0"/>
                </a:lnTo>
                <a:lnTo>
                  <a:pt x="0" y="0"/>
                </a:lnTo>
                <a:lnTo>
                  <a:pt x="0" y="167536"/>
                </a:lnTo>
                <a:close/>
              </a:path>
            </a:pathLst>
          </a:custGeom>
          <a:ln w="108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1" name="object 121"/>
          <p:cNvSpPr/>
          <p:nvPr/>
        </p:nvSpPr>
        <p:spPr>
          <a:xfrm>
            <a:off x="5660020" y="2371490"/>
            <a:ext cx="255347" cy="0"/>
          </a:xfrm>
          <a:custGeom>
            <a:avLst/>
            <a:gdLst/>
            <a:ahLst/>
            <a:cxnLst/>
            <a:rect l="l" t="t" r="r" b="b"/>
            <a:pathLst>
              <a:path w="298260">
                <a:moveTo>
                  <a:pt x="0" y="0"/>
                </a:moveTo>
                <a:lnTo>
                  <a:pt x="298260" y="0"/>
                </a:lnTo>
              </a:path>
            </a:pathLst>
          </a:custGeom>
          <a:ln w="1621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2" name="object 122"/>
          <p:cNvSpPr/>
          <p:nvPr/>
        </p:nvSpPr>
        <p:spPr>
          <a:xfrm>
            <a:off x="6686198" y="2371490"/>
            <a:ext cx="255347" cy="0"/>
          </a:xfrm>
          <a:custGeom>
            <a:avLst/>
            <a:gdLst/>
            <a:ahLst/>
            <a:cxnLst/>
            <a:rect l="l" t="t" r="r" b="b"/>
            <a:pathLst>
              <a:path w="298260">
                <a:moveTo>
                  <a:pt x="0" y="0"/>
                </a:moveTo>
                <a:lnTo>
                  <a:pt x="298260" y="0"/>
                </a:lnTo>
              </a:path>
            </a:pathLst>
          </a:custGeom>
          <a:ln w="21617">
            <a:solidFill>
              <a:srgbClr val="0038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3" name="object 123"/>
          <p:cNvSpPr/>
          <p:nvPr/>
        </p:nvSpPr>
        <p:spPr>
          <a:xfrm>
            <a:off x="7643753" y="1078305"/>
            <a:ext cx="657520" cy="476546"/>
          </a:xfrm>
          <a:custGeom>
            <a:avLst/>
            <a:gdLst/>
            <a:ahLst/>
            <a:cxnLst/>
            <a:rect l="l" t="t" r="r" b="b"/>
            <a:pathLst>
              <a:path w="768020" h="556632">
                <a:moveTo>
                  <a:pt x="0" y="278327"/>
                </a:moveTo>
                <a:lnTo>
                  <a:pt x="5027" y="233187"/>
                </a:lnTo>
                <a:lnTo>
                  <a:pt x="19580" y="190365"/>
                </a:lnTo>
                <a:lnTo>
                  <a:pt x="42869" y="150432"/>
                </a:lnTo>
                <a:lnTo>
                  <a:pt x="74102" y="113962"/>
                </a:lnTo>
                <a:lnTo>
                  <a:pt x="112488" y="81530"/>
                </a:lnTo>
                <a:lnTo>
                  <a:pt x="157235" y="53709"/>
                </a:lnTo>
                <a:lnTo>
                  <a:pt x="207552" y="31071"/>
                </a:lnTo>
                <a:lnTo>
                  <a:pt x="262648" y="14191"/>
                </a:lnTo>
                <a:lnTo>
                  <a:pt x="321731" y="3643"/>
                </a:lnTo>
                <a:lnTo>
                  <a:pt x="384010" y="0"/>
                </a:lnTo>
                <a:lnTo>
                  <a:pt x="415499" y="922"/>
                </a:lnTo>
                <a:lnTo>
                  <a:pt x="476279" y="8090"/>
                </a:lnTo>
                <a:lnTo>
                  <a:pt x="533468" y="21876"/>
                </a:lnTo>
                <a:lnTo>
                  <a:pt x="586273" y="41706"/>
                </a:lnTo>
                <a:lnTo>
                  <a:pt x="633904" y="67007"/>
                </a:lnTo>
                <a:lnTo>
                  <a:pt x="675569" y="97206"/>
                </a:lnTo>
                <a:lnTo>
                  <a:pt x="710477" y="131728"/>
                </a:lnTo>
                <a:lnTo>
                  <a:pt x="737837" y="170001"/>
                </a:lnTo>
                <a:lnTo>
                  <a:pt x="756858" y="211451"/>
                </a:lnTo>
                <a:lnTo>
                  <a:pt x="766747" y="255503"/>
                </a:lnTo>
                <a:lnTo>
                  <a:pt x="768020" y="278327"/>
                </a:lnTo>
                <a:lnTo>
                  <a:pt x="766747" y="301150"/>
                </a:lnTo>
                <a:lnTo>
                  <a:pt x="756858" y="345202"/>
                </a:lnTo>
                <a:lnTo>
                  <a:pt x="737837" y="386649"/>
                </a:lnTo>
                <a:lnTo>
                  <a:pt x="710477" y="424919"/>
                </a:lnTo>
                <a:lnTo>
                  <a:pt x="675569" y="459438"/>
                </a:lnTo>
                <a:lnTo>
                  <a:pt x="633904" y="489633"/>
                </a:lnTo>
                <a:lnTo>
                  <a:pt x="586273" y="514931"/>
                </a:lnTo>
                <a:lnTo>
                  <a:pt x="533468" y="534759"/>
                </a:lnTo>
                <a:lnTo>
                  <a:pt x="476279" y="548542"/>
                </a:lnTo>
                <a:lnTo>
                  <a:pt x="415499" y="555709"/>
                </a:lnTo>
                <a:lnTo>
                  <a:pt x="384010" y="556632"/>
                </a:lnTo>
                <a:lnTo>
                  <a:pt x="352520" y="555709"/>
                </a:lnTo>
                <a:lnTo>
                  <a:pt x="291740" y="548542"/>
                </a:lnTo>
                <a:lnTo>
                  <a:pt x="234552" y="534759"/>
                </a:lnTo>
                <a:lnTo>
                  <a:pt x="181747" y="514931"/>
                </a:lnTo>
                <a:lnTo>
                  <a:pt x="134116" y="489633"/>
                </a:lnTo>
                <a:lnTo>
                  <a:pt x="92451" y="459438"/>
                </a:lnTo>
                <a:lnTo>
                  <a:pt x="57542" y="424919"/>
                </a:lnTo>
                <a:lnTo>
                  <a:pt x="30182" y="386649"/>
                </a:lnTo>
                <a:lnTo>
                  <a:pt x="11162" y="345202"/>
                </a:lnTo>
                <a:lnTo>
                  <a:pt x="1273" y="301150"/>
                </a:lnTo>
                <a:lnTo>
                  <a:pt x="0" y="278327"/>
                </a:lnTo>
                <a:close/>
              </a:path>
            </a:pathLst>
          </a:custGeom>
          <a:ln w="9166">
            <a:solidFill>
              <a:srgbClr val="1F487C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4" name="object 124"/>
          <p:cNvSpPr/>
          <p:nvPr/>
        </p:nvSpPr>
        <p:spPr>
          <a:xfrm>
            <a:off x="5070638" y="4001461"/>
            <a:ext cx="89116" cy="980254"/>
          </a:xfrm>
          <a:custGeom>
            <a:avLst/>
            <a:gdLst/>
            <a:ahLst/>
            <a:cxnLst/>
            <a:rect l="l" t="t" r="r" b="b"/>
            <a:pathLst>
              <a:path w="104092" h="1144991">
                <a:moveTo>
                  <a:pt x="0" y="1144991"/>
                </a:moveTo>
                <a:lnTo>
                  <a:pt x="104092" y="1144991"/>
                </a:lnTo>
                <a:lnTo>
                  <a:pt x="104092" y="0"/>
                </a:lnTo>
                <a:lnTo>
                  <a:pt x="0" y="0"/>
                </a:lnTo>
                <a:lnTo>
                  <a:pt x="0" y="1144991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5" name="object 125"/>
          <p:cNvSpPr/>
          <p:nvPr/>
        </p:nvSpPr>
        <p:spPr>
          <a:xfrm>
            <a:off x="5070638" y="4001461"/>
            <a:ext cx="89116" cy="980254"/>
          </a:xfrm>
          <a:custGeom>
            <a:avLst/>
            <a:gdLst/>
            <a:ahLst/>
            <a:cxnLst/>
            <a:rect l="l" t="t" r="r" b="b"/>
            <a:pathLst>
              <a:path w="104092" h="1144991">
                <a:moveTo>
                  <a:pt x="0" y="1144991"/>
                </a:moveTo>
                <a:lnTo>
                  <a:pt x="104092" y="1144991"/>
                </a:lnTo>
                <a:lnTo>
                  <a:pt x="104092" y="0"/>
                </a:lnTo>
                <a:lnTo>
                  <a:pt x="0" y="0"/>
                </a:lnTo>
                <a:lnTo>
                  <a:pt x="0" y="1144991"/>
                </a:lnTo>
                <a:close/>
              </a:path>
            </a:pathLst>
          </a:custGeom>
          <a:ln w="65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6" name="object 126"/>
          <p:cNvSpPr/>
          <p:nvPr/>
        </p:nvSpPr>
        <p:spPr>
          <a:xfrm>
            <a:off x="6399870" y="4865560"/>
            <a:ext cx="89116" cy="116155"/>
          </a:xfrm>
          <a:custGeom>
            <a:avLst/>
            <a:gdLst/>
            <a:ahLst/>
            <a:cxnLst/>
            <a:rect l="l" t="t" r="r" b="b"/>
            <a:pathLst>
              <a:path w="104092" h="135675">
                <a:moveTo>
                  <a:pt x="0" y="135675"/>
                </a:moveTo>
                <a:lnTo>
                  <a:pt x="104092" y="135675"/>
                </a:lnTo>
                <a:lnTo>
                  <a:pt x="104092" y="0"/>
                </a:lnTo>
                <a:lnTo>
                  <a:pt x="0" y="0"/>
                </a:lnTo>
                <a:lnTo>
                  <a:pt x="0" y="13567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7" name="object 127"/>
          <p:cNvSpPr/>
          <p:nvPr/>
        </p:nvSpPr>
        <p:spPr>
          <a:xfrm>
            <a:off x="6399870" y="4865560"/>
            <a:ext cx="89116" cy="116155"/>
          </a:xfrm>
          <a:custGeom>
            <a:avLst/>
            <a:gdLst/>
            <a:ahLst/>
            <a:cxnLst/>
            <a:rect l="l" t="t" r="r" b="b"/>
            <a:pathLst>
              <a:path w="104092" h="135675">
                <a:moveTo>
                  <a:pt x="0" y="135675"/>
                </a:moveTo>
                <a:lnTo>
                  <a:pt x="104092" y="135675"/>
                </a:lnTo>
                <a:lnTo>
                  <a:pt x="104092" y="0"/>
                </a:lnTo>
                <a:lnTo>
                  <a:pt x="0" y="0"/>
                </a:lnTo>
                <a:lnTo>
                  <a:pt x="0" y="135675"/>
                </a:lnTo>
                <a:close/>
              </a:path>
            </a:pathLst>
          </a:custGeom>
          <a:ln w="61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8" name="object 128"/>
          <p:cNvSpPr/>
          <p:nvPr/>
        </p:nvSpPr>
        <p:spPr>
          <a:xfrm>
            <a:off x="5292020" y="4502183"/>
            <a:ext cx="89116" cy="479531"/>
          </a:xfrm>
          <a:custGeom>
            <a:avLst/>
            <a:gdLst/>
            <a:ahLst/>
            <a:cxnLst/>
            <a:rect l="l" t="t" r="r" b="b"/>
            <a:pathLst>
              <a:path w="104092" h="560119">
                <a:moveTo>
                  <a:pt x="0" y="560119"/>
                </a:moveTo>
                <a:lnTo>
                  <a:pt x="104092" y="560119"/>
                </a:lnTo>
                <a:lnTo>
                  <a:pt x="104092" y="0"/>
                </a:lnTo>
                <a:lnTo>
                  <a:pt x="0" y="0"/>
                </a:lnTo>
                <a:lnTo>
                  <a:pt x="0" y="5601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29" name="object 129"/>
          <p:cNvSpPr/>
          <p:nvPr/>
        </p:nvSpPr>
        <p:spPr>
          <a:xfrm>
            <a:off x="5292020" y="4502183"/>
            <a:ext cx="89116" cy="479531"/>
          </a:xfrm>
          <a:custGeom>
            <a:avLst/>
            <a:gdLst/>
            <a:ahLst/>
            <a:cxnLst/>
            <a:rect l="l" t="t" r="r" b="b"/>
            <a:pathLst>
              <a:path w="104092" h="560119">
                <a:moveTo>
                  <a:pt x="0" y="560119"/>
                </a:moveTo>
                <a:lnTo>
                  <a:pt x="104092" y="560119"/>
                </a:lnTo>
                <a:lnTo>
                  <a:pt x="104092" y="0"/>
                </a:lnTo>
                <a:lnTo>
                  <a:pt x="0" y="0"/>
                </a:lnTo>
                <a:lnTo>
                  <a:pt x="0" y="560119"/>
                </a:lnTo>
                <a:close/>
              </a:path>
            </a:pathLst>
          </a:custGeom>
          <a:ln w="65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0" name="object 130"/>
          <p:cNvSpPr/>
          <p:nvPr/>
        </p:nvSpPr>
        <p:spPr>
          <a:xfrm>
            <a:off x="5513403" y="4578312"/>
            <a:ext cx="89116" cy="403403"/>
          </a:xfrm>
          <a:custGeom>
            <a:avLst/>
            <a:gdLst/>
            <a:ahLst/>
            <a:cxnLst/>
            <a:rect l="l" t="t" r="r" b="b"/>
            <a:pathLst>
              <a:path w="104092" h="471197">
                <a:moveTo>
                  <a:pt x="0" y="471197"/>
                </a:moveTo>
                <a:lnTo>
                  <a:pt x="104092" y="471197"/>
                </a:lnTo>
                <a:lnTo>
                  <a:pt x="104092" y="0"/>
                </a:lnTo>
                <a:lnTo>
                  <a:pt x="0" y="0"/>
                </a:lnTo>
                <a:lnTo>
                  <a:pt x="0" y="4711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1" name="object 131"/>
          <p:cNvSpPr/>
          <p:nvPr/>
        </p:nvSpPr>
        <p:spPr>
          <a:xfrm>
            <a:off x="5513403" y="4578312"/>
            <a:ext cx="89116" cy="403403"/>
          </a:xfrm>
          <a:custGeom>
            <a:avLst/>
            <a:gdLst/>
            <a:ahLst/>
            <a:cxnLst/>
            <a:rect l="l" t="t" r="r" b="b"/>
            <a:pathLst>
              <a:path w="104092" h="471197">
                <a:moveTo>
                  <a:pt x="0" y="471197"/>
                </a:moveTo>
                <a:lnTo>
                  <a:pt x="104092" y="471197"/>
                </a:lnTo>
                <a:lnTo>
                  <a:pt x="104092" y="0"/>
                </a:lnTo>
                <a:lnTo>
                  <a:pt x="0" y="0"/>
                </a:lnTo>
                <a:lnTo>
                  <a:pt x="0" y="471197"/>
                </a:lnTo>
                <a:close/>
              </a:path>
            </a:pathLst>
          </a:custGeom>
          <a:ln w="6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2" name="object 132"/>
          <p:cNvSpPr/>
          <p:nvPr/>
        </p:nvSpPr>
        <p:spPr>
          <a:xfrm>
            <a:off x="5735723" y="4776874"/>
            <a:ext cx="88177" cy="204840"/>
          </a:xfrm>
          <a:custGeom>
            <a:avLst/>
            <a:gdLst/>
            <a:ahLst/>
            <a:cxnLst/>
            <a:rect l="l" t="t" r="r" b="b"/>
            <a:pathLst>
              <a:path w="102996" h="239265">
                <a:moveTo>
                  <a:pt x="0" y="239265"/>
                </a:moveTo>
                <a:lnTo>
                  <a:pt x="102996" y="239265"/>
                </a:lnTo>
                <a:lnTo>
                  <a:pt x="102996" y="0"/>
                </a:lnTo>
                <a:lnTo>
                  <a:pt x="0" y="0"/>
                </a:lnTo>
                <a:lnTo>
                  <a:pt x="0" y="23926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3" name="object 133"/>
          <p:cNvSpPr/>
          <p:nvPr/>
        </p:nvSpPr>
        <p:spPr>
          <a:xfrm>
            <a:off x="5735723" y="4776874"/>
            <a:ext cx="88177" cy="204840"/>
          </a:xfrm>
          <a:custGeom>
            <a:avLst/>
            <a:gdLst/>
            <a:ahLst/>
            <a:cxnLst/>
            <a:rect l="l" t="t" r="r" b="b"/>
            <a:pathLst>
              <a:path w="102996" h="239265">
                <a:moveTo>
                  <a:pt x="0" y="239265"/>
                </a:moveTo>
                <a:lnTo>
                  <a:pt x="102996" y="239265"/>
                </a:lnTo>
                <a:lnTo>
                  <a:pt x="102996" y="0"/>
                </a:lnTo>
                <a:lnTo>
                  <a:pt x="0" y="0"/>
                </a:lnTo>
                <a:lnTo>
                  <a:pt x="0" y="239265"/>
                </a:lnTo>
                <a:close/>
              </a:path>
            </a:pathLst>
          </a:custGeom>
          <a:ln w="64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4" name="object 134"/>
          <p:cNvSpPr/>
          <p:nvPr/>
        </p:nvSpPr>
        <p:spPr>
          <a:xfrm>
            <a:off x="5957106" y="4809052"/>
            <a:ext cx="88177" cy="172662"/>
          </a:xfrm>
          <a:custGeom>
            <a:avLst/>
            <a:gdLst/>
            <a:ahLst/>
            <a:cxnLst/>
            <a:rect l="l" t="t" r="r" b="b"/>
            <a:pathLst>
              <a:path w="102996" h="201679">
                <a:moveTo>
                  <a:pt x="0" y="201679"/>
                </a:moveTo>
                <a:lnTo>
                  <a:pt x="102996" y="201679"/>
                </a:lnTo>
                <a:lnTo>
                  <a:pt x="102996" y="0"/>
                </a:lnTo>
                <a:lnTo>
                  <a:pt x="0" y="0"/>
                </a:lnTo>
                <a:lnTo>
                  <a:pt x="0" y="2016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5" name="object 135"/>
          <p:cNvSpPr/>
          <p:nvPr/>
        </p:nvSpPr>
        <p:spPr>
          <a:xfrm>
            <a:off x="5957106" y="4809052"/>
            <a:ext cx="88177" cy="172662"/>
          </a:xfrm>
          <a:custGeom>
            <a:avLst/>
            <a:gdLst/>
            <a:ahLst/>
            <a:cxnLst/>
            <a:rect l="l" t="t" r="r" b="b"/>
            <a:pathLst>
              <a:path w="102996" h="201679">
                <a:moveTo>
                  <a:pt x="0" y="201679"/>
                </a:moveTo>
                <a:lnTo>
                  <a:pt x="102996" y="201679"/>
                </a:lnTo>
                <a:lnTo>
                  <a:pt x="102996" y="0"/>
                </a:lnTo>
                <a:lnTo>
                  <a:pt x="0" y="0"/>
                </a:lnTo>
                <a:lnTo>
                  <a:pt x="0" y="201679"/>
                </a:lnTo>
                <a:close/>
              </a:path>
            </a:pathLst>
          </a:custGeom>
          <a:ln w="63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6" name="object 136"/>
          <p:cNvSpPr/>
          <p:nvPr/>
        </p:nvSpPr>
        <p:spPr>
          <a:xfrm>
            <a:off x="6178488" y="4814546"/>
            <a:ext cx="88177" cy="167168"/>
          </a:xfrm>
          <a:custGeom>
            <a:avLst/>
            <a:gdLst/>
            <a:ahLst/>
            <a:cxnLst/>
            <a:rect l="l" t="t" r="r" b="b"/>
            <a:pathLst>
              <a:path w="102996" h="195262">
                <a:moveTo>
                  <a:pt x="0" y="195262"/>
                </a:moveTo>
                <a:lnTo>
                  <a:pt x="102996" y="195262"/>
                </a:lnTo>
                <a:lnTo>
                  <a:pt x="102996" y="0"/>
                </a:lnTo>
                <a:lnTo>
                  <a:pt x="0" y="0"/>
                </a:lnTo>
                <a:lnTo>
                  <a:pt x="0" y="19526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7" name="object 137"/>
          <p:cNvSpPr/>
          <p:nvPr/>
        </p:nvSpPr>
        <p:spPr>
          <a:xfrm>
            <a:off x="6178488" y="4814546"/>
            <a:ext cx="88177" cy="167168"/>
          </a:xfrm>
          <a:custGeom>
            <a:avLst/>
            <a:gdLst/>
            <a:ahLst/>
            <a:cxnLst/>
            <a:rect l="l" t="t" r="r" b="b"/>
            <a:pathLst>
              <a:path w="102996" h="195262">
                <a:moveTo>
                  <a:pt x="0" y="195262"/>
                </a:moveTo>
                <a:lnTo>
                  <a:pt x="102996" y="195262"/>
                </a:lnTo>
                <a:lnTo>
                  <a:pt x="102996" y="0"/>
                </a:lnTo>
                <a:lnTo>
                  <a:pt x="0" y="0"/>
                </a:lnTo>
                <a:lnTo>
                  <a:pt x="0" y="195262"/>
                </a:lnTo>
                <a:close/>
              </a:path>
            </a:pathLst>
          </a:custGeom>
          <a:ln w="63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38" name="object 138"/>
          <p:cNvSpPr txBox="1"/>
          <p:nvPr/>
        </p:nvSpPr>
        <p:spPr>
          <a:xfrm>
            <a:off x="4762382" y="3545013"/>
            <a:ext cx="1703220" cy="375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/>
            <a:r>
              <a:rPr sz="770" b="1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spc="26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spc="39" dirty="0">
                <a:solidFill>
                  <a:srgbClr val="808080"/>
                </a:solidFill>
                <a:latin typeface="Times New Roman"/>
                <a:cs typeface="Times New Roman"/>
              </a:rPr>
              <a:t>16</a:t>
            </a:r>
            <a:r>
              <a:rPr sz="770" b="1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spc="43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856" b="1" spc="-39" dirty="0">
                <a:latin typeface="Times New Roman"/>
                <a:cs typeface="Times New Roman"/>
              </a:rPr>
              <a:t>C</a:t>
            </a:r>
            <a:r>
              <a:rPr sz="856" b="1" spc="26" dirty="0">
                <a:latin typeface="Times New Roman"/>
                <a:cs typeface="Times New Roman"/>
              </a:rPr>
              <a:t>a</a:t>
            </a:r>
            <a:r>
              <a:rPr sz="856" b="1" spc="4" dirty="0">
                <a:latin typeface="Times New Roman"/>
                <a:cs typeface="Times New Roman"/>
              </a:rPr>
              <a:t>rds</a:t>
            </a:r>
            <a:r>
              <a:rPr sz="856" b="1" spc="17" dirty="0">
                <a:latin typeface="Times New Roman"/>
                <a:cs typeface="Times New Roman"/>
              </a:rPr>
              <a:t> </a:t>
            </a:r>
            <a:r>
              <a:rPr sz="856" b="1" spc="4" dirty="0">
                <a:latin typeface="Times New Roman"/>
                <a:cs typeface="Times New Roman"/>
              </a:rPr>
              <a:t>ju</a:t>
            </a:r>
            <a:r>
              <a:rPr sz="856" b="1" spc="9" dirty="0">
                <a:latin typeface="Times New Roman"/>
                <a:cs typeface="Times New Roman"/>
              </a:rPr>
              <a:t>s</a:t>
            </a:r>
            <a:r>
              <a:rPr sz="856" b="1" spc="-17" dirty="0">
                <a:latin typeface="Times New Roman"/>
                <a:cs typeface="Times New Roman"/>
              </a:rPr>
              <a:t>t</a:t>
            </a:r>
            <a:r>
              <a:rPr sz="856" b="1" spc="21" dirty="0">
                <a:latin typeface="Times New Roman"/>
                <a:cs typeface="Times New Roman"/>
              </a:rPr>
              <a:t> </a:t>
            </a:r>
            <a:r>
              <a:rPr sz="856" b="1" spc="9" dirty="0">
                <a:latin typeface="Times New Roman"/>
                <a:cs typeface="Times New Roman"/>
              </a:rPr>
              <a:t>b</a:t>
            </a:r>
            <a:r>
              <a:rPr sz="856" b="1" spc="34" dirty="0">
                <a:latin typeface="Times New Roman"/>
                <a:cs typeface="Times New Roman"/>
              </a:rPr>
              <a:t>e</a:t>
            </a:r>
            <a:r>
              <a:rPr sz="856" b="1" spc="26" dirty="0">
                <a:latin typeface="Times New Roman"/>
                <a:cs typeface="Times New Roman"/>
              </a:rPr>
              <a:t>ing</a:t>
            </a:r>
            <a:r>
              <a:rPr sz="856" b="1" spc="30" dirty="0">
                <a:latin typeface="Times New Roman"/>
                <a:cs typeface="Times New Roman"/>
              </a:rPr>
              <a:t> </a:t>
            </a:r>
            <a:r>
              <a:rPr sz="856" b="1" spc="9" dirty="0">
                <a:latin typeface="Times New Roman"/>
                <a:cs typeface="Times New Roman"/>
              </a:rPr>
              <a:t>u</a:t>
            </a:r>
            <a:r>
              <a:rPr sz="856" b="1" spc="81" dirty="0">
                <a:latin typeface="Times New Roman"/>
                <a:cs typeface="Times New Roman"/>
              </a:rPr>
              <a:t>s</a:t>
            </a:r>
            <a:r>
              <a:rPr sz="856" b="1" spc="47" dirty="0">
                <a:latin typeface="Times New Roman"/>
                <a:cs typeface="Times New Roman"/>
              </a:rPr>
              <a:t>ed</a:t>
            </a:r>
            <a:r>
              <a:rPr sz="856" b="1" spc="26" dirty="0">
                <a:latin typeface="Times New Roman"/>
                <a:cs typeface="Times New Roman"/>
              </a:rPr>
              <a:t> a</a:t>
            </a:r>
            <a:r>
              <a:rPr sz="856" b="1" spc="90" dirty="0">
                <a:latin typeface="Times New Roman"/>
                <a:cs typeface="Times New Roman"/>
              </a:rPr>
              <a:t>s</a:t>
            </a:r>
            <a:r>
              <a:rPr sz="856" b="1" spc="60" dirty="0">
                <a:latin typeface="Times New Roman"/>
                <a:cs typeface="Times New Roman"/>
              </a:rPr>
              <a:t> co</a:t>
            </a:r>
            <a:r>
              <a:rPr sz="856" b="1" spc="-21" dirty="0">
                <a:latin typeface="Times New Roman"/>
                <a:cs typeface="Times New Roman"/>
              </a:rPr>
              <a:t>nv</a:t>
            </a:r>
            <a:r>
              <a:rPr sz="856" b="1" spc="34" dirty="0">
                <a:latin typeface="Times New Roman"/>
                <a:cs typeface="Times New Roman"/>
              </a:rPr>
              <a:t>e</a:t>
            </a:r>
            <a:r>
              <a:rPr sz="856" b="1" spc="43" dirty="0">
                <a:latin typeface="Times New Roman"/>
                <a:cs typeface="Times New Roman"/>
              </a:rPr>
              <a:t>n</a:t>
            </a:r>
            <a:r>
              <a:rPr sz="856" b="1" spc="21" dirty="0">
                <a:latin typeface="Times New Roman"/>
                <a:cs typeface="Times New Roman"/>
              </a:rPr>
              <a:t>i</a:t>
            </a:r>
            <a:r>
              <a:rPr sz="856" b="1" spc="39" dirty="0">
                <a:latin typeface="Times New Roman"/>
                <a:cs typeface="Times New Roman"/>
              </a:rPr>
              <a:t>e</a:t>
            </a:r>
            <a:r>
              <a:rPr sz="856" b="1" spc="-13" dirty="0">
                <a:latin typeface="Times New Roman"/>
                <a:cs typeface="Times New Roman"/>
              </a:rPr>
              <a:t>nt</a:t>
            </a:r>
            <a:r>
              <a:rPr sz="856" b="1" spc="17" dirty="0">
                <a:latin typeface="Times New Roman"/>
                <a:cs typeface="Times New Roman"/>
              </a:rPr>
              <a:t> </a:t>
            </a:r>
            <a:r>
              <a:rPr sz="856" b="1" spc="39" dirty="0">
                <a:latin typeface="Times New Roman"/>
                <a:cs typeface="Times New Roman"/>
              </a:rPr>
              <a:t>c</a:t>
            </a:r>
            <a:r>
              <a:rPr sz="856" b="1" spc="56" dirty="0">
                <a:latin typeface="Times New Roman"/>
                <a:cs typeface="Times New Roman"/>
              </a:rPr>
              <a:t>a</a:t>
            </a:r>
            <a:r>
              <a:rPr sz="856" b="1" spc="81" dirty="0">
                <a:latin typeface="Times New Roman"/>
                <a:cs typeface="Times New Roman"/>
              </a:rPr>
              <a:t>s</a:t>
            </a:r>
            <a:r>
              <a:rPr sz="856" b="1" spc="9" dirty="0">
                <a:latin typeface="Times New Roman"/>
                <a:cs typeface="Times New Roman"/>
              </a:rPr>
              <a:t>h</a:t>
            </a:r>
            <a:endParaRPr sz="856">
              <a:latin typeface="Times New Roman"/>
              <a:cs typeface="Times New Roman"/>
            </a:endParaRPr>
          </a:p>
          <a:p>
            <a:pPr marL="61429">
              <a:spcBef>
                <a:spcPts val="350"/>
              </a:spcBef>
            </a:pPr>
            <a:r>
              <a:rPr sz="385" spc="43" dirty="0">
                <a:latin typeface="Arial Narrow"/>
                <a:cs typeface="Arial Narrow"/>
              </a:rPr>
              <a:t>8</a:t>
            </a:r>
            <a:r>
              <a:rPr sz="385" spc="26" dirty="0">
                <a:latin typeface="Arial Narrow"/>
                <a:cs typeface="Arial Narrow"/>
              </a:rPr>
              <a:t>.</a:t>
            </a:r>
            <a:r>
              <a:rPr sz="385" spc="43" dirty="0">
                <a:latin typeface="Arial Narrow"/>
                <a:cs typeface="Arial Narrow"/>
              </a:rPr>
              <a:t>00x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909211" y="3545013"/>
            <a:ext cx="1743992" cy="2712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/>
            <a:r>
              <a:rPr sz="770" b="1" spc="-64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b="1" spc="9" dirty="0">
                <a:solidFill>
                  <a:srgbClr val="808080"/>
                </a:solidFill>
                <a:latin typeface="Times New Roman"/>
                <a:cs typeface="Times New Roman"/>
              </a:rPr>
              <a:t>ig</a:t>
            </a:r>
            <a:r>
              <a:rPr sz="770" b="1" spc="13" dirty="0">
                <a:solidFill>
                  <a:srgbClr val="808080"/>
                </a:solidFill>
                <a:latin typeface="Times New Roman"/>
                <a:cs typeface="Times New Roman"/>
              </a:rPr>
              <a:t>u</a:t>
            </a:r>
            <a:r>
              <a:rPr sz="770" b="1" spc="-77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r>
              <a:rPr sz="770" b="1" spc="8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b="1" spc="26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b="1" spc="39" dirty="0">
                <a:solidFill>
                  <a:srgbClr val="808080"/>
                </a:solidFill>
                <a:latin typeface="Times New Roman"/>
                <a:cs typeface="Times New Roman"/>
              </a:rPr>
              <a:t>17</a:t>
            </a:r>
            <a:r>
              <a:rPr sz="770" b="1" spc="-47" dirty="0">
                <a:solidFill>
                  <a:srgbClr val="808080"/>
                </a:solidFill>
                <a:latin typeface="Times New Roman"/>
                <a:cs typeface="Times New Roman"/>
              </a:rPr>
              <a:t>:</a:t>
            </a:r>
            <a:r>
              <a:rPr sz="770" b="1" spc="43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856" b="1" spc="-39" dirty="0">
                <a:latin typeface="Times New Roman"/>
                <a:cs typeface="Times New Roman"/>
              </a:rPr>
              <a:t>Mo</a:t>
            </a:r>
            <a:r>
              <a:rPr sz="856" b="1" spc="9" dirty="0">
                <a:latin typeface="Times New Roman"/>
                <a:cs typeface="Times New Roman"/>
              </a:rPr>
              <a:t>bile</a:t>
            </a:r>
            <a:r>
              <a:rPr sz="856" b="1" spc="17" dirty="0">
                <a:latin typeface="Times New Roman"/>
                <a:cs typeface="Times New Roman"/>
              </a:rPr>
              <a:t> </a:t>
            </a:r>
            <a:r>
              <a:rPr sz="856" b="1" spc="9" dirty="0">
                <a:latin typeface="Times New Roman"/>
                <a:cs typeface="Times New Roman"/>
              </a:rPr>
              <a:t>p</a:t>
            </a:r>
            <a:r>
              <a:rPr sz="856" b="1" spc="26" dirty="0">
                <a:latin typeface="Times New Roman"/>
                <a:cs typeface="Times New Roman"/>
              </a:rPr>
              <a:t>a</a:t>
            </a:r>
            <a:r>
              <a:rPr sz="856" b="1" spc="-39" dirty="0">
                <a:latin typeface="Times New Roman"/>
                <a:cs typeface="Times New Roman"/>
              </a:rPr>
              <a:t>y</a:t>
            </a:r>
            <a:r>
              <a:rPr sz="856" b="1" spc="30" dirty="0">
                <a:latin typeface="Times New Roman"/>
                <a:cs typeface="Times New Roman"/>
              </a:rPr>
              <a:t>m</a:t>
            </a:r>
            <a:r>
              <a:rPr sz="856" b="1" spc="34" dirty="0">
                <a:latin typeface="Times New Roman"/>
                <a:cs typeface="Times New Roman"/>
              </a:rPr>
              <a:t>e</a:t>
            </a:r>
            <a:r>
              <a:rPr sz="856" b="1" spc="43" dirty="0">
                <a:latin typeface="Times New Roman"/>
                <a:cs typeface="Times New Roman"/>
              </a:rPr>
              <a:t>n</a:t>
            </a:r>
            <a:r>
              <a:rPr sz="856" b="1" spc="-13" dirty="0">
                <a:latin typeface="Times New Roman"/>
                <a:cs typeface="Times New Roman"/>
              </a:rPr>
              <a:t>t</a:t>
            </a:r>
            <a:r>
              <a:rPr sz="856" b="1" spc="90" dirty="0">
                <a:latin typeface="Times New Roman"/>
                <a:cs typeface="Times New Roman"/>
              </a:rPr>
              <a:t>s</a:t>
            </a:r>
            <a:r>
              <a:rPr sz="856" b="1" spc="26" dirty="0">
                <a:latin typeface="Times New Roman"/>
                <a:cs typeface="Times New Roman"/>
              </a:rPr>
              <a:t> </a:t>
            </a:r>
            <a:r>
              <a:rPr sz="856" b="1" spc="60" dirty="0">
                <a:latin typeface="Times New Roman"/>
                <a:cs typeface="Times New Roman"/>
              </a:rPr>
              <a:t>g</a:t>
            </a:r>
            <a:r>
              <a:rPr sz="856" b="1" spc="-4" dirty="0">
                <a:latin typeface="Times New Roman"/>
                <a:cs typeface="Times New Roman"/>
              </a:rPr>
              <a:t>row</a:t>
            </a:r>
            <a:r>
              <a:rPr sz="856" b="1" spc="4" dirty="0">
                <a:latin typeface="Times New Roman"/>
                <a:cs typeface="Times New Roman"/>
              </a:rPr>
              <a:t>ing </a:t>
            </a:r>
            <a:r>
              <a:rPr sz="856" b="1" spc="34" dirty="0">
                <a:latin typeface="Times New Roman"/>
                <a:cs typeface="Times New Roman"/>
              </a:rPr>
              <a:t>exp</a:t>
            </a:r>
            <a:r>
              <a:rPr sz="856" b="1" spc="39" dirty="0">
                <a:latin typeface="Times New Roman"/>
                <a:cs typeface="Times New Roman"/>
              </a:rPr>
              <a:t>o</a:t>
            </a:r>
            <a:r>
              <a:rPr sz="856" b="1" spc="47" dirty="0">
                <a:latin typeface="Times New Roman"/>
                <a:cs typeface="Times New Roman"/>
              </a:rPr>
              <a:t>n</a:t>
            </a:r>
            <a:r>
              <a:rPr sz="856" b="1" spc="30" dirty="0">
                <a:latin typeface="Times New Roman"/>
                <a:cs typeface="Times New Roman"/>
              </a:rPr>
              <a:t>e</a:t>
            </a:r>
            <a:r>
              <a:rPr sz="856" b="1" spc="-17" dirty="0">
                <a:latin typeface="Times New Roman"/>
                <a:cs typeface="Times New Roman"/>
              </a:rPr>
              <a:t>n</a:t>
            </a:r>
            <a:r>
              <a:rPr sz="856" b="1" spc="-4" dirty="0">
                <a:latin typeface="Times New Roman"/>
                <a:cs typeface="Times New Roman"/>
              </a:rPr>
              <a:t>tia</a:t>
            </a:r>
            <a:r>
              <a:rPr sz="856" b="1" spc="-34" dirty="0">
                <a:latin typeface="Times New Roman"/>
                <a:cs typeface="Times New Roman"/>
              </a:rPr>
              <a:t>lly</a:t>
            </a:r>
            <a:endParaRPr sz="856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762383" y="5192781"/>
            <a:ext cx="1291141" cy="1163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spc="34" dirty="0">
                <a:latin typeface="Times New Roman"/>
                <a:cs typeface="Times New Roman"/>
              </a:rPr>
              <a:t>S</a:t>
            </a:r>
            <a:r>
              <a:rPr sz="685" i="1" spc="26" dirty="0">
                <a:latin typeface="Times New Roman"/>
                <a:cs typeface="Times New Roman"/>
              </a:rPr>
              <a:t>o</a:t>
            </a:r>
            <a:r>
              <a:rPr sz="685" i="1" dirty="0">
                <a:latin typeface="Times New Roman"/>
                <a:cs typeface="Times New Roman"/>
              </a:rPr>
              <a:t>u</a:t>
            </a:r>
            <a:r>
              <a:rPr sz="685" i="1" spc="-26" dirty="0">
                <a:latin typeface="Times New Roman"/>
                <a:cs typeface="Times New Roman"/>
              </a:rPr>
              <a:t>r</a:t>
            </a:r>
            <a:r>
              <a:rPr sz="685" i="1" spc="-43" dirty="0">
                <a:latin typeface="Times New Roman"/>
                <a:cs typeface="Times New Roman"/>
              </a:rPr>
              <a:t>c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-43" dirty="0">
                <a:latin typeface="Times New Roman"/>
                <a:cs typeface="Times New Roman"/>
              </a:rPr>
              <a:t>: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9" dirty="0">
                <a:latin typeface="Times New Roman"/>
                <a:cs typeface="Times New Roman"/>
              </a:rPr>
              <a:t>R</a:t>
            </a:r>
            <a:r>
              <a:rPr sz="685" i="1" spc="4" dirty="0">
                <a:latin typeface="Times New Roman"/>
                <a:cs typeface="Times New Roman"/>
              </a:rPr>
              <a:t>B</a:t>
            </a:r>
            <a:r>
              <a:rPr sz="685" i="1" spc="-30" dirty="0">
                <a:latin typeface="Times New Roman"/>
                <a:cs typeface="Times New Roman"/>
              </a:rPr>
              <a:t>I,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-21" dirty="0">
                <a:latin typeface="Times New Roman"/>
                <a:cs typeface="Times New Roman"/>
              </a:rPr>
              <a:t>C</a:t>
            </a:r>
            <a:r>
              <a:rPr sz="685" i="1" spc="-73" dirty="0">
                <a:latin typeface="Times New Roman"/>
                <a:cs typeface="Times New Roman"/>
              </a:rPr>
              <a:t>r</a:t>
            </a:r>
            <a:r>
              <a:rPr sz="685" i="1" spc="39" dirty="0">
                <a:latin typeface="Times New Roman"/>
                <a:cs typeface="Times New Roman"/>
              </a:rPr>
              <a:t>ed</a:t>
            </a:r>
            <a:r>
              <a:rPr sz="685" i="1" spc="-73" dirty="0">
                <a:latin typeface="Times New Roman"/>
                <a:cs typeface="Times New Roman"/>
              </a:rPr>
              <a:t>i</a:t>
            </a:r>
            <a:r>
              <a:rPr sz="685" i="1" dirty="0">
                <a:latin typeface="Times New Roman"/>
                <a:cs typeface="Times New Roman"/>
              </a:rPr>
              <a:t>t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60" dirty="0">
                <a:latin typeface="Times New Roman"/>
                <a:cs typeface="Times New Roman"/>
              </a:rPr>
              <a:t>S</a:t>
            </a:r>
            <a:r>
              <a:rPr sz="685" i="1" dirty="0">
                <a:latin typeface="Times New Roman"/>
                <a:cs typeface="Times New Roman"/>
              </a:rPr>
              <a:t>u</a:t>
            </a:r>
            <a:r>
              <a:rPr sz="685" i="1" spc="-73" dirty="0">
                <a:latin typeface="Times New Roman"/>
                <a:cs typeface="Times New Roman"/>
              </a:rPr>
              <a:t>i</a:t>
            </a:r>
            <a:r>
              <a:rPr sz="685" i="1" spc="34" dirty="0">
                <a:latin typeface="Times New Roman"/>
                <a:cs typeface="Times New Roman"/>
              </a:rPr>
              <a:t>s</a:t>
            </a:r>
            <a:r>
              <a:rPr sz="685" i="1" spc="26" dirty="0">
                <a:latin typeface="Times New Roman"/>
                <a:cs typeface="Times New Roman"/>
              </a:rPr>
              <a:t>s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26" dirty="0">
                <a:latin typeface="Times New Roman"/>
                <a:cs typeface="Times New Roman"/>
              </a:rPr>
              <a:t> </a:t>
            </a:r>
            <a:r>
              <a:rPr sz="685" i="1" spc="-73" dirty="0">
                <a:latin typeface="Times New Roman"/>
                <a:cs typeface="Times New Roman"/>
              </a:rPr>
              <a:t>r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26" dirty="0">
                <a:latin typeface="Times New Roman"/>
                <a:cs typeface="Times New Roman"/>
              </a:rPr>
              <a:t>s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-21" dirty="0">
                <a:latin typeface="Times New Roman"/>
                <a:cs typeface="Times New Roman"/>
              </a:rPr>
              <a:t>a</a:t>
            </a:r>
            <a:r>
              <a:rPr sz="685" i="1" spc="-26" dirty="0">
                <a:latin typeface="Times New Roman"/>
                <a:cs typeface="Times New Roman"/>
              </a:rPr>
              <a:t>r</a:t>
            </a:r>
            <a:r>
              <a:rPr sz="685" i="1" spc="-43" dirty="0">
                <a:latin typeface="Times New Roman"/>
                <a:cs typeface="Times New Roman"/>
              </a:rPr>
              <a:t>c</a:t>
            </a:r>
            <a:r>
              <a:rPr sz="685" i="1" dirty="0">
                <a:latin typeface="Times New Roman"/>
                <a:cs typeface="Times New Roman"/>
              </a:rPr>
              <a:t>h</a:t>
            </a:r>
            <a:endParaRPr sz="685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909211" y="5192781"/>
            <a:ext cx="449589" cy="1163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85" i="1" spc="34" dirty="0">
                <a:latin typeface="Times New Roman"/>
                <a:cs typeface="Times New Roman"/>
              </a:rPr>
              <a:t>S</a:t>
            </a:r>
            <a:r>
              <a:rPr sz="685" i="1" spc="26" dirty="0">
                <a:latin typeface="Times New Roman"/>
                <a:cs typeface="Times New Roman"/>
              </a:rPr>
              <a:t>o</a:t>
            </a:r>
            <a:r>
              <a:rPr sz="685" i="1" dirty="0">
                <a:latin typeface="Times New Roman"/>
                <a:cs typeface="Times New Roman"/>
              </a:rPr>
              <a:t>u</a:t>
            </a:r>
            <a:r>
              <a:rPr sz="685" i="1" spc="-26" dirty="0">
                <a:latin typeface="Times New Roman"/>
                <a:cs typeface="Times New Roman"/>
              </a:rPr>
              <a:t>r</a:t>
            </a:r>
            <a:r>
              <a:rPr sz="685" i="1" spc="-43" dirty="0">
                <a:latin typeface="Times New Roman"/>
                <a:cs typeface="Times New Roman"/>
              </a:rPr>
              <a:t>c</a:t>
            </a:r>
            <a:r>
              <a:rPr sz="685" i="1" spc="39" dirty="0">
                <a:latin typeface="Times New Roman"/>
                <a:cs typeface="Times New Roman"/>
              </a:rPr>
              <a:t>e</a:t>
            </a:r>
            <a:r>
              <a:rPr sz="685" i="1" spc="-43" dirty="0">
                <a:latin typeface="Times New Roman"/>
                <a:cs typeface="Times New Roman"/>
              </a:rPr>
              <a:t>:</a:t>
            </a:r>
            <a:r>
              <a:rPr sz="685" i="1" spc="17" dirty="0">
                <a:latin typeface="Times New Roman"/>
                <a:cs typeface="Times New Roman"/>
              </a:rPr>
              <a:t> </a:t>
            </a:r>
            <a:r>
              <a:rPr sz="685" i="1" spc="9" dirty="0">
                <a:latin typeface="Times New Roman"/>
                <a:cs typeface="Times New Roman"/>
              </a:rPr>
              <a:t>R</a:t>
            </a:r>
            <a:r>
              <a:rPr sz="685" i="1" spc="4" dirty="0">
                <a:latin typeface="Times New Roman"/>
                <a:cs typeface="Times New Roman"/>
              </a:rPr>
              <a:t>B</a:t>
            </a:r>
            <a:r>
              <a:rPr sz="685" i="1" spc="-77" dirty="0">
                <a:latin typeface="Times New Roman"/>
                <a:cs typeface="Times New Roman"/>
              </a:rPr>
              <a:t>I</a:t>
            </a:r>
            <a:endParaRPr sz="685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891235" y="1256225"/>
            <a:ext cx="123406" cy="133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309" marR="10872" indent="-5980">
              <a:lnSpc>
                <a:spcPct val="104200"/>
              </a:lnSpc>
            </a:pPr>
            <a:r>
              <a:rPr sz="385" spc="13" dirty="0">
                <a:latin typeface="Arial Narrow"/>
                <a:cs typeface="Arial Narrow"/>
              </a:rPr>
              <a:t>Food 49%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25172" y="2026359"/>
            <a:ext cx="306068" cy="1902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2631" marR="10872" indent="-72302">
              <a:lnSpc>
                <a:spcPct val="98100"/>
              </a:lnSpc>
            </a:pPr>
            <a:r>
              <a:rPr sz="385" spc="17" dirty="0">
                <a:latin typeface="Arial Narrow"/>
                <a:cs typeface="Arial Narrow"/>
              </a:rPr>
              <a:t>Con</a:t>
            </a:r>
            <a:r>
              <a:rPr sz="385" spc="9" dirty="0">
                <a:latin typeface="Arial Narrow"/>
                <a:cs typeface="Arial Narrow"/>
              </a:rPr>
              <a:t>v</a:t>
            </a:r>
            <a:r>
              <a:rPr sz="385" spc="13" dirty="0">
                <a:latin typeface="Arial Narrow"/>
                <a:cs typeface="Arial Narrow"/>
              </a:rPr>
              <a:t>e</a:t>
            </a:r>
            <a:r>
              <a:rPr sz="385" spc="9" dirty="0">
                <a:latin typeface="Arial Narrow"/>
                <a:cs typeface="Arial Narrow"/>
              </a:rPr>
              <a:t>y</a:t>
            </a:r>
            <a:r>
              <a:rPr sz="385" spc="13" dirty="0">
                <a:latin typeface="Arial Narrow"/>
                <a:cs typeface="Arial Narrow"/>
              </a:rPr>
              <a:t>an</a:t>
            </a:r>
            <a:r>
              <a:rPr sz="385" spc="9" dirty="0">
                <a:latin typeface="Arial Narrow"/>
                <a:cs typeface="Arial Narrow"/>
              </a:rPr>
              <a:t>c</a:t>
            </a:r>
            <a:r>
              <a:rPr sz="385" spc="13" dirty="0">
                <a:latin typeface="Arial Narrow"/>
                <a:cs typeface="Arial Narrow"/>
              </a:rPr>
              <a:t>e</a:t>
            </a:r>
            <a:r>
              <a:rPr sz="385" spc="-13" dirty="0">
                <a:latin typeface="Arial Narrow"/>
                <a:cs typeface="Arial Narrow"/>
              </a:rPr>
              <a:t> </a:t>
            </a:r>
            <a:r>
              <a:rPr sz="385" spc="17" dirty="0">
                <a:latin typeface="Arial Narrow"/>
                <a:cs typeface="Arial Narrow"/>
              </a:rPr>
              <a:t>&amp;</a:t>
            </a:r>
            <a:r>
              <a:rPr sz="385" spc="4" dirty="0">
                <a:latin typeface="Arial Narrow"/>
                <a:cs typeface="Arial Narrow"/>
              </a:rPr>
              <a:t> </a:t>
            </a:r>
            <a:r>
              <a:rPr sz="428" spc="-9" dirty="0">
                <a:latin typeface="Arial Narrow"/>
                <a:cs typeface="Arial Narrow"/>
              </a:rPr>
              <a:t>Utiliti</a:t>
            </a:r>
            <a:r>
              <a:rPr sz="428" spc="-4" dirty="0">
                <a:latin typeface="Arial Narrow"/>
                <a:cs typeface="Arial Narrow"/>
              </a:rPr>
              <a:t>es </a:t>
            </a:r>
            <a:r>
              <a:rPr sz="385" spc="17" dirty="0">
                <a:latin typeface="Arial Narrow"/>
                <a:cs typeface="Arial Narrow"/>
              </a:rPr>
              <a:t>12%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55748" y="1781487"/>
            <a:ext cx="238114" cy="193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 algn="ctr">
              <a:lnSpc>
                <a:spcPct val="103499"/>
              </a:lnSpc>
            </a:pPr>
            <a:r>
              <a:rPr sz="385" spc="17" dirty="0">
                <a:latin typeface="Arial Narrow"/>
                <a:cs typeface="Arial Narrow"/>
              </a:rPr>
              <a:t>Du</a:t>
            </a:r>
            <a:r>
              <a:rPr sz="385" spc="4" dirty="0">
                <a:latin typeface="Arial Narrow"/>
                <a:cs typeface="Arial Narrow"/>
              </a:rPr>
              <a:t>r</a:t>
            </a:r>
            <a:r>
              <a:rPr sz="385" spc="13" dirty="0">
                <a:latin typeface="Arial Narrow"/>
                <a:cs typeface="Arial Narrow"/>
              </a:rPr>
              <a:t>ables</a:t>
            </a:r>
            <a:r>
              <a:rPr sz="385" spc="-13" dirty="0">
                <a:latin typeface="Arial Narrow"/>
                <a:cs typeface="Arial Narrow"/>
              </a:rPr>
              <a:t> </a:t>
            </a:r>
            <a:r>
              <a:rPr sz="385" spc="17" dirty="0">
                <a:latin typeface="Arial Narrow"/>
                <a:cs typeface="Arial Narrow"/>
              </a:rPr>
              <a:t>&amp;</a:t>
            </a:r>
            <a:r>
              <a:rPr sz="385" spc="13" dirty="0">
                <a:latin typeface="Arial Narrow"/>
                <a:cs typeface="Arial Narrow"/>
              </a:rPr>
              <a:t> Appa</a:t>
            </a:r>
            <a:r>
              <a:rPr sz="385" spc="4" dirty="0">
                <a:latin typeface="Arial Narrow"/>
                <a:cs typeface="Arial Narrow"/>
              </a:rPr>
              <a:t>r</a:t>
            </a:r>
            <a:r>
              <a:rPr sz="385" spc="9" dirty="0">
                <a:latin typeface="Arial Narrow"/>
                <a:cs typeface="Arial Narrow"/>
              </a:rPr>
              <a:t>el</a:t>
            </a:r>
            <a:r>
              <a:rPr sz="385" spc="13" dirty="0">
                <a:latin typeface="Arial Narrow"/>
                <a:cs typeface="Arial Narrow"/>
              </a:rPr>
              <a:t> 11%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60315" y="1170629"/>
            <a:ext cx="393594" cy="3490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0872" algn="r"/>
            <a:r>
              <a:rPr sz="385" spc="13" dirty="0">
                <a:latin typeface="Arial Narrow"/>
                <a:cs typeface="Arial Narrow"/>
              </a:rPr>
              <a:t>Medi</a:t>
            </a:r>
            <a:r>
              <a:rPr sz="385" spc="9" dirty="0">
                <a:latin typeface="Arial Narrow"/>
                <a:cs typeface="Arial Narrow"/>
              </a:rPr>
              <a:t>cal</a:t>
            </a:r>
            <a:endParaRPr sz="385">
              <a:latin typeface="Arial Narrow"/>
              <a:cs typeface="Arial Narrow"/>
            </a:endParaRPr>
          </a:p>
          <a:p>
            <a:pPr marR="54362" algn="r">
              <a:lnSpc>
                <a:spcPts val="492"/>
              </a:lnSpc>
            </a:pPr>
            <a:r>
              <a:rPr sz="428" spc="-9" dirty="0">
                <a:latin typeface="Arial Narrow"/>
                <a:cs typeface="Arial Narrow"/>
              </a:rPr>
              <a:t>6%</a:t>
            </a:r>
            <a:endParaRPr sz="428">
              <a:latin typeface="Arial Narrow"/>
              <a:cs typeface="Arial Narrow"/>
            </a:endParaRPr>
          </a:p>
          <a:p>
            <a:pPr marL="10872" marR="58711" algn="ctr">
              <a:lnSpc>
                <a:spcPct val="98000"/>
              </a:lnSpc>
              <a:spcBef>
                <a:spcPts val="295"/>
              </a:spcBef>
            </a:pPr>
            <a:r>
              <a:rPr sz="385" spc="21" dirty="0">
                <a:latin typeface="Arial Narrow"/>
                <a:cs typeface="Arial Narrow"/>
              </a:rPr>
              <a:t>O</a:t>
            </a:r>
            <a:r>
              <a:rPr sz="385" dirty="0">
                <a:latin typeface="Arial Narrow"/>
                <a:cs typeface="Arial Narrow"/>
              </a:rPr>
              <a:t>t</a:t>
            </a:r>
            <a:r>
              <a:rPr sz="385" spc="13" dirty="0">
                <a:latin typeface="Arial Narrow"/>
                <a:cs typeface="Arial Narrow"/>
              </a:rPr>
              <a:t>her</a:t>
            </a:r>
            <a:r>
              <a:rPr sz="385" spc="-4" dirty="0">
                <a:latin typeface="Arial Narrow"/>
                <a:cs typeface="Arial Narrow"/>
              </a:rPr>
              <a:t> </a:t>
            </a:r>
            <a:r>
              <a:rPr sz="385" spc="9" dirty="0">
                <a:latin typeface="Arial Narrow"/>
                <a:cs typeface="Arial Narrow"/>
              </a:rPr>
              <a:t>s</a:t>
            </a:r>
            <a:r>
              <a:rPr sz="385" spc="13" dirty="0">
                <a:latin typeface="Arial Narrow"/>
                <a:cs typeface="Arial Narrow"/>
              </a:rPr>
              <a:t>e</a:t>
            </a:r>
            <a:r>
              <a:rPr sz="385" spc="4" dirty="0">
                <a:latin typeface="Arial Narrow"/>
                <a:cs typeface="Arial Narrow"/>
              </a:rPr>
              <a:t>r</a:t>
            </a:r>
            <a:r>
              <a:rPr sz="385" spc="9" dirty="0">
                <a:latin typeface="Arial Narrow"/>
                <a:cs typeface="Arial Narrow"/>
              </a:rPr>
              <a:t>v</a:t>
            </a:r>
            <a:r>
              <a:rPr sz="385" spc="4" dirty="0">
                <a:latin typeface="Arial Narrow"/>
                <a:cs typeface="Arial Narrow"/>
              </a:rPr>
              <a:t>i</a:t>
            </a:r>
            <a:r>
              <a:rPr sz="385" spc="9" dirty="0">
                <a:latin typeface="Arial Narrow"/>
                <a:cs typeface="Arial Narrow"/>
              </a:rPr>
              <a:t>c</a:t>
            </a:r>
            <a:r>
              <a:rPr sz="385" spc="13" dirty="0">
                <a:latin typeface="Arial Narrow"/>
                <a:cs typeface="Arial Narrow"/>
              </a:rPr>
              <a:t>es</a:t>
            </a:r>
            <a:r>
              <a:rPr sz="385" spc="9" dirty="0">
                <a:latin typeface="Arial Narrow"/>
                <a:cs typeface="Arial Narrow"/>
              </a:rPr>
              <a:t> </a:t>
            </a:r>
            <a:r>
              <a:rPr sz="385" spc="17" dirty="0">
                <a:latin typeface="Arial Narrow"/>
                <a:cs typeface="Arial Narrow"/>
              </a:rPr>
              <a:t>&amp;</a:t>
            </a:r>
            <a:r>
              <a:rPr sz="385" spc="4" dirty="0">
                <a:latin typeface="Arial Narrow"/>
                <a:cs typeface="Arial Narrow"/>
              </a:rPr>
              <a:t> </a:t>
            </a:r>
            <a:r>
              <a:rPr sz="428" spc="-4" dirty="0">
                <a:latin typeface="Arial Narrow"/>
                <a:cs typeface="Arial Narrow"/>
              </a:rPr>
              <a:t>en</a:t>
            </a:r>
            <a:r>
              <a:rPr sz="428" spc="-9" dirty="0">
                <a:latin typeface="Arial Narrow"/>
                <a:cs typeface="Arial Narrow"/>
              </a:rPr>
              <a:t>t</a:t>
            </a:r>
            <a:r>
              <a:rPr sz="428" spc="-4" dirty="0">
                <a:latin typeface="Arial Narrow"/>
                <a:cs typeface="Arial Narrow"/>
              </a:rPr>
              <a:t>e</a:t>
            </a:r>
            <a:r>
              <a:rPr sz="428" spc="-9" dirty="0">
                <a:latin typeface="Arial Narrow"/>
                <a:cs typeface="Arial Narrow"/>
              </a:rPr>
              <a:t>rt</a:t>
            </a:r>
            <a:r>
              <a:rPr sz="428" spc="-4" dirty="0">
                <a:latin typeface="Arial Narrow"/>
                <a:cs typeface="Arial Narrow"/>
              </a:rPr>
              <a:t>a</a:t>
            </a:r>
            <a:r>
              <a:rPr sz="428" spc="-9" dirty="0">
                <a:latin typeface="Arial Narrow"/>
                <a:cs typeface="Arial Narrow"/>
              </a:rPr>
              <a:t>inmen</a:t>
            </a:r>
            <a:r>
              <a:rPr sz="428" spc="-4" dirty="0">
                <a:latin typeface="Arial Narrow"/>
                <a:cs typeface="Arial Narrow"/>
              </a:rPr>
              <a:t>t </a:t>
            </a:r>
            <a:r>
              <a:rPr sz="385" spc="17" dirty="0">
                <a:latin typeface="Arial Narrow"/>
                <a:cs typeface="Arial Narrow"/>
              </a:rPr>
              <a:t>10%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909438" y="1051911"/>
            <a:ext cx="217999" cy="1310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85" spc="13" dirty="0">
                <a:latin typeface="Arial Narrow"/>
                <a:cs typeface="Arial Narrow"/>
              </a:rPr>
              <a:t>Edu</a:t>
            </a:r>
            <a:r>
              <a:rPr sz="385" spc="9" dirty="0">
                <a:latin typeface="Arial Narrow"/>
                <a:cs typeface="Arial Narrow"/>
              </a:rPr>
              <a:t>c</a:t>
            </a:r>
            <a:r>
              <a:rPr sz="385" spc="13" dirty="0">
                <a:latin typeface="Arial Narrow"/>
                <a:cs typeface="Arial Narrow"/>
              </a:rPr>
              <a:t>a</a:t>
            </a:r>
            <a:r>
              <a:rPr sz="385" dirty="0">
                <a:latin typeface="Arial Narrow"/>
                <a:cs typeface="Arial Narrow"/>
              </a:rPr>
              <a:t>t</a:t>
            </a:r>
            <a:r>
              <a:rPr sz="385" spc="9" dirty="0">
                <a:latin typeface="Arial Narrow"/>
                <a:cs typeface="Arial Narrow"/>
              </a:rPr>
              <a:t>ion</a:t>
            </a:r>
            <a:endParaRPr sz="385">
              <a:latin typeface="Arial Narrow"/>
              <a:cs typeface="Arial Narrow"/>
            </a:endParaRPr>
          </a:p>
          <a:p>
            <a:pPr marL="544" algn="ctr">
              <a:lnSpc>
                <a:spcPts val="492"/>
              </a:lnSpc>
            </a:pPr>
            <a:r>
              <a:rPr sz="428" spc="-9" dirty="0">
                <a:latin typeface="Arial Narrow"/>
                <a:cs typeface="Arial Narrow"/>
              </a:rPr>
              <a:t>5%</a:t>
            </a:r>
            <a:endParaRPr sz="428">
              <a:latin typeface="Arial Narrow"/>
              <a:cs typeface="Arial Narrow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134525" y="986757"/>
            <a:ext cx="266927" cy="1315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85" spc="13" dirty="0">
                <a:latin typeface="Arial Narrow"/>
                <a:cs typeface="Arial Narrow"/>
              </a:rPr>
              <a:t>Remi</a:t>
            </a:r>
            <a:r>
              <a:rPr sz="385" dirty="0">
                <a:latin typeface="Arial Narrow"/>
                <a:cs typeface="Arial Narrow"/>
              </a:rPr>
              <a:t>tt</a:t>
            </a:r>
            <a:r>
              <a:rPr sz="385" spc="13" dirty="0">
                <a:latin typeface="Arial Narrow"/>
                <a:cs typeface="Arial Narrow"/>
              </a:rPr>
              <a:t>an</a:t>
            </a:r>
            <a:r>
              <a:rPr sz="385" spc="9" dirty="0">
                <a:latin typeface="Arial Narrow"/>
                <a:cs typeface="Arial Narrow"/>
              </a:rPr>
              <a:t>c</a:t>
            </a:r>
            <a:r>
              <a:rPr sz="385" spc="13" dirty="0">
                <a:latin typeface="Arial Narrow"/>
                <a:cs typeface="Arial Narrow"/>
              </a:rPr>
              <a:t>es</a:t>
            </a:r>
            <a:endParaRPr sz="385">
              <a:latin typeface="Arial Narrow"/>
              <a:cs typeface="Arial Narrow"/>
            </a:endParaRPr>
          </a:p>
          <a:p>
            <a:pPr algn="ctr">
              <a:lnSpc>
                <a:spcPts val="492"/>
              </a:lnSpc>
            </a:pPr>
            <a:r>
              <a:rPr sz="428" spc="-9" dirty="0">
                <a:latin typeface="Arial Narrow"/>
                <a:cs typeface="Arial Narrow"/>
              </a:rPr>
              <a:t>4%</a:t>
            </a:r>
            <a:endParaRPr sz="428">
              <a:latin typeface="Arial Narrow"/>
              <a:cs typeface="Arial Narrow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502789" y="1022836"/>
            <a:ext cx="86439" cy="755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28" spc="-9" dirty="0">
                <a:latin typeface="Arial Narrow"/>
                <a:cs typeface="Arial Narrow"/>
              </a:rPr>
              <a:t>3%</a:t>
            </a:r>
            <a:endParaRPr sz="428">
              <a:latin typeface="Arial Narrow"/>
              <a:cs typeface="Arial Narrow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807046" y="2031373"/>
            <a:ext cx="642037" cy="826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b="1" spc="17" dirty="0">
                <a:latin typeface="Arial Narrow"/>
                <a:cs typeface="Arial Narrow"/>
              </a:rPr>
              <a:t>FY</a:t>
            </a:r>
            <a:r>
              <a:rPr sz="471" b="1" spc="9" dirty="0">
                <a:latin typeface="Arial Narrow"/>
                <a:cs typeface="Arial Narrow"/>
              </a:rPr>
              <a:t>1</a:t>
            </a:r>
            <a:r>
              <a:rPr sz="471" b="1" spc="13" dirty="0">
                <a:latin typeface="Arial Narrow"/>
                <a:cs typeface="Arial Narrow"/>
              </a:rPr>
              <a:t>5</a:t>
            </a:r>
            <a:r>
              <a:rPr sz="471" b="1" spc="4" dirty="0">
                <a:latin typeface="Arial Narrow"/>
                <a:cs typeface="Arial Narrow"/>
              </a:rPr>
              <a:t> </a:t>
            </a:r>
            <a:r>
              <a:rPr sz="471" b="1" spc="13" dirty="0">
                <a:latin typeface="Arial Narrow"/>
                <a:cs typeface="Arial Narrow"/>
              </a:rPr>
              <a:t>Tot</a:t>
            </a:r>
            <a:r>
              <a:rPr sz="471" b="1" spc="9" dirty="0">
                <a:latin typeface="Arial Narrow"/>
                <a:cs typeface="Arial Narrow"/>
              </a:rPr>
              <a:t>a</a:t>
            </a:r>
            <a:r>
              <a:rPr sz="471" b="1" spc="4" dirty="0">
                <a:latin typeface="Arial Narrow"/>
                <a:cs typeface="Arial Narrow"/>
              </a:rPr>
              <a:t>l </a:t>
            </a:r>
            <a:r>
              <a:rPr sz="471" b="1" spc="13" dirty="0">
                <a:latin typeface="Arial Narrow"/>
                <a:cs typeface="Arial Narrow"/>
              </a:rPr>
              <a:t> =</a:t>
            </a:r>
            <a:r>
              <a:rPr sz="471" b="1" spc="9" dirty="0">
                <a:latin typeface="Arial Narrow"/>
                <a:cs typeface="Arial Narrow"/>
              </a:rPr>
              <a:t> </a:t>
            </a:r>
            <a:r>
              <a:rPr sz="471" b="1" spc="13" dirty="0">
                <a:latin typeface="Arial Narrow"/>
                <a:cs typeface="Arial Narrow"/>
              </a:rPr>
              <a:t>U</a:t>
            </a:r>
            <a:r>
              <a:rPr sz="471" b="1" spc="17" dirty="0">
                <a:latin typeface="Arial Narrow"/>
                <a:cs typeface="Arial Narrow"/>
              </a:rPr>
              <a:t>S</a:t>
            </a:r>
            <a:r>
              <a:rPr sz="471" b="1" spc="9" dirty="0">
                <a:latin typeface="Arial Narrow"/>
                <a:cs typeface="Arial Narrow"/>
              </a:rPr>
              <a:t>$1282</a:t>
            </a:r>
            <a:r>
              <a:rPr sz="471" b="1" spc="13" dirty="0">
                <a:latin typeface="Arial Narrow"/>
                <a:cs typeface="Arial Narrow"/>
              </a:rPr>
              <a:t>bn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573318" y="1977681"/>
            <a:ext cx="131017" cy="1185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 marR="10872" indent="9242">
              <a:lnSpc>
                <a:spcPct val="102699"/>
              </a:lnSpc>
            </a:pPr>
            <a:r>
              <a:rPr sz="342" spc="9" dirty="0">
                <a:latin typeface="Arial Narrow"/>
                <a:cs typeface="Arial Narrow"/>
              </a:rPr>
              <a:t>Ca</a:t>
            </a:r>
            <a:r>
              <a:rPr sz="342" spc="4" dirty="0">
                <a:latin typeface="Arial Narrow"/>
                <a:cs typeface="Arial Narrow"/>
              </a:rPr>
              <a:t>s</a:t>
            </a:r>
            <a:r>
              <a:rPr sz="342" spc="9" dirty="0">
                <a:latin typeface="Arial Narrow"/>
                <a:cs typeface="Arial Narrow"/>
              </a:rPr>
              <a:t>h 93</a:t>
            </a:r>
            <a:r>
              <a:rPr sz="342" dirty="0">
                <a:latin typeface="Arial Narrow"/>
                <a:cs typeface="Arial Narrow"/>
              </a:rPr>
              <a:t>.</a:t>
            </a:r>
            <a:r>
              <a:rPr sz="342" spc="13" dirty="0">
                <a:latin typeface="Arial Narrow"/>
                <a:cs typeface="Arial Narrow"/>
              </a:rPr>
              <a:t>4%</a:t>
            </a:r>
            <a:endParaRPr sz="342">
              <a:latin typeface="Arial Narrow"/>
              <a:cs typeface="Arial Narrow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360036" y="1091831"/>
            <a:ext cx="128842" cy="117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570" marR="10872" indent="-9242">
              <a:lnSpc>
                <a:spcPct val="102499"/>
              </a:lnSpc>
            </a:pPr>
            <a:r>
              <a:rPr sz="342" spc="4" dirty="0">
                <a:solidFill>
                  <a:srgbClr val="FFFFFF"/>
                </a:solidFill>
                <a:latin typeface="Arial Narrow"/>
                <a:cs typeface="Arial Narrow"/>
              </a:rPr>
              <a:t>Digi</a:t>
            </a:r>
            <a:r>
              <a:rPr sz="342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42" spc="4" dirty="0">
                <a:solidFill>
                  <a:srgbClr val="FFFFFF"/>
                </a:solidFill>
                <a:latin typeface="Arial Narrow"/>
                <a:cs typeface="Arial Narrow"/>
              </a:rPr>
              <a:t>al 6</a:t>
            </a:r>
            <a:r>
              <a:rPr sz="342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342" spc="13" dirty="0">
                <a:solidFill>
                  <a:srgbClr val="FFFFFF"/>
                </a:solidFill>
                <a:latin typeface="Arial Narrow"/>
                <a:cs typeface="Arial Narrow"/>
              </a:rPr>
              <a:t>6%</a:t>
            </a:r>
            <a:endParaRPr sz="342">
              <a:latin typeface="Arial Narrow"/>
              <a:cs typeface="Arial Narrow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994925" y="4808772"/>
            <a:ext cx="42404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-13" dirty="0">
                <a:latin typeface="Times New Roman"/>
                <a:cs typeface="Times New Roman"/>
              </a:rPr>
              <a:t>-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994774" y="4624861"/>
            <a:ext cx="123406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1</a:t>
            </a:r>
            <a:r>
              <a:rPr sz="514" spc="4" dirty="0">
                <a:latin typeface="Times New Roman"/>
                <a:cs typeface="Times New Roman"/>
              </a:rPr>
              <a:t>00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994774" y="4441109"/>
            <a:ext cx="123406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2</a:t>
            </a:r>
            <a:r>
              <a:rPr sz="514" spc="4" dirty="0">
                <a:latin typeface="Times New Roman"/>
                <a:cs typeface="Times New Roman"/>
              </a:rPr>
              <a:t>00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994774" y="4257199"/>
            <a:ext cx="123406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3</a:t>
            </a:r>
            <a:r>
              <a:rPr sz="514" spc="4" dirty="0">
                <a:latin typeface="Times New Roman"/>
                <a:cs typeface="Times New Roman"/>
              </a:rPr>
              <a:t>00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994774" y="4073410"/>
            <a:ext cx="123406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4</a:t>
            </a:r>
            <a:r>
              <a:rPr sz="514" spc="4" dirty="0">
                <a:latin typeface="Times New Roman"/>
                <a:cs typeface="Times New Roman"/>
              </a:rPr>
              <a:t>00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994807" y="3889682"/>
            <a:ext cx="123406" cy="935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5</a:t>
            </a:r>
            <a:r>
              <a:rPr sz="514" spc="4" dirty="0">
                <a:latin typeface="Times New Roman"/>
                <a:cs typeface="Times New Roman"/>
              </a:rPr>
              <a:t>00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994774" y="3705772"/>
            <a:ext cx="123406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6</a:t>
            </a:r>
            <a:r>
              <a:rPr sz="514" spc="4" dirty="0">
                <a:latin typeface="Times New Roman"/>
                <a:cs typeface="Times New Roman"/>
              </a:rPr>
              <a:t>00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994807" y="3521982"/>
            <a:ext cx="123406" cy="935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7</a:t>
            </a:r>
            <a:r>
              <a:rPr sz="514" spc="4" dirty="0">
                <a:latin typeface="Times New Roman"/>
                <a:cs typeface="Times New Roman"/>
              </a:rPr>
              <a:t>00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994774" y="3338072"/>
            <a:ext cx="123406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8</a:t>
            </a:r>
            <a:r>
              <a:rPr sz="514" spc="4" dirty="0">
                <a:latin typeface="Times New Roman"/>
                <a:cs typeface="Times New Roman"/>
              </a:rPr>
              <a:t>00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994774" y="3154283"/>
            <a:ext cx="123406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9</a:t>
            </a:r>
            <a:r>
              <a:rPr sz="514" spc="4" dirty="0">
                <a:latin typeface="Times New Roman"/>
                <a:cs typeface="Times New Roman"/>
              </a:rPr>
              <a:t>00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02265" y="4808772"/>
            <a:ext cx="102204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spc="-30" dirty="0">
                <a:latin typeface="Times New Roman"/>
                <a:cs typeface="Times New Roman"/>
              </a:rPr>
              <a:t>0%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68662" y="4643326"/>
            <a:ext cx="136997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1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68662" y="4477868"/>
            <a:ext cx="136997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2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68662" y="4312457"/>
            <a:ext cx="136997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3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68662" y="4146987"/>
            <a:ext cx="136997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4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68662" y="3981515"/>
            <a:ext cx="136997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5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68662" y="3816105"/>
            <a:ext cx="136997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6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68662" y="3650635"/>
            <a:ext cx="136997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7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68662" y="3485225"/>
            <a:ext cx="136997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8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68662" y="3319754"/>
            <a:ext cx="136997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9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634917" y="3154283"/>
            <a:ext cx="170159" cy="92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14" dirty="0">
                <a:latin typeface="Times New Roman"/>
                <a:cs typeface="Times New Roman"/>
              </a:rPr>
              <a:t>1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dirty="0">
                <a:latin typeface="Times New Roman"/>
                <a:cs typeface="Times New Roman"/>
              </a:rPr>
              <a:t>0</a:t>
            </a:r>
            <a:r>
              <a:rPr sz="514" spc="-56" dirty="0">
                <a:latin typeface="Times New Roman"/>
                <a:cs typeface="Times New Roman"/>
              </a:rPr>
              <a:t>%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033788" y="4896111"/>
            <a:ext cx="801323" cy="229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>
              <a:tabLst>
                <a:tab pos="522422" algn="l"/>
              </a:tabLst>
            </a:pPr>
            <a:r>
              <a:rPr sz="514" dirty="0">
                <a:latin typeface="Times New Roman"/>
                <a:cs typeface="Times New Roman"/>
              </a:rPr>
              <a:t>2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dirty="0">
                <a:latin typeface="Times New Roman"/>
                <a:cs typeface="Times New Roman"/>
              </a:rPr>
              <a:t>1</a:t>
            </a:r>
            <a:r>
              <a:rPr sz="514" spc="4" dirty="0">
                <a:latin typeface="Times New Roman"/>
                <a:cs typeface="Times New Roman"/>
              </a:rPr>
              <a:t>5	</a:t>
            </a:r>
            <a:r>
              <a:rPr sz="514" dirty="0">
                <a:latin typeface="Times New Roman"/>
                <a:cs typeface="Times New Roman"/>
              </a:rPr>
              <a:t>2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dirty="0">
                <a:latin typeface="Times New Roman"/>
                <a:cs typeface="Times New Roman"/>
              </a:rPr>
              <a:t>1</a:t>
            </a:r>
            <a:r>
              <a:rPr sz="514" spc="4" dirty="0">
                <a:latin typeface="Times New Roman"/>
                <a:cs typeface="Times New Roman"/>
              </a:rPr>
              <a:t>6</a:t>
            </a:r>
            <a:endParaRPr sz="514">
              <a:latin typeface="Times New Roman"/>
              <a:cs typeface="Times New Roman"/>
            </a:endParaRPr>
          </a:p>
          <a:p>
            <a:pPr>
              <a:lnSpc>
                <a:spcPts val="428"/>
              </a:lnSpc>
              <a:spcBef>
                <a:spcPts val="26"/>
              </a:spcBef>
            </a:pPr>
            <a:endParaRPr sz="428"/>
          </a:p>
          <a:p>
            <a:pPr marL="82087"/>
            <a:r>
              <a:rPr sz="514" spc="-39" dirty="0">
                <a:latin typeface="Times New Roman"/>
                <a:cs typeface="Times New Roman"/>
              </a:rPr>
              <a:t>N</a:t>
            </a:r>
            <a:r>
              <a:rPr sz="514" spc="17" dirty="0">
                <a:latin typeface="Times New Roman"/>
                <a:cs typeface="Times New Roman"/>
              </a:rPr>
              <a:t>o</a:t>
            </a:r>
            <a:r>
              <a:rPr sz="514" spc="13" dirty="0">
                <a:latin typeface="Times New Roman"/>
                <a:cs typeface="Times New Roman"/>
              </a:rPr>
              <a:t>n</a:t>
            </a:r>
            <a:r>
              <a:rPr sz="514" dirty="0">
                <a:latin typeface="Times New Roman"/>
                <a:cs typeface="Times New Roman"/>
              </a:rPr>
              <a:t>-c</a:t>
            </a:r>
            <a:r>
              <a:rPr sz="514" spc="-9" dirty="0">
                <a:latin typeface="Times New Roman"/>
                <a:cs typeface="Times New Roman"/>
              </a:rPr>
              <a:t>a</a:t>
            </a:r>
            <a:r>
              <a:rPr sz="514" dirty="0">
                <a:latin typeface="Times New Roman"/>
                <a:cs typeface="Times New Roman"/>
              </a:rPr>
              <a:t>sh-</a:t>
            </a:r>
            <a:r>
              <a:rPr sz="514" spc="21" dirty="0">
                <a:latin typeface="Times New Roman"/>
                <a:cs typeface="Times New Roman"/>
              </a:rPr>
              <a:t>t</a:t>
            </a:r>
            <a:r>
              <a:rPr sz="514" spc="13" dirty="0">
                <a:latin typeface="Times New Roman"/>
                <a:cs typeface="Times New Roman"/>
              </a:rPr>
              <a:t>ransac</a:t>
            </a:r>
            <a:r>
              <a:rPr sz="514" spc="4" dirty="0">
                <a:latin typeface="Times New Roman"/>
                <a:cs typeface="Times New Roman"/>
              </a:rPr>
              <a:t>t</a:t>
            </a:r>
            <a:r>
              <a:rPr sz="514" spc="-21" dirty="0">
                <a:latin typeface="Times New Roman"/>
                <a:cs typeface="Times New Roman"/>
              </a:rPr>
              <a:t>i</a:t>
            </a:r>
            <a:r>
              <a:rPr sz="514" spc="13" dirty="0">
                <a:latin typeface="Times New Roman"/>
                <a:cs typeface="Times New Roman"/>
              </a:rPr>
              <a:t>on</a:t>
            </a:r>
            <a:r>
              <a:rPr sz="514" dirty="0">
                <a:latin typeface="Times New Roman"/>
                <a:cs typeface="Times New Roman"/>
              </a:rPr>
              <a:t>s</a:t>
            </a:r>
            <a:r>
              <a:rPr sz="514" spc="-13" dirty="0">
                <a:latin typeface="Times New Roman"/>
                <a:cs typeface="Times New Roman"/>
              </a:rPr>
              <a:t> </a:t>
            </a:r>
            <a:r>
              <a:rPr sz="514" spc="-21" dirty="0">
                <a:latin typeface="Times New Roman"/>
                <a:cs typeface="Times New Roman"/>
              </a:rPr>
              <a:t>(</a:t>
            </a:r>
            <a:r>
              <a:rPr sz="514" spc="-34" dirty="0">
                <a:latin typeface="Times New Roman"/>
                <a:cs typeface="Times New Roman"/>
              </a:rPr>
              <a:t>%)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058197" y="4896111"/>
            <a:ext cx="668675" cy="229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>
              <a:tabLst>
                <a:tab pos="522422" algn="l"/>
              </a:tabLst>
            </a:pPr>
            <a:r>
              <a:rPr sz="514" dirty="0">
                <a:latin typeface="Times New Roman"/>
                <a:cs typeface="Times New Roman"/>
              </a:rPr>
              <a:t>2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dirty="0">
                <a:latin typeface="Times New Roman"/>
                <a:cs typeface="Times New Roman"/>
              </a:rPr>
              <a:t>1</a:t>
            </a:r>
            <a:r>
              <a:rPr sz="514" spc="4" dirty="0">
                <a:latin typeface="Times New Roman"/>
                <a:cs typeface="Times New Roman"/>
              </a:rPr>
              <a:t>7	</a:t>
            </a:r>
            <a:r>
              <a:rPr sz="514" dirty="0">
                <a:latin typeface="Times New Roman"/>
                <a:cs typeface="Times New Roman"/>
              </a:rPr>
              <a:t>2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dirty="0">
                <a:latin typeface="Times New Roman"/>
                <a:cs typeface="Times New Roman"/>
              </a:rPr>
              <a:t>1</a:t>
            </a:r>
            <a:r>
              <a:rPr sz="514" spc="4" dirty="0">
                <a:latin typeface="Times New Roman"/>
                <a:cs typeface="Times New Roman"/>
              </a:rPr>
              <a:t>8</a:t>
            </a:r>
            <a:endParaRPr sz="514">
              <a:latin typeface="Times New Roman"/>
              <a:cs typeface="Times New Roman"/>
            </a:endParaRPr>
          </a:p>
          <a:p>
            <a:pPr>
              <a:lnSpc>
                <a:spcPts val="428"/>
              </a:lnSpc>
              <a:spcBef>
                <a:spcPts val="26"/>
              </a:spcBef>
            </a:pPr>
            <a:endParaRPr sz="428"/>
          </a:p>
          <a:p>
            <a:pPr marL="39685"/>
            <a:r>
              <a:rPr sz="514" spc="-9" dirty="0">
                <a:latin typeface="Times New Roman"/>
                <a:cs typeface="Times New Roman"/>
              </a:rPr>
              <a:t>Cash</a:t>
            </a:r>
            <a:r>
              <a:rPr sz="514" spc="-13" dirty="0">
                <a:latin typeface="Times New Roman"/>
                <a:cs typeface="Times New Roman"/>
              </a:rPr>
              <a:t> </a:t>
            </a:r>
            <a:r>
              <a:rPr sz="514" spc="26" dirty="0">
                <a:latin typeface="Times New Roman"/>
                <a:cs typeface="Times New Roman"/>
              </a:rPr>
              <a:t>t</a:t>
            </a:r>
            <a:r>
              <a:rPr sz="514" spc="13" dirty="0">
                <a:latin typeface="Times New Roman"/>
                <a:cs typeface="Times New Roman"/>
              </a:rPr>
              <a:t>ransac</a:t>
            </a:r>
            <a:r>
              <a:rPr sz="514" spc="4" dirty="0">
                <a:latin typeface="Times New Roman"/>
                <a:cs typeface="Times New Roman"/>
              </a:rPr>
              <a:t>t</a:t>
            </a:r>
            <a:r>
              <a:rPr sz="514" spc="-21" dirty="0">
                <a:latin typeface="Times New Roman"/>
                <a:cs typeface="Times New Roman"/>
              </a:rPr>
              <a:t>i</a:t>
            </a:r>
            <a:r>
              <a:rPr sz="514" spc="13" dirty="0">
                <a:latin typeface="Times New Roman"/>
                <a:cs typeface="Times New Roman"/>
              </a:rPr>
              <a:t>on</a:t>
            </a:r>
            <a:r>
              <a:rPr sz="514" dirty="0">
                <a:latin typeface="Times New Roman"/>
                <a:cs typeface="Times New Roman"/>
              </a:rPr>
              <a:t>s</a:t>
            </a:r>
            <a:r>
              <a:rPr sz="514" spc="-13" dirty="0">
                <a:latin typeface="Times New Roman"/>
                <a:cs typeface="Times New Roman"/>
              </a:rPr>
              <a:t> </a:t>
            </a:r>
            <a:r>
              <a:rPr sz="514" spc="-21" dirty="0">
                <a:latin typeface="Times New Roman"/>
                <a:cs typeface="Times New Roman"/>
              </a:rPr>
              <a:t>(</a:t>
            </a:r>
            <a:r>
              <a:rPr sz="514" spc="-34" dirty="0">
                <a:latin typeface="Times New Roman"/>
                <a:cs typeface="Times New Roman"/>
              </a:rPr>
              <a:t>%)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937458" y="4896111"/>
            <a:ext cx="874171" cy="229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4262" algn="ctr">
              <a:tabLst>
                <a:tab pos="596355" algn="l"/>
              </a:tabLst>
            </a:pPr>
            <a:r>
              <a:rPr sz="514" dirty="0">
                <a:latin typeface="Times New Roman"/>
                <a:cs typeface="Times New Roman"/>
              </a:rPr>
              <a:t>2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dirty="0">
                <a:latin typeface="Times New Roman"/>
                <a:cs typeface="Times New Roman"/>
              </a:rPr>
              <a:t>1</a:t>
            </a:r>
            <a:r>
              <a:rPr sz="514" spc="4" dirty="0">
                <a:latin typeface="Times New Roman"/>
                <a:cs typeface="Times New Roman"/>
              </a:rPr>
              <a:t>9	</a:t>
            </a:r>
            <a:r>
              <a:rPr sz="514" dirty="0">
                <a:latin typeface="Times New Roman"/>
                <a:cs typeface="Times New Roman"/>
              </a:rPr>
              <a:t>2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r>
              <a:rPr sz="514" dirty="0">
                <a:latin typeface="Times New Roman"/>
                <a:cs typeface="Times New Roman"/>
              </a:rPr>
              <a:t>2</a:t>
            </a:r>
            <a:r>
              <a:rPr sz="514" spc="4" dirty="0">
                <a:latin typeface="Times New Roman"/>
                <a:cs typeface="Times New Roman"/>
              </a:rPr>
              <a:t>0</a:t>
            </a:r>
            <a:endParaRPr sz="514">
              <a:latin typeface="Times New Roman"/>
              <a:cs typeface="Times New Roman"/>
            </a:endParaRPr>
          </a:p>
          <a:p>
            <a:pPr>
              <a:lnSpc>
                <a:spcPts val="428"/>
              </a:lnSpc>
              <a:spcBef>
                <a:spcPts val="26"/>
              </a:spcBef>
            </a:pPr>
            <a:endParaRPr sz="428"/>
          </a:p>
          <a:p>
            <a:pPr algn="ctr"/>
            <a:r>
              <a:rPr sz="514" spc="-39" dirty="0">
                <a:latin typeface="Times New Roman"/>
                <a:cs typeface="Times New Roman"/>
              </a:rPr>
              <a:t>N</a:t>
            </a:r>
            <a:r>
              <a:rPr sz="514" spc="17" dirty="0">
                <a:latin typeface="Times New Roman"/>
                <a:cs typeface="Times New Roman"/>
              </a:rPr>
              <a:t>o</a:t>
            </a:r>
            <a:r>
              <a:rPr sz="514" spc="13" dirty="0">
                <a:latin typeface="Times New Roman"/>
                <a:cs typeface="Times New Roman"/>
              </a:rPr>
              <a:t>n</a:t>
            </a:r>
            <a:r>
              <a:rPr sz="514" dirty="0">
                <a:latin typeface="Times New Roman"/>
                <a:cs typeface="Times New Roman"/>
              </a:rPr>
              <a:t>-c</a:t>
            </a:r>
            <a:r>
              <a:rPr sz="514" spc="-9" dirty="0">
                <a:latin typeface="Times New Roman"/>
                <a:cs typeface="Times New Roman"/>
              </a:rPr>
              <a:t>a</a:t>
            </a:r>
            <a:r>
              <a:rPr sz="514" dirty="0">
                <a:latin typeface="Times New Roman"/>
                <a:cs typeface="Times New Roman"/>
              </a:rPr>
              <a:t>sh-</a:t>
            </a:r>
            <a:r>
              <a:rPr sz="514" spc="21" dirty="0">
                <a:latin typeface="Times New Roman"/>
                <a:cs typeface="Times New Roman"/>
              </a:rPr>
              <a:t>t</a:t>
            </a:r>
            <a:r>
              <a:rPr sz="514" spc="13" dirty="0">
                <a:latin typeface="Times New Roman"/>
                <a:cs typeface="Times New Roman"/>
              </a:rPr>
              <a:t>ransac</a:t>
            </a:r>
            <a:r>
              <a:rPr sz="514" spc="4" dirty="0">
                <a:latin typeface="Times New Roman"/>
                <a:cs typeface="Times New Roman"/>
              </a:rPr>
              <a:t>t</a:t>
            </a:r>
            <a:r>
              <a:rPr sz="514" spc="-21" dirty="0">
                <a:latin typeface="Times New Roman"/>
                <a:cs typeface="Times New Roman"/>
              </a:rPr>
              <a:t>i</a:t>
            </a:r>
            <a:r>
              <a:rPr sz="514" spc="13" dirty="0">
                <a:latin typeface="Times New Roman"/>
                <a:cs typeface="Times New Roman"/>
              </a:rPr>
              <a:t>on</a:t>
            </a:r>
            <a:r>
              <a:rPr sz="514" dirty="0">
                <a:latin typeface="Times New Roman"/>
                <a:cs typeface="Times New Roman"/>
              </a:rPr>
              <a:t>s</a:t>
            </a:r>
            <a:r>
              <a:rPr sz="514" spc="-13" dirty="0">
                <a:latin typeface="Times New Roman"/>
                <a:cs typeface="Times New Roman"/>
              </a:rPr>
              <a:t> </a:t>
            </a:r>
            <a:r>
              <a:rPr sz="514" spc="-21" dirty="0">
                <a:latin typeface="Times New Roman"/>
                <a:cs typeface="Times New Roman"/>
              </a:rPr>
              <a:t>(</a:t>
            </a:r>
            <a:r>
              <a:rPr sz="514" spc="-51" dirty="0">
                <a:latin typeface="Times New Roman"/>
                <a:cs typeface="Times New Roman"/>
              </a:rPr>
              <a:t>U</a:t>
            </a:r>
            <a:r>
              <a:rPr sz="514" spc="-43" dirty="0">
                <a:latin typeface="Times New Roman"/>
                <a:cs typeface="Times New Roman"/>
              </a:rPr>
              <a:t>S</a:t>
            </a:r>
            <a:r>
              <a:rPr sz="514" spc="4" dirty="0">
                <a:latin typeface="Times New Roman"/>
                <a:cs typeface="Times New Roman"/>
              </a:rPr>
              <a:t>$</a:t>
            </a:r>
            <a:r>
              <a:rPr sz="514" spc="-13" dirty="0">
                <a:latin typeface="Times New Roman"/>
                <a:cs typeface="Times New Roman"/>
              </a:rPr>
              <a:t> </a:t>
            </a:r>
            <a:r>
              <a:rPr sz="514" spc="17" dirty="0">
                <a:latin typeface="Times New Roman"/>
                <a:cs typeface="Times New Roman"/>
              </a:rPr>
              <a:t>b</a:t>
            </a:r>
            <a:r>
              <a:rPr sz="514" spc="13" dirty="0">
                <a:latin typeface="Times New Roman"/>
                <a:cs typeface="Times New Roman"/>
              </a:rPr>
              <a:t>n</a:t>
            </a:r>
            <a:r>
              <a:rPr sz="514" spc="-17" dirty="0">
                <a:latin typeface="Times New Roman"/>
                <a:cs typeface="Times New Roman"/>
              </a:rPr>
              <a:t>)</a:t>
            </a:r>
            <a:endParaRPr sz="514">
              <a:latin typeface="Times New Roman"/>
              <a:cs typeface="Times New 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020420" y="3428433"/>
            <a:ext cx="512107" cy="1141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42" spc="13" dirty="0">
                <a:latin typeface="Times New Roman"/>
                <a:cs typeface="Times New Roman"/>
              </a:rPr>
              <a:t>$</a:t>
            </a:r>
            <a:r>
              <a:rPr sz="642" spc="9" dirty="0">
                <a:latin typeface="Times New Roman"/>
                <a:cs typeface="Times New Roman"/>
              </a:rPr>
              <a:t>8</a:t>
            </a:r>
            <a:r>
              <a:rPr sz="642" spc="13" dirty="0">
                <a:latin typeface="Times New Roman"/>
                <a:cs typeface="Times New Roman"/>
              </a:rPr>
              <a:t>5</a:t>
            </a:r>
            <a:r>
              <a:rPr sz="642" spc="9" dirty="0">
                <a:latin typeface="Times New Roman"/>
                <a:cs typeface="Times New Roman"/>
              </a:rPr>
              <a:t>0</a:t>
            </a:r>
            <a:r>
              <a:rPr sz="642" spc="21" dirty="0">
                <a:latin typeface="Times New Roman"/>
                <a:cs typeface="Times New Roman"/>
              </a:rPr>
              <a:t>b</a:t>
            </a:r>
            <a:r>
              <a:rPr sz="642" spc="26" dirty="0">
                <a:latin typeface="Times New Roman"/>
                <a:cs typeface="Times New Roman"/>
              </a:rPr>
              <a:t>n</a:t>
            </a:r>
            <a:r>
              <a:rPr sz="642" spc="-13" dirty="0">
                <a:latin typeface="Times New Roman"/>
                <a:cs typeface="Times New Roman"/>
              </a:rPr>
              <a:t> </a:t>
            </a:r>
            <a:r>
              <a:rPr sz="642" spc="21" dirty="0">
                <a:latin typeface="Times New Roman"/>
                <a:cs typeface="Times New Roman"/>
              </a:rPr>
              <a:t>d</a:t>
            </a:r>
            <a:r>
              <a:rPr sz="642" spc="-4" dirty="0">
                <a:latin typeface="Times New Roman"/>
                <a:cs typeface="Times New Roman"/>
              </a:rPr>
              <a:t>igital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020419" y="3533211"/>
            <a:ext cx="754570" cy="1141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642" spc="26" dirty="0">
                <a:latin typeface="Times New Roman"/>
                <a:cs typeface="Times New Roman"/>
              </a:rPr>
              <a:t>tra</a:t>
            </a:r>
            <a:r>
              <a:rPr sz="642" spc="34" dirty="0">
                <a:latin typeface="Times New Roman"/>
                <a:cs typeface="Times New Roman"/>
              </a:rPr>
              <a:t>n</a:t>
            </a:r>
            <a:r>
              <a:rPr sz="642" spc="21" dirty="0">
                <a:latin typeface="Times New Roman"/>
                <a:cs typeface="Times New Roman"/>
              </a:rPr>
              <a:t>sac</a:t>
            </a:r>
            <a:r>
              <a:rPr sz="642" spc="9" dirty="0">
                <a:latin typeface="Times New Roman"/>
                <a:cs typeface="Times New Roman"/>
              </a:rPr>
              <a:t>t</a:t>
            </a:r>
            <a:r>
              <a:rPr sz="642" dirty="0">
                <a:latin typeface="Times New Roman"/>
                <a:cs typeface="Times New Roman"/>
              </a:rPr>
              <a:t>io</a:t>
            </a:r>
            <a:r>
              <a:rPr sz="642" spc="21" dirty="0">
                <a:latin typeface="Times New Roman"/>
                <a:cs typeface="Times New Roman"/>
              </a:rPr>
              <a:t>n</a:t>
            </a:r>
            <a:r>
              <a:rPr sz="642" spc="9" dirty="0">
                <a:latin typeface="Times New Roman"/>
                <a:cs typeface="Times New Roman"/>
              </a:rPr>
              <a:t>s </a:t>
            </a:r>
            <a:r>
              <a:rPr sz="642" spc="-26" dirty="0">
                <a:latin typeface="Times New Roman"/>
                <a:cs typeface="Times New Roman"/>
              </a:rPr>
              <a:t> </a:t>
            </a:r>
            <a:r>
              <a:rPr sz="642" spc="21" dirty="0">
                <a:latin typeface="Times New Roman"/>
                <a:cs typeface="Times New Roman"/>
              </a:rPr>
              <a:t>b</a:t>
            </a:r>
            <a:r>
              <a:rPr sz="642" spc="-21" dirty="0">
                <a:latin typeface="Times New Roman"/>
                <a:cs typeface="Times New Roman"/>
              </a:rPr>
              <a:t>y</a:t>
            </a:r>
            <a:r>
              <a:rPr sz="642" spc="-13" dirty="0">
                <a:latin typeface="Times New Roman"/>
                <a:cs typeface="Times New Roman"/>
              </a:rPr>
              <a:t> </a:t>
            </a:r>
            <a:r>
              <a:rPr sz="642" spc="13" dirty="0">
                <a:latin typeface="Times New Roman"/>
                <a:cs typeface="Times New Roman"/>
              </a:rPr>
              <a:t>2</a:t>
            </a:r>
            <a:r>
              <a:rPr sz="642" spc="9" dirty="0">
                <a:latin typeface="Times New Roman"/>
                <a:cs typeface="Times New Roman"/>
              </a:rPr>
              <a:t>0</a:t>
            </a:r>
            <a:r>
              <a:rPr sz="642" spc="13" dirty="0">
                <a:latin typeface="Times New Roman"/>
                <a:cs typeface="Times New Roman"/>
              </a:rPr>
              <a:t>20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051872" y="3983523"/>
            <a:ext cx="663783" cy="1685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7423"/>
            <a:r>
              <a:rPr sz="642" spc="-30" dirty="0">
                <a:latin typeface="Times New Roman"/>
                <a:cs typeface="Times New Roman"/>
              </a:rPr>
              <a:t>U</a:t>
            </a:r>
            <a:r>
              <a:rPr sz="642" spc="-26" dirty="0">
                <a:latin typeface="Times New Roman"/>
                <a:cs typeface="Times New Roman"/>
              </a:rPr>
              <a:t>P</a:t>
            </a:r>
            <a:r>
              <a:rPr sz="642" spc="-47" dirty="0">
                <a:latin typeface="Times New Roman"/>
                <a:cs typeface="Times New Roman"/>
              </a:rPr>
              <a:t>I</a:t>
            </a:r>
            <a:r>
              <a:rPr sz="642" spc="-13" dirty="0">
                <a:latin typeface="Times New Roman"/>
                <a:cs typeface="Times New Roman"/>
              </a:rPr>
              <a:t> </a:t>
            </a:r>
            <a:r>
              <a:rPr sz="642" spc="-34" dirty="0">
                <a:latin typeface="Times New Roman"/>
                <a:cs typeface="Times New Roman"/>
              </a:rPr>
              <a:t>+</a:t>
            </a:r>
            <a:r>
              <a:rPr sz="642" spc="-17" dirty="0">
                <a:latin typeface="Times New Roman"/>
                <a:cs typeface="Times New Roman"/>
              </a:rPr>
              <a:t> </a:t>
            </a:r>
            <a:r>
              <a:rPr sz="642" spc="-68" dirty="0">
                <a:latin typeface="Times New Roman"/>
                <a:cs typeface="Times New Roman"/>
              </a:rPr>
              <a:t>BB</a:t>
            </a:r>
            <a:r>
              <a:rPr sz="642" spc="-21" dirty="0">
                <a:latin typeface="Times New Roman"/>
                <a:cs typeface="Times New Roman"/>
              </a:rPr>
              <a:t>P</a:t>
            </a:r>
            <a:r>
              <a:rPr sz="642" spc="-56" dirty="0">
                <a:latin typeface="Times New Roman"/>
                <a:cs typeface="Times New Roman"/>
              </a:rPr>
              <a:t>S</a:t>
            </a:r>
            <a:endParaRPr sz="642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173733" y="3953393"/>
            <a:ext cx="419144" cy="842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13" dirty="0">
                <a:latin typeface="Times New Roman"/>
                <a:cs typeface="Times New Roman"/>
              </a:rPr>
              <a:t>U</a:t>
            </a:r>
            <a:r>
              <a:rPr sz="471" spc="9" dirty="0">
                <a:latin typeface="Times New Roman"/>
                <a:cs typeface="Times New Roman"/>
              </a:rPr>
              <a:t>P</a:t>
            </a:r>
            <a:r>
              <a:rPr sz="471" spc="-51" dirty="0">
                <a:latin typeface="Times New Roman"/>
                <a:cs typeface="Times New Roman"/>
              </a:rPr>
              <a:t>I</a:t>
            </a:r>
            <a:r>
              <a:rPr sz="471" spc="26" dirty="0">
                <a:latin typeface="Times New Roman"/>
                <a:cs typeface="Times New Roman"/>
              </a:rPr>
              <a:t>+</a:t>
            </a:r>
            <a:r>
              <a:rPr sz="471" spc="9" dirty="0">
                <a:latin typeface="Times New Roman"/>
                <a:cs typeface="Times New Roman"/>
              </a:rPr>
              <a:t> </a:t>
            </a:r>
            <a:r>
              <a:rPr sz="471" spc="43" dirty="0">
                <a:latin typeface="Times New Roman"/>
                <a:cs typeface="Times New Roman"/>
              </a:rPr>
              <a:t>P</a:t>
            </a:r>
            <a:r>
              <a:rPr sz="471" dirty="0">
                <a:latin typeface="Times New Roman"/>
                <a:cs typeface="Times New Roman"/>
              </a:rPr>
              <a:t>ay</a:t>
            </a:r>
            <a:r>
              <a:rPr sz="471" spc="-4" dirty="0">
                <a:latin typeface="Times New Roman"/>
                <a:cs typeface="Times New Roman"/>
              </a:rPr>
              <a:t>m</a:t>
            </a:r>
            <a:r>
              <a:rPr sz="471" spc="30" dirty="0">
                <a:latin typeface="Times New Roman"/>
                <a:cs typeface="Times New Roman"/>
              </a:rPr>
              <a:t>e</a:t>
            </a:r>
            <a:r>
              <a:rPr sz="471" spc="4" dirty="0">
                <a:latin typeface="Times New Roman"/>
                <a:cs typeface="Times New Roman"/>
              </a:rPr>
              <a:t>n</a:t>
            </a:r>
            <a:r>
              <a:rPr sz="471" spc="17" dirty="0">
                <a:latin typeface="Times New Roman"/>
                <a:cs typeface="Times New Roman"/>
              </a:rPr>
              <a:t>ts</a:t>
            </a:r>
            <a:endParaRPr sz="471">
              <a:latin typeface="Times New Roman"/>
              <a:cs typeface="Times New Roman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298078" y="4028983"/>
            <a:ext cx="170702" cy="842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dirty="0">
                <a:latin typeface="Times New Roman"/>
                <a:cs typeface="Times New Roman"/>
              </a:rPr>
              <a:t>b</a:t>
            </a:r>
            <a:r>
              <a:rPr sz="471" spc="13" dirty="0">
                <a:latin typeface="Times New Roman"/>
                <a:cs typeface="Times New Roman"/>
              </a:rPr>
              <a:t>anks</a:t>
            </a:r>
            <a:endParaRPr sz="471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260698" y="2051546"/>
            <a:ext cx="51102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64" dirty="0">
                <a:latin typeface="Arial Narrow"/>
                <a:cs typeface="Arial Narrow"/>
              </a:rPr>
              <a:t>-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5071435" y="1858375"/>
            <a:ext cx="289216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11" dirty="0">
                <a:latin typeface="Arial Narrow"/>
                <a:cs typeface="Arial Narrow"/>
              </a:rPr>
              <a:t>2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47" dirty="0">
                <a:latin typeface="Arial Narrow"/>
                <a:cs typeface="Arial Narrow"/>
              </a:rPr>
              <a:t>,</a:t>
            </a:r>
            <a:r>
              <a:rPr sz="599" spc="111" dirty="0">
                <a:latin typeface="Arial Narrow"/>
                <a:cs typeface="Arial Narrow"/>
              </a:rPr>
              <a:t>0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107" dirty="0">
                <a:latin typeface="Arial Narrow"/>
                <a:cs typeface="Arial Narrow"/>
              </a:rPr>
              <a:t>0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071435" y="1665436"/>
            <a:ext cx="289216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11" dirty="0">
                <a:latin typeface="Arial Narrow"/>
                <a:cs typeface="Arial Narrow"/>
              </a:rPr>
              <a:t>4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47" dirty="0">
                <a:latin typeface="Arial Narrow"/>
                <a:cs typeface="Arial Narrow"/>
              </a:rPr>
              <a:t>,</a:t>
            </a:r>
            <a:r>
              <a:rPr sz="599" spc="111" dirty="0">
                <a:latin typeface="Arial Narrow"/>
                <a:cs typeface="Arial Narrow"/>
              </a:rPr>
              <a:t>0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107" dirty="0">
                <a:latin typeface="Arial Narrow"/>
                <a:cs typeface="Arial Narrow"/>
              </a:rPr>
              <a:t>0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071435" y="1472496"/>
            <a:ext cx="289216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11" dirty="0">
                <a:latin typeface="Arial Narrow"/>
                <a:cs typeface="Arial Narrow"/>
              </a:rPr>
              <a:t>6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47" dirty="0">
                <a:latin typeface="Arial Narrow"/>
                <a:cs typeface="Arial Narrow"/>
              </a:rPr>
              <a:t>,</a:t>
            </a:r>
            <a:r>
              <a:rPr sz="599" spc="111" dirty="0">
                <a:latin typeface="Arial Narrow"/>
                <a:cs typeface="Arial Narrow"/>
              </a:rPr>
              <a:t>0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107" dirty="0">
                <a:latin typeface="Arial Narrow"/>
                <a:cs typeface="Arial Narrow"/>
              </a:rPr>
              <a:t>0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071399" y="1279518"/>
            <a:ext cx="289216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07" dirty="0">
                <a:latin typeface="Arial Narrow"/>
                <a:cs typeface="Arial Narrow"/>
              </a:rPr>
              <a:t>8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47" dirty="0">
                <a:latin typeface="Arial Narrow"/>
                <a:cs typeface="Arial Narrow"/>
              </a:rPr>
              <a:t>,</a:t>
            </a:r>
            <a:r>
              <a:rPr sz="599" spc="107" dirty="0">
                <a:latin typeface="Arial Narrow"/>
                <a:cs typeface="Arial Narrow"/>
              </a:rPr>
              <a:t>0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107" dirty="0">
                <a:latin typeface="Arial Narrow"/>
                <a:cs typeface="Arial Narrow"/>
              </a:rPr>
              <a:t>0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022919" y="1086348"/>
            <a:ext cx="338687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11" dirty="0">
                <a:latin typeface="Arial Narrow"/>
                <a:cs typeface="Arial Narrow"/>
              </a:rPr>
              <a:t>1</a:t>
            </a:r>
            <a:r>
              <a:rPr sz="599" spc="98" dirty="0">
                <a:latin typeface="Arial Narrow"/>
                <a:cs typeface="Arial Narrow"/>
              </a:rPr>
              <a:t>00</a:t>
            </a:r>
            <a:r>
              <a:rPr sz="599" spc="56" dirty="0">
                <a:latin typeface="Arial Narrow"/>
                <a:cs typeface="Arial Narrow"/>
              </a:rPr>
              <a:t>,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111" dirty="0">
                <a:latin typeface="Arial Narrow"/>
                <a:cs typeface="Arial Narrow"/>
              </a:rPr>
              <a:t>0</a:t>
            </a:r>
            <a:r>
              <a:rPr sz="599" spc="107" dirty="0">
                <a:latin typeface="Arial Narrow"/>
                <a:cs typeface="Arial Narrow"/>
              </a:rPr>
              <a:t>0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022919" y="893465"/>
            <a:ext cx="338687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11" dirty="0">
                <a:latin typeface="Arial Narrow"/>
                <a:cs typeface="Arial Narrow"/>
              </a:rPr>
              <a:t>1</a:t>
            </a:r>
            <a:r>
              <a:rPr sz="599" spc="98" dirty="0">
                <a:latin typeface="Arial Narrow"/>
                <a:cs typeface="Arial Narrow"/>
              </a:rPr>
              <a:t>20</a:t>
            </a:r>
            <a:r>
              <a:rPr sz="599" spc="56" dirty="0">
                <a:latin typeface="Arial Narrow"/>
                <a:cs typeface="Arial Narrow"/>
              </a:rPr>
              <a:t>,</a:t>
            </a:r>
            <a:r>
              <a:rPr sz="599" spc="98" dirty="0">
                <a:latin typeface="Arial Narrow"/>
                <a:cs typeface="Arial Narrow"/>
              </a:rPr>
              <a:t>0</a:t>
            </a:r>
            <a:r>
              <a:rPr sz="599" spc="111" dirty="0">
                <a:latin typeface="Arial Narrow"/>
                <a:cs typeface="Arial Narrow"/>
              </a:rPr>
              <a:t>0</a:t>
            </a:r>
            <a:r>
              <a:rPr sz="599" spc="107" dirty="0">
                <a:latin typeface="Arial Narrow"/>
                <a:cs typeface="Arial Narrow"/>
              </a:rPr>
              <a:t>0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659361" y="2145009"/>
            <a:ext cx="230503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11" dirty="0">
                <a:latin typeface="Arial Narrow"/>
                <a:cs typeface="Arial Narrow"/>
              </a:rPr>
              <a:t>F</a:t>
            </a:r>
            <a:r>
              <a:rPr sz="599" spc="128" dirty="0">
                <a:latin typeface="Arial Narrow"/>
                <a:cs typeface="Arial Narrow"/>
              </a:rPr>
              <a:t>Y</a:t>
            </a:r>
            <a:r>
              <a:rPr sz="599" spc="98" dirty="0">
                <a:latin typeface="Arial Narrow"/>
                <a:cs typeface="Arial Narrow"/>
              </a:rPr>
              <a:t>1</a:t>
            </a:r>
            <a:r>
              <a:rPr sz="599" spc="107" dirty="0">
                <a:latin typeface="Arial Narrow"/>
                <a:cs typeface="Arial Narrow"/>
              </a:rPr>
              <a:t>2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274749" y="2145009"/>
            <a:ext cx="230503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11" dirty="0">
                <a:latin typeface="Arial Narrow"/>
                <a:cs typeface="Arial Narrow"/>
              </a:rPr>
              <a:t>F</a:t>
            </a:r>
            <a:r>
              <a:rPr sz="599" spc="128" dirty="0">
                <a:latin typeface="Arial Narrow"/>
                <a:cs typeface="Arial Narrow"/>
              </a:rPr>
              <a:t>Y</a:t>
            </a:r>
            <a:r>
              <a:rPr sz="599" spc="98" dirty="0">
                <a:latin typeface="Arial Narrow"/>
                <a:cs typeface="Arial Narrow"/>
              </a:rPr>
              <a:t>1</a:t>
            </a:r>
            <a:r>
              <a:rPr sz="599" spc="107" dirty="0">
                <a:latin typeface="Arial Narrow"/>
                <a:cs typeface="Arial Narrow"/>
              </a:rPr>
              <a:t>3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889845" y="2145009"/>
            <a:ext cx="1039980" cy="277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>
              <a:tabLst>
                <a:tab pos="625711" algn="l"/>
              </a:tabLst>
            </a:pPr>
            <a:r>
              <a:rPr sz="599" spc="111" dirty="0">
                <a:latin typeface="Arial Narrow"/>
                <a:cs typeface="Arial Narrow"/>
              </a:rPr>
              <a:t>F</a:t>
            </a:r>
            <a:r>
              <a:rPr sz="599" spc="128" dirty="0">
                <a:latin typeface="Arial Narrow"/>
                <a:cs typeface="Arial Narrow"/>
              </a:rPr>
              <a:t>Y</a:t>
            </a:r>
            <a:r>
              <a:rPr sz="599" spc="98" dirty="0">
                <a:latin typeface="Arial Narrow"/>
                <a:cs typeface="Arial Narrow"/>
              </a:rPr>
              <a:t>1</a:t>
            </a:r>
            <a:r>
              <a:rPr sz="599" spc="107" dirty="0">
                <a:latin typeface="Arial Narrow"/>
                <a:cs typeface="Arial Narrow"/>
              </a:rPr>
              <a:t>4	</a:t>
            </a:r>
            <a:r>
              <a:rPr sz="599" spc="111" dirty="0">
                <a:latin typeface="Arial Narrow"/>
                <a:cs typeface="Arial Narrow"/>
              </a:rPr>
              <a:t>F</a:t>
            </a:r>
            <a:r>
              <a:rPr sz="599" spc="128" dirty="0">
                <a:latin typeface="Arial Narrow"/>
                <a:cs typeface="Arial Narrow"/>
              </a:rPr>
              <a:t>Y</a:t>
            </a:r>
            <a:r>
              <a:rPr sz="599" spc="98" dirty="0">
                <a:latin typeface="Arial Narrow"/>
                <a:cs typeface="Arial Narrow"/>
              </a:rPr>
              <a:t>1</a:t>
            </a:r>
            <a:r>
              <a:rPr sz="599" spc="107" dirty="0">
                <a:latin typeface="Arial Narrow"/>
                <a:cs typeface="Arial Narrow"/>
              </a:rPr>
              <a:t>5</a:t>
            </a:r>
            <a:endParaRPr sz="599">
              <a:latin typeface="Arial Narrow"/>
              <a:cs typeface="Arial Narrow"/>
            </a:endParaRPr>
          </a:p>
          <a:p>
            <a:pPr>
              <a:lnSpc>
                <a:spcPts val="642"/>
              </a:lnSpc>
              <a:spcBef>
                <a:spcPts val="25"/>
              </a:spcBef>
            </a:pPr>
            <a:endParaRPr sz="642"/>
          </a:p>
          <a:p>
            <a:pPr marL="78825"/>
            <a:r>
              <a:rPr sz="599" spc="133" dirty="0">
                <a:latin typeface="Arial Narrow"/>
                <a:cs typeface="Arial Narrow"/>
              </a:rPr>
              <a:t>R</a:t>
            </a:r>
            <a:r>
              <a:rPr sz="599" spc="111" dirty="0">
                <a:latin typeface="Arial Narrow"/>
                <a:cs typeface="Arial Narrow"/>
              </a:rPr>
              <a:t>e</a:t>
            </a:r>
            <a:r>
              <a:rPr sz="599" spc="47" dirty="0">
                <a:latin typeface="Arial Narrow"/>
                <a:cs typeface="Arial Narrow"/>
              </a:rPr>
              <a:t>t</a:t>
            </a:r>
            <a:r>
              <a:rPr sz="599" spc="111" dirty="0">
                <a:latin typeface="Arial Narrow"/>
                <a:cs typeface="Arial Narrow"/>
              </a:rPr>
              <a:t>a</a:t>
            </a:r>
            <a:r>
              <a:rPr sz="599" spc="43" dirty="0">
                <a:latin typeface="Arial Narrow"/>
                <a:cs typeface="Arial Narrow"/>
              </a:rPr>
              <a:t>il </a:t>
            </a:r>
            <a:r>
              <a:rPr sz="599" spc="98" dirty="0">
                <a:latin typeface="Arial Narrow"/>
                <a:cs typeface="Arial Narrow"/>
              </a:rPr>
              <a:t>e</a:t>
            </a:r>
            <a:r>
              <a:rPr sz="599" spc="51" dirty="0">
                <a:latin typeface="Arial Narrow"/>
                <a:cs typeface="Arial Narrow"/>
              </a:rPr>
              <a:t>l</a:t>
            </a:r>
            <a:r>
              <a:rPr sz="599" spc="98" dirty="0">
                <a:latin typeface="Arial Narrow"/>
                <a:cs typeface="Arial Narrow"/>
              </a:rPr>
              <a:t>e</a:t>
            </a:r>
            <a:r>
              <a:rPr sz="599" spc="86" dirty="0">
                <a:latin typeface="Arial Narrow"/>
                <a:cs typeface="Arial Narrow"/>
              </a:rPr>
              <a:t>c</a:t>
            </a:r>
            <a:r>
              <a:rPr sz="599" spc="47" dirty="0">
                <a:latin typeface="Arial Narrow"/>
                <a:cs typeface="Arial Narrow"/>
              </a:rPr>
              <a:t>t</a:t>
            </a:r>
            <a:r>
              <a:rPr sz="599" spc="68" dirty="0">
                <a:latin typeface="Arial Narrow"/>
                <a:cs typeface="Arial Narrow"/>
              </a:rPr>
              <a:t>r</a:t>
            </a:r>
            <a:r>
              <a:rPr sz="599" spc="98" dirty="0">
                <a:latin typeface="Arial Narrow"/>
                <a:cs typeface="Arial Narrow"/>
              </a:rPr>
              <a:t>o</a:t>
            </a:r>
            <a:r>
              <a:rPr sz="599" spc="111" dirty="0">
                <a:latin typeface="Arial Narrow"/>
                <a:cs typeface="Arial Narrow"/>
              </a:rPr>
              <a:t>n</a:t>
            </a:r>
            <a:r>
              <a:rPr sz="599" spc="68" dirty="0">
                <a:latin typeface="Arial Narrow"/>
                <a:cs typeface="Arial Narrow"/>
              </a:rPr>
              <a:t>ic</a:t>
            </a:r>
            <a:r>
              <a:rPr sz="599" spc="43" dirty="0">
                <a:latin typeface="Arial Narrow"/>
                <a:cs typeface="Arial Narrow"/>
              </a:rPr>
              <a:t> </a:t>
            </a:r>
            <a:r>
              <a:rPr sz="599" spc="98" dirty="0">
                <a:latin typeface="Arial Narrow"/>
                <a:cs typeface="Arial Narrow"/>
              </a:rPr>
              <a:t>c</a:t>
            </a:r>
            <a:r>
              <a:rPr sz="599" spc="43" dirty="0">
                <a:latin typeface="Arial Narrow"/>
                <a:cs typeface="Arial Narrow"/>
              </a:rPr>
              <a:t>l</a:t>
            </a:r>
            <a:r>
              <a:rPr sz="599" spc="94" dirty="0">
                <a:latin typeface="Arial Narrow"/>
                <a:cs typeface="Arial Narrow"/>
              </a:rPr>
              <a:t>e</a:t>
            </a:r>
            <a:r>
              <a:rPr sz="599" spc="98" dirty="0">
                <a:latin typeface="Arial Narrow"/>
                <a:cs typeface="Arial Narrow"/>
              </a:rPr>
              <a:t>a</a:t>
            </a:r>
            <a:r>
              <a:rPr sz="599" spc="68" dirty="0">
                <a:latin typeface="Arial Narrow"/>
                <a:cs typeface="Arial Narrow"/>
              </a:rPr>
              <a:t>r</a:t>
            </a:r>
            <a:r>
              <a:rPr sz="599" spc="43" dirty="0">
                <a:latin typeface="Arial Narrow"/>
                <a:cs typeface="Arial Narrow"/>
              </a:rPr>
              <a:t>i</a:t>
            </a:r>
            <a:r>
              <a:rPr sz="599" spc="94" dirty="0">
                <a:latin typeface="Arial Narrow"/>
                <a:cs typeface="Arial Narrow"/>
              </a:rPr>
              <a:t>n</a:t>
            </a:r>
            <a:r>
              <a:rPr sz="599" spc="107" dirty="0">
                <a:latin typeface="Arial Narrow"/>
                <a:cs typeface="Arial Narrow"/>
              </a:rPr>
              <a:t>g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8120568" y="2145009"/>
            <a:ext cx="230503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11" dirty="0">
                <a:latin typeface="Arial Narrow"/>
                <a:cs typeface="Arial Narrow"/>
              </a:rPr>
              <a:t>F</a:t>
            </a:r>
            <a:r>
              <a:rPr sz="599" spc="128" dirty="0">
                <a:latin typeface="Arial Narrow"/>
                <a:cs typeface="Arial Narrow"/>
              </a:rPr>
              <a:t>Y</a:t>
            </a:r>
            <a:r>
              <a:rPr sz="599" spc="98" dirty="0">
                <a:latin typeface="Arial Narrow"/>
                <a:cs typeface="Arial Narrow"/>
              </a:rPr>
              <a:t>1</a:t>
            </a:r>
            <a:r>
              <a:rPr sz="599" spc="107" dirty="0">
                <a:latin typeface="Arial Narrow"/>
                <a:cs typeface="Arial Narrow"/>
              </a:rPr>
              <a:t>6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522749" y="983689"/>
            <a:ext cx="251161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20" dirty="0">
                <a:latin typeface="Arial Narrow"/>
                <a:cs typeface="Arial Narrow"/>
              </a:rPr>
              <a:t>Rs</a:t>
            </a:r>
            <a:r>
              <a:rPr sz="599" spc="43" dirty="0">
                <a:latin typeface="Arial Narrow"/>
                <a:cs typeface="Arial Narrow"/>
              </a:rPr>
              <a:t> </a:t>
            </a:r>
            <a:r>
              <a:rPr sz="599" spc="111" dirty="0">
                <a:latin typeface="Arial Narrow"/>
                <a:cs typeface="Arial Narrow"/>
              </a:rPr>
              <a:t>b</a:t>
            </a:r>
            <a:r>
              <a:rPr sz="599" spc="107" dirty="0">
                <a:latin typeface="Arial Narrow"/>
                <a:cs typeface="Arial Narrow"/>
              </a:rPr>
              <a:t>n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931945" y="2321059"/>
            <a:ext cx="584411" cy="10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99" spc="120" dirty="0">
                <a:latin typeface="Arial Narrow"/>
                <a:cs typeface="Arial Narrow"/>
              </a:rPr>
              <a:t>P</a:t>
            </a:r>
            <a:r>
              <a:rPr sz="599" spc="111" dirty="0">
                <a:latin typeface="Arial Narrow"/>
                <a:cs typeface="Arial Narrow"/>
              </a:rPr>
              <a:t>a</a:t>
            </a:r>
            <a:r>
              <a:rPr sz="599" spc="98" dirty="0">
                <a:latin typeface="Arial Narrow"/>
                <a:cs typeface="Arial Narrow"/>
              </a:rPr>
              <a:t>p</a:t>
            </a:r>
            <a:r>
              <a:rPr sz="599" spc="111" dirty="0">
                <a:latin typeface="Arial Narrow"/>
                <a:cs typeface="Arial Narrow"/>
              </a:rPr>
              <a:t>e</a:t>
            </a:r>
            <a:r>
              <a:rPr sz="599" spc="64" dirty="0">
                <a:latin typeface="Arial Narrow"/>
                <a:cs typeface="Arial Narrow"/>
              </a:rPr>
              <a:t>r</a:t>
            </a:r>
            <a:r>
              <a:rPr sz="599" spc="47" dirty="0">
                <a:latin typeface="Arial Narrow"/>
                <a:cs typeface="Arial Narrow"/>
              </a:rPr>
              <a:t> </a:t>
            </a:r>
            <a:r>
              <a:rPr sz="599" spc="86" dirty="0">
                <a:latin typeface="Arial Narrow"/>
                <a:cs typeface="Arial Narrow"/>
              </a:rPr>
              <a:t>c</a:t>
            </a:r>
            <a:r>
              <a:rPr sz="599" spc="51" dirty="0">
                <a:latin typeface="Arial Narrow"/>
                <a:cs typeface="Arial Narrow"/>
              </a:rPr>
              <a:t>l</a:t>
            </a:r>
            <a:r>
              <a:rPr sz="599" spc="98" dirty="0">
                <a:latin typeface="Arial Narrow"/>
                <a:cs typeface="Arial Narrow"/>
              </a:rPr>
              <a:t>ea</a:t>
            </a:r>
            <a:r>
              <a:rPr sz="599" spc="68" dirty="0">
                <a:latin typeface="Arial Narrow"/>
                <a:cs typeface="Arial Narrow"/>
              </a:rPr>
              <a:t>r</a:t>
            </a:r>
            <a:r>
              <a:rPr sz="599" spc="43" dirty="0">
                <a:latin typeface="Arial Narrow"/>
                <a:cs typeface="Arial Narrow"/>
              </a:rPr>
              <a:t>i</a:t>
            </a:r>
            <a:r>
              <a:rPr sz="599" spc="94" dirty="0">
                <a:latin typeface="Arial Narrow"/>
                <a:cs typeface="Arial Narrow"/>
              </a:rPr>
              <a:t>n</a:t>
            </a:r>
            <a:r>
              <a:rPr sz="599" spc="107" dirty="0">
                <a:latin typeface="Arial Narrow"/>
                <a:cs typeface="Arial Narrow"/>
              </a:rPr>
              <a:t>g</a:t>
            </a:r>
            <a:endParaRPr sz="599">
              <a:latin typeface="Arial Narrow"/>
              <a:cs typeface="Arial Narrow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6621253" y="4969550"/>
            <a:ext cx="89116" cy="0"/>
          </a:xfrm>
          <a:custGeom>
            <a:avLst/>
            <a:gdLst/>
            <a:ahLst/>
            <a:cxnLst/>
            <a:rect l="l" t="t" r="r" b="b"/>
            <a:pathLst>
              <a:path w="104092">
                <a:moveTo>
                  <a:pt x="0" y="0"/>
                </a:moveTo>
                <a:lnTo>
                  <a:pt x="104092" y="0"/>
                </a:lnTo>
              </a:path>
            </a:pathLst>
          </a:custGeom>
          <a:ln w="29688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5" name="object 195"/>
          <p:cNvSpPr/>
          <p:nvPr/>
        </p:nvSpPr>
        <p:spPr>
          <a:xfrm>
            <a:off x="6621253" y="4957386"/>
            <a:ext cx="89116" cy="24329"/>
          </a:xfrm>
          <a:custGeom>
            <a:avLst/>
            <a:gdLst/>
            <a:ahLst/>
            <a:cxnLst/>
            <a:rect l="l" t="t" r="r" b="b"/>
            <a:pathLst>
              <a:path w="104092" h="28418">
                <a:moveTo>
                  <a:pt x="0" y="28418"/>
                </a:moveTo>
                <a:lnTo>
                  <a:pt x="104092" y="28418"/>
                </a:lnTo>
                <a:lnTo>
                  <a:pt x="104092" y="0"/>
                </a:lnTo>
                <a:lnTo>
                  <a:pt x="0" y="0"/>
                </a:lnTo>
                <a:lnTo>
                  <a:pt x="0" y="28418"/>
                </a:lnTo>
                <a:close/>
              </a:path>
            </a:pathLst>
          </a:custGeom>
          <a:ln w="5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6" name="object 196"/>
          <p:cNvSpPr/>
          <p:nvPr/>
        </p:nvSpPr>
        <p:spPr>
          <a:xfrm>
            <a:off x="5004036" y="4981715"/>
            <a:ext cx="1772935" cy="0"/>
          </a:xfrm>
          <a:custGeom>
            <a:avLst/>
            <a:gdLst/>
            <a:ahLst/>
            <a:cxnLst/>
            <a:rect l="l" t="t" r="r" b="b"/>
            <a:pathLst>
              <a:path w="2070886">
                <a:moveTo>
                  <a:pt x="0" y="0"/>
                </a:moveTo>
                <a:lnTo>
                  <a:pt x="2070886" y="0"/>
                </a:lnTo>
              </a:path>
            </a:pathLst>
          </a:custGeom>
          <a:ln w="7333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7" name="object 197"/>
          <p:cNvSpPr/>
          <p:nvPr/>
        </p:nvSpPr>
        <p:spPr>
          <a:xfrm>
            <a:off x="5004036" y="4981715"/>
            <a:ext cx="0" cy="16481"/>
          </a:xfrm>
          <a:custGeom>
            <a:avLst/>
            <a:gdLst/>
            <a:ahLst/>
            <a:cxnLst/>
            <a:rect l="l" t="t" r="r" b="b"/>
            <a:pathLst>
              <a:path h="19251">
                <a:moveTo>
                  <a:pt x="0" y="0"/>
                </a:moveTo>
                <a:lnTo>
                  <a:pt x="0" y="19251"/>
                </a:lnTo>
              </a:path>
            </a:pathLst>
          </a:custGeom>
          <a:ln w="876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8" name="object 198"/>
          <p:cNvSpPr/>
          <p:nvPr/>
        </p:nvSpPr>
        <p:spPr>
          <a:xfrm>
            <a:off x="5225418" y="4981715"/>
            <a:ext cx="0" cy="16481"/>
          </a:xfrm>
          <a:custGeom>
            <a:avLst/>
            <a:gdLst/>
            <a:ahLst/>
            <a:cxnLst/>
            <a:rect l="l" t="t" r="r" b="b"/>
            <a:pathLst>
              <a:path h="19251">
                <a:moveTo>
                  <a:pt x="0" y="0"/>
                </a:moveTo>
                <a:lnTo>
                  <a:pt x="0" y="19251"/>
                </a:lnTo>
              </a:path>
            </a:pathLst>
          </a:custGeom>
          <a:ln w="876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199" name="object 199"/>
          <p:cNvSpPr/>
          <p:nvPr/>
        </p:nvSpPr>
        <p:spPr>
          <a:xfrm>
            <a:off x="5447738" y="4981715"/>
            <a:ext cx="0" cy="16481"/>
          </a:xfrm>
          <a:custGeom>
            <a:avLst/>
            <a:gdLst/>
            <a:ahLst/>
            <a:cxnLst/>
            <a:rect l="l" t="t" r="r" b="b"/>
            <a:pathLst>
              <a:path h="19251">
                <a:moveTo>
                  <a:pt x="0" y="0"/>
                </a:moveTo>
                <a:lnTo>
                  <a:pt x="0" y="19251"/>
                </a:lnTo>
              </a:path>
            </a:pathLst>
          </a:custGeom>
          <a:ln w="876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0" name="object 200"/>
          <p:cNvSpPr/>
          <p:nvPr/>
        </p:nvSpPr>
        <p:spPr>
          <a:xfrm>
            <a:off x="5669121" y="4981715"/>
            <a:ext cx="0" cy="16481"/>
          </a:xfrm>
          <a:custGeom>
            <a:avLst/>
            <a:gdLst/>
            <a:ahLst/>
            <a:cxnLst/>
            <a:rect l="l" t="t" r="r" b="b"/>
            <a:pathLst>
              <a:path h="19251">
                <a:moveTo>
                  <a:pt x="0" y="0"/>
                </a:moveTo>
                <a:lnTo>
                  <a:pt x="0" y="19251"/>
                </a:lnTo>
              </a:path>
            </a:pathLst>
          </a:custGeom>
          <a:ln w="876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1" name="object 201"/>
          <p:cNvSpPr/>
          <p:nvPr/>
        </p:nvSpPr>
        <p:spPr>
          <a:xfrm>
            <a:off x="5890503" y="4981715"/>
            <a:ext cx="0" cy="16481"/>
          </a:xfrm>
          <a:custGeom>
            <a:avLst/>
            <a:gdLst/>
            <a:ahLst/>
            <a:cxnLst/>
            <a:rect l="l" t="t" r="r" b="b"/>
            <a:pathLst>
              <a:path h="19251">
                <a:moveTo>
                  <a:pt x="0" y="0"/>
                </a:moveTo>
                <a:lnTo>
                  <a:pt x="0" y="19251"/>
                </a:lnTo>
              </a:path>
            </a:pathLst>
          </a:custGeom>
          <a:ln w="876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2" name="object 202"/>
          <p:cNvSpPr/>
          <p:nvPr/>
        </p:nvSpPr>
        <p:spPr>
          <a:xfrm>
            <a:off x="6111886" y="4981715"/>
            <a:ext cx="0" cy="16481"/>
          </a:xfrm>
          <a:custGeom>
            <a:avLst/>
            <a:gdLst/>
            <a:ahLst/>
            <a:cxnLst/>
            <a:rect l="l" t="t" r="r" b="b"/>
            <a:pathLst>
              <a:path h="19251">
                <a:moveTo>
                  <a:pt x="0" y="0"/>
                </a:moveTo>
                <a:lnTo>
                  <a:pt x="0" y="19251"/>
                </a:lnTo>
              </a:path>
            </a:pathLst>
          </a:custGeom>
          <a:ln w="876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3" name="object 203"/>
          <p:cNvSpPr/>
          <p:nvPr/>
        </p:nvSpPr>
        <p:spPr>
          <a:xfrm>
            <a:off x="6333267" y="4981715"/>
            <a:ext cx="0" cy="16481"/>
          </a:xfrm>
          <a:custGeom>
            <a:avLst/>
            <a:gdLst/>
            <a:ahLst/>
            <a:cxnLst/>
            <a:rect l="l" t="t" r="r" b="b"/>
            <a:pathLst>
              <a:path h="19251">
                <a:moveTo>
                  <a:pt x="0" y="0"/>
                </a:moveTo>
                <a:lnTo>
                  <a:pt x="0" y="19251"/>
                </a:lnTo>
              </a:path>
            </a:pathLst>
          </a:custGeom>
          <a:ln w="876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4" name="object 204"/>
          <p:cNvSpPr/>
          <p:nvPr/>
        </p:nvSpPr>
        <p:spPr>
          <a:xfrm>
            <a:off x="6554651" y="4981715"/>
            <a:ext cx="0" cy="16481"/>
          </a:xfrm>
          <a:custGeom>
            <a:avLst/>
            <a:gdLst/>
            <a:ahLst/>
            <a:cxnLst/>
            <a:rect l="l" t="t" r="r" b="b"/>
            <a:pathLst>
              <a:path h="19251">
                <a:moveTo>
                  <a:pt x="0" y="0"/>
                </a:moveTo>
                <a:lnTo>
                  <a:pt x="0" y="19251"/>
                </a:lnTo>
              </a:path>
            </a:pathLst>
          </a:custGeom>
          <a:ln w="876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5" name="object 205"/>
          <p:cNvSpPr/>
          <p:nvPr/>
        </p:nvSpPr>
        <p:spPr>
          <a:xfrm>
            <a:off x="6776970" y="4981715"/>
            <a:ext cx="0" cy="16481"/>
          </a:xfrm>
          <a:custGeom>
            <a:avLst/>
            <a:gdLst/>
            <a:ahLst/>
            <a:cxnLst/>
            <a:rect l="l" t="t" r="r" b="b"/>
            <a:pathLst>
              <a:path h="19251">
                <a:moveTo>
                  <a:pt x="0" y="0"/>
                </a:moveTo>
                <a:lnTo>
                  <a:pt x="0" y="19251"/>
                </a:lnTo>
              </a:path>
            </a:pathLst>
          </a:custGeom>
          <a:ln w="876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06" name="object 206"/>
          <p:cNvSpPr txBox="1"/>
          <p:nvPr/>
        </p:nvSpPr>
        <p:spPr>
          <a:xfrm>
            <a:off x="5040817" y="3911238"/>
            <a:ext cx="148957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7" dirty="0">
                <a:latin typeface="Arial Narrow"/>
                <a:cs typeface="Arial Narrow"/>
              </a:rPr>
              <a:t>7</a:t>
            </a:r>
            <a:r>
              <a:rPr sz="385" spc="17" dirty="0">
                <a:latin typeface="Arial Narrow"/>
                <a:cs typeface="Arial Narrow"/>
              </a:rPr>
              <a:t>.</a:t>
            </a:r>
            <a:r>
              <a:rPr sz="385" spc="47" dirty="0">
                <a:latin typeface="Arial Narrow"/>
                <a:cs typeface="Arial Narrow"/>
              </a:rPr>
              <a:t>14x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5262387" y="4412745"/>
            <a:ext cx="148957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7" dirty="0">
                <a:latin typeface="Arial Narrow"/>
                <a:cs typeface="Arial Narrow"/>
              </a:rPr>
              <a:t>3</a:t>
            </a:r>
            <a:r>
              <a:rPr sz="385" spc="17" dirty="0">
                <a:latin typeface="Arial Narrow"/>
                <a:cs typeface="Arial Narrow"/>
              </a:rPr>
              <a:t>.</a:t>
            </a:r>
            <a:r>
              <a:rPr sz="385" spc="47" dirty="0">
                <a:latin typeface="Arial Narrow"/>
                <a:cs typeface="Arial Narrow"/>
              </a:rPr>
              <a:t>49x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484144" y="4488573"/>
            <a:ext cx="148957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7" dirty="0">
                <a:latin typeface="Arial Narrow"/>
                <a:cs typeface="Arial Narrow"/>
              </a:rPr>
              <a:t>2</a:t>
            </a:r>
            <a:r>
              <a:rPr sz="385" spc="17" dirty="0">
                <a:latin typeface="Arial Narrow"/>
                <a:cs typeface="Arial Narrow"/>
              </a:rPr>
              <a:t>.</a:t>
            </a:r>
            <a:r>
              <a:rPr sz="385" spc="47" dirty="0">
                <a:latin typeface="Arial Narrow"/>
                <a:cs typeface="Arial Narrow"/>
              </a:rPr>
              <a:t>94x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705699" y="4687449"/>
            <a:ext cx="148957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7" dirty="0">
                <a:latin typeface="Arial Narrow"/>
                <a:cs typeface="Arial Narrow"/>
              </a:rPr>
              <a:t>1</a:t>
            </a:r>
            <a:r>
              <a:rPr sz="385" spc="17" dirty="0">
                <a:latin typeface="Arial Narrow"/>
                <a:cs typeface="Arial Narrow"/>
              </a:rPr>
              <a:t>.</a:t>
            </a:r>
            <a:r>
              <a:rPr sz="385" spc="47" dirty="0">
                <a:latin typeface="Arial Narrow"/>
                <a:cs typeface="Arial Narrow"/>
              </a:rPr>
              <a:t>49x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927315" y="4724964"/>
            <a:ext cx="370761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578" spc="70" baseline="6172" dirty="0">
                <a:latin typeface="Arial Narrow"/>
                <a:cs typeface="Arial Narrow"/>
              </a:rPr>
              <a:t>1</a:t>
            </a:r>
            <a:r>
              <a:rPr sz="578" spc="26" baseline="6172" dirty="0">
                <a:latin typeface="Arial Narrow"/>
                <a:cs typeface="Arial Narrow"/>
              </a:rPr>
              <a:t>.</a:t>
            </a:r>
            <a:r>
              <a:rPr sz="578" spc="70" baseline="6172" dirty="0">
                <a:latin typeface="Arial Narrow"/>
                <a:cs typeface="Arial Narrow"/>
              </a:rPr>
              <a:t>26x       </a:t>
            </a:r>
            <a:r>
              <a:rPr sz="578" spc="64" baseline="6172" dirty="0">
                <a:latin typeface="Arial Narrow"/>
                <a:cs typeface="Arial Narrow"/>
              </a:rPr>
              <a:t> </a:t>
            </a:r>
            <a:r>
              <a:rPr sz="385" spc="47" dirty="0">
                <a:latin typeface="Arial Narrow"/>
                <a:cs typeface="Arial Narrow"/>
              </a:rPr>
              <a:t>1</a:t>
            </a:r>
            <a:r>
              <a:rPr sz="385" spc="17" dirty="0">
                <a:latin typeface="Arial Narrow"/>
                <a:cs typeface="Arial Narrow"/>
              </a:rPr>
              <a:t>.</a:t>
            </a:r>
            <a:r>
              <a:rPr sz="385" spc="47" dirty="0">
                <a:latin typeface="Arial Narrow"/>
                <a:cs typeface="Arial Narrow"/>
              </a:rPr>
              <a:t>22x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370627" y="4775978"/>
            <a:ext cx="148957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7" dirty="0">
                <a:latin typeface="Arial Narrow"/>
                <a:cs typeface="Arial Narrow"/>
              </a:rPr>
              <a:t>0</a:t>
            </a:r>
            <a:r>
              <a:rPr sz="385" spc="17" dirty="0">
                <a:latin typeface="Arial Narrow"/>
                <a:cs typeface="Arial Narrow"/>
              </a:rPr>
              <a:t>.</a:t>
            </a:r>
            <a:r>
              <a:rPr sz="385" spc="47" dirty="0">
                <a:latin typeface="Arial Narrow"/>
                <a:cs typeface="Arial Narrow"/>
              </a:rPr>
              <a:t>85x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592400" y="4867803"/>
            <a:ext cx="148957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7" dirty="0">
                <a:latin typeface="Arial Narrow"/>
                <a:cs typeface="Arial Narrow"/>
              </a:rPr>
              <a:t>0</a:t>
            </a:r>
            <a:r>
              <a:rPr sz="385" spc="17" dirty="0">
                <a:latin typeface="Arial Narrow"/>
                <a:cs typeface="Arial Narrow"/>
              </a:rPr>
              <a:t>.</a:t>
            </a:r>
            <a:r>
              <a:rPr sz="385" spc="47" dirty="0">
                <a:latin typeface="Arial Narrow"/>
                <a:cs typeface="Arial Narrow"/>
              </a:rPr>
              <a:t>18x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813243" y="4949739"/>
            <a:ext cx="147326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3" dirty="0">
                <a:latin typeface="Arial Narrow"/>
                <a:cs typeface="Arial Narrow"/>
              </a:rPr>
              <a:t>0</a:t>
            </a:r>
            <a:r>
              <a:rPr sz="385" spc="26" dirty="0">
                <a:latin typeface="Arial Narrow"/>
                <a:cs typeface="Arial Narrow"/>
              </a:rPr>
              <a:t>.</a:t>
            </a:r>
            <a:r>
              <a:rPr sz="385" spc="43" dirty="0">
                <a:latin typeface="Arial Narrow"/>
                <a:cs typeface="Arial Narrow"/>
              </a:rPr>
              <a:t>00x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4813243" y="4812394"/>
            <a:ext cx="147326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3" dirty="0">
                <a:latin typeface="Arial Narrow"/>
                <a:cs typeface="Arial Narrow"/>
              </a:rPr>
              <a:t>1</a:t>
            </a:r>
            <a:r>
              <a:rPr sz="385" spc="26" dirty="0">
                <a:latin typeface="Arial Narrow"/>
                <a:cs typeface="Arial Narrow"/>
              </a:rPr>
              <a:t>.</a:t>
            </a:r>
            <a:r>
              <a:rPr sz="385" spc="43" dirty="0">
                <a:latin typeface="Arial Narrow"/>
                <a:cs typeface="Arial Narrow"/>
              </a:rPr>
              <a:t>00x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4813243" y="4675048"/>
            <a:ext cx="147326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3" dirty="0">
                <a:latin typeface="Arial Narrow"/>
                <a:cs typeface="Arial Narrow"/>
              </a:rPr>
              <a:t>2</a:t>
            </a:r>
            <a:r>
              <a:rPr sz="385" spc="26" dirty="0">
                <a:latin typeface="Arial Narrow"/>
                <a:cs typeface="Arial Narrow"/>
              </a:rPr>
              <a:t>.</a:t>
            </a:r>
            <a:r>
              <a:rPr sz="385" spc="43" dirty="0">
                <a:latin typeface="Arial Narrow"/>
                <a:cs typeface="Arial Narrow"/>
              </a:rPr>
              <a:t>00x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4813243" y="4537703"/>
            <a:ext cx="147326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3" dirty="0">
                <a:latin typeface="Arial Narrow"/>
                <a:cs typeface="Arial Narrow"/>
              </a:rPr>
              <a:t>3</a:t>
            </a:r>
            <a:r>
              <a:rPr sz="385" spc="26" dirty="0">
                <a:latin typeface="Arial Narrow"/>
                <a:cs typeface="Arial Narrow"/>
              </a:rPr>
              <a:t>.</a:t>
            </a:r>
            <a:r>
              <a:rPr sz="385" spc="43" dirty="0">
                <a:latin typeface="Arial Narrow"/>
                <a:cs typeface="Arial Narrow"/>
              </a:rPr>
              <a:t>00x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813243" y="4400383"/>
            <a:ext cx="147326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3" dirty="0">
                <a:latin typeface="Arial Narrow"/>
                <a:cs typeface="Arial Narrow"/>
              </a:rPr>
              <a:t>4</a:t>
            </a:r>
            <a:r>
              <a:rPr sz="385" spc="26" dirty="0">
                <a:latin typeface="Arial Narrow"/>
                <a:cs typeface="Arial Narrow"/>
              </a:rPr>
              <a:t>.</a:t>
            </a:r>
            <a:r>
              <a:rPr sz="385" spc="43" dirty="0">
                <a:latin typeface="Arial Narrow"/>
                <a:cs typeface="Arial Narrow"/>
              </a:rPr>
              <a:t>00x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4813243" y="4262842"/>
            <a:ext cx="147326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3" dirty="0">
                <a:latin typeface="Arial Narrow"/>
                <a:cs typeface="Arial Narrow"/>
              </a:rPr>
              <a:t>5</a:t>
            </a:r>
            <a:r>
              <a:rPr sz="385" spc="26" dirty="0">
                <a:latin typeface="Arial Narrow"/>
                <a:cs typeface="Arial Narrow"/>
              </a:rPr>
              <a:t>.</a:t>
            </a:r>
            <a:r>
              <a:rPr sz="385" spc="43" dirty="0">
                <a:latin typeface="Arial Narrow"/>
                <a:cs typeface="Arial Narrow"/>
              </a:rPr>
              <a:t>00x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813243" y="4125497"/>
            <a:ext cx="147326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3" dirty="0">
                <a:latin typeface="Arial Narrow"/>
                <a:cs typeface="Arial Narrow"/>
              </a:rPr>
              <a:t>6</a:t>
            </a:r>
            <a:r>
              <a:rPr sz="385" spc="26" dirty="0">
                <a:latin typeface="Arial Narrow"/>
                <a:cs typeface="Arial Narrow"/>
              </a:rPr>
              <a:t>.</a:t>
            </a:r>
            <a:r>
              <a:rPr sz="385" spc="43" dirty="0">
                <a:latin typeface="Arial Narrow"/>
                <a:cs typeface="Arial Narrow"/>
              </a:rPr>
              <a:t>00x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813243" y="3988151"/>
            <a:ext cx="147326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43" dirty="0">
                <a:latin typeface="Arial Narrow"/>
                <a:cs typeface="Arial Narrow"/>
              </a:rPr>
              <a:t>7</a:t>
            </a:r>
            <a:r>
              <a:rPr sz="385" spc="26" dirty="0">
                <a:latin typeface="Arial Narrow"/>
                <a:cs typeface="Arial Narrow"/>
              </a:rPr>
              <a:t>.</a:t>
            </a:r>
            <a:r>
              <a:rPr sz="385" spc="43" dirty="0">
                <a:latin typeface="Arial Narrow"/>
                <a:cs typeface="Arial Narrow"/>
              </a:rPr>
              <a:t>00x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5048697" y="5013311"/>
            <a:ext cx="133191" cy="695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385" spc="17" dirty="0">
                <a:latin typeface="Arial Narrow"/>
                <a:cs typeface="Arial Narrow"/>
              </a:rPr>
              <a:t>I</a:t>
            </a:r>
            <a:r>
              <a:rPr sz="385" spc="47" dirty="0">
                <a:latin typeface="Arial Narrow"/>
                <a:cs typeface="Arial Narrow"/>
              </a:rPr>
              <a:t>n</a:t>
            </a:r>
            <a:r>
              <a:rPr sz="385" spc="43" dirty="0">
                <a:latin typeface="Arial Narrow"/>
                <a:cs typeface="Arial Narrow"/>
              </a:rPr>
              <a:t>d</a:t>
            </a:r>
            <a:r>
              <a:rPr sz="385" spc="34" dirty="0">
                <a:latin typeface="Arial Narrow"/>
                <a:cs typeface="Arial Narrow"/>
              </a:rPr>
              <a:t>ia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5258822" y="5011432"/>
            <a:ext cx="599090" cy="132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502" marR="10872" indent="-2174">
              <a:lnSpc>
                <a:spcPct val="103200"/>
              </a:lnSpc>
            </a:pPr>
            <a:r>
              <a:rPr sz="385" spc="47" dirty="0">
                <a:latin typeface="Arial Narrow"/>
                <a:cs typeface="Arial Narrow"/>
              </a:rPr>
              <a:t>So</a:t>
            </a:r>
            <a:r>
              <a:rPr sz="385" spc="43" dirty="0">
                <a:latin typeface="Arial Narrow"/>
                <a:cs typeface="Arial Narrow"/>
              </a:rPr>
              <a:t>u</a:t>
            </a:r>
            <a:r>
              <a:rPr sz="385" spc="26" dirty="0">
                <a:latin typeface="Arial Narrow"/>
                <a:cs typeface="Arial Narrow"/>
              </a:rPr>
              <a:t>t</a:t>
            </a:r>
            <a:r>
              <a:rPr sz="385" spc="47" dirty="0">
                <a:latin typeface="Arial Narrow"/>
                <a:cs typeface="Arial Narrow"/>
              </a:rPr>
              <a:t>h       </a:t>
            </a:r>
            <a:r>
              <a:rPr sz="385" spc="4" dirty="0">
                <a:latin typeface="Arial Narrow"/>
                <a:cs typeface="Arial Narrow"/>
              </a:rPr>
              <a:t> </a:t>
            </a:r>
            <a:r>
              <a:rPr sz="385" spc="47" dirty="0">
                <a:latin typeface="Arial Narrow"/>
                <a:cs typeface="Arial Narrow"/>
              </a:rPr>
              <a:t>B</a:t>
            </a:r>
            <a:r>
              <a:rPr sz="385" spc="30" dirty="0">
                <a:latin typeface="Arial Narrow"/>
                <a:cs typeface="Arial Narrow"/>
              </a:rPr>
              <a:t>r</a:t>
            </a:r>
            <a:r>
              <a:rPr sz="385" spc="43" dirty="0">
                <a:latin typeface="Arial Narrow"/>
                <a:cs typeface="Arial Narrow"/>
              </a:rPr>
              <a:t>a</a:t>
            </a:r>
            <a:r>
              <a:rPr sz="385" spc="39" dirty="0">
                <a:latin typeface="Arial Narrow"/>
                <a:cs typeface="Arial Narrow"/>
              </a:rPr>
              <a:t>z</a:t>
            </a:r>
            <a:r>
              <a:rPr sz="385" spc="21" dirty="0">
                <a:latin typeface="Arial Narrow"/>
                <a:cs typeface="Arial Narrow"/>
              </a:rPr>
              <a:t>i</a:t>
            </a:r>
            <a:r>
              <a:rPr sz="385" spc="17" dirty="0">
                <a:latin typeface="Arial Narrow"/>
                <a:cs typeface="Arial Narrow"/>
              </a:rPr>
              <a:t>l       </a:t>
            </a:r>
            <a:r>
              <a:rPr sz="385" spc="4" dirty="0">
                <a:latin typeface="Arial Narrow"/>
                <a:cs typeface="Arial Narrow"/>
              </a:rPr>
              <a:t> </a:t>
            </a:r>
            <a:r>
              <a:rPr sz="385" spc="51" dirty="0">
                <a:latin typeface="Arial Narrow"/>
                <a:cs typeface="Arial Narrow"/>
              </a:rPr>
              <a:t>C</a:t>
            </a:r>
            <a:r>
              <a:rPr sz="385" spc="34" dirty="0">
                <a:latin typeface="Arial Narrow"/>
                <a:cs typeface="Arial Narrow"/>
              </a:rPr>
              <a:t>hi</a:t>
            </a:r>
            <a:r>
              <a:rPr sz="385" spc="39" dirty="0">
                <a:latin typeface="Arial Narrow"/>
                <a:cs typeface="Arial Narrow"/>
              </a:rPr>
              <a:t>n</a:t>
            </a:r>
            <a:r>
              <a:rPr sz="385" spc="47" dirty="0">
                <a:latin typeface="Arial Narrow"/>
                <a:cs typeface="Arial Narrow"/>
              </a:rPr>
              <a:t>a</a:t>
            </a:r>
            <a:r>
              <a:rPr sz="385" spc="21" dirty="0">
                <a:latin typeface="Arial Narrow"/>
                <a:cs typeface="Arial Narrow"/>
              </a:rPr>
              <a:t> </a:t>
            </a:r>
            <a:r>
              <a:rPr sz="385" spc="47" dirty="0">
                <a:latin typeface="Arial Narrow"/>
                <a:cs typeface="Arial Narrow"/>
              </a:rPr>
              <a:t>A</a:t>
            </a:r>
            <a:r>
              <a:rPr sz="385" spc="26" dirty="0">
                <a:latin typeface="Arial Narrow"/>
                <a:cs typeface="Arial Narrow"/>
              </a:rPr>
              <a:t>f</a:t>
            </a:r>
            <a:r>
              <a:rPr sz="385" spc="21" dirty="0">
                <a:latin typeface="Arial Narrow"/>
                <a:cs typeface="Arial Narrow"/>
              </a:rPr>
              <a:t>r</a:t>
            </a:r>
            <a:r>
              <a:rPr sz="385" spc="17" dirty="0">
                <a:latin typeface="Arial Narrow"/>
                <a:cs typeface="Arial Narrow"/>
              </a:rPr>
              <a:t>i</a:t>
            </a:r>
            <a:r>
              <a:rPr sz="385" spc="34" dirty="0">
                <a:latin typeface="Arial Narrow"/>
                <a:cs typeface="Arial Narrow"/>
              </a:rPr>
              <a:t>c</a:t>
            </a:r>
            <a:r>
              <a:rPr sz="385" spc="47" dirty="0">
                <a:latin typeface="Arial Narrow"/>
                <a:cs typeface="Arial Narrow"/>
              </a:rPr>
              <a:t>a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912463" y="5011432"/>
            <a:ext cx="864929" cy="132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651" marR="10872" indent="-227778">
              <a:lnSpc>
                <a:spcPct val="103200"/>
              </a:lnSpc>
            </a:pPr>
            <a:r>
              <a:rPr sz="385" spc="51" dirty="0">
                <a:latin typeface="Arial Narrow"/>
                <a:cs typeface="Arial Narrow"/>
              </a:rPr>
              <a:t>R</a:t>
            </a:r>
            <a:r>
              <a:rPr sz="385" spc="47" dirty="0">
                <a:latin typeface="Arial Narrow"/>
                <a:cs typeface="Arial Narrow"/>
              </a:rPr>
              <a:t>u</a:t>
            </a:r>
            <a:r>
              <a:rPr sz="385" spc="39" dirty="0">
                <a:latin typeface="Arial Narrow"/>
                <a:cs typeface="Arial Narrow"/>
              </a:rPr>
              <a:t>s</a:t>
            </a:r>
            <a:r>
              <a:rPr sz="385" spc="34" dirty="0">
                <a:latin typeface="Arial Narrow"/>
                <a:cs typeface="Arial Narrow"/>
              </a:rPr>
              <a:t>sia     </a:t>
            </a:r>
            <a:r>
              <a:rPr sz="385" spc="13" dirty="0">
                <a:latin typeface="Arial Narrow"/>
                <a:cs typeface="Arial Narrow"/>
              </a:rPr>
              <a:t> </a:t>
            </a:r>
            <a:r>
              <a:rPr sz="385" spc="51" dirty="0">
                <a:latin typeface="Arial Narrow"/>
                <a:cs typeface="Arial Narrow"/>
              </a:rPr>
              <a:t>U</a:t>
            </a:r>
            <a:r>
              <a:rPr sz="385" spc="34" dirty="0">
                <a:latin typeface="Arial Narrow"/>
                <a:cs typeface="Arial Narrow"/>
              </a:rPr>
              <a:t>ni</a:t>
            </a:r>
            <a:r>
              <a:rPr sz="385" spc="17" dirty="0">
                <a:latin typeface="Arial Narrow"/>
                <a:cs typeface="Arial Narrow"/>
              </a:rPr>
              <a:t>t</a:t>
            </a:r>
            <a:r>
              <a:rPr sz="385" spc="47" dirty="0">
                <a:latin typeface="Arial Narrow"/>
                <a:cs typeface="Arial Narrow"/>
              </a:rPr>
              <a:t>ed     </a:t>
            </a:r>
            <a:r>
              <a:rPr sz="385" spc="-9" dirty="0">
                <a:latin typeface="Arial Narrow"/>
                <a:cs typeface="Arial Narrow"/>
              </a:rPr>
              <a:t> </a:t>
            </a:r>
            <a:r>
              <a:rPr sz="385" spc="73" dirty="0">
                <a:latin typeface="Arial Narrow"/>
                <a:cs typeface="Arial Narrow"/>
              </a:rPr>
              <a:t>M</a:t>
            </a:r>
            <a:r>
              <a:rPr sz="385" spc="43" dirty="0">
                <a:latin typeface="Arial Narrow"/>
                <a:cs typeface="Arial Narrow"/>
              </a:rPr>
              <a:t>e</a:t>
            </a:r>
            <a:r>
              <a:rPr sz="385" spc="39" dirty="0">
                <a:latin typeface="Arial Narrow"/>
                <a:cs typeface="Arial Narrow"/>
              </a:rPr>
              <a:t>x</a:t>
            </a:r>
            <a:r>
              <a:rPr sz="385" spc="34" dirty="0">
                <a:latin typeface="Arial Narrow"/>
                <a:cs typeface="Arial Narrow"/>
              </a:rPr>
              <a:t>ico   </a:t>
            </a:r>
            <a:r>
              <a:rPr sz="385" spc="-34" dirty="0">
                <a:latin typeface="Arial Narrow"/>
                <a:cs typeface="Arial Narrow"/>
              </a:rPr>
              <a:t> </a:t>
            </a:r>
            <a:r>
              <a:rPr sz="385" spc="47" dirty="0">
                <a:latin typeface="Arial Narrow"/>
                <a:cs typeface="Arial Narrow"/>
              </a:rPr>
              <a:t>Au</a:t>
            </a:r>
            <a:r>
              <a:rPr sz="385" spc="39" dirty="0">
                <a:latin typeface="Arial Narrow"/>
                <a:cs typeface="Arial Narrow"/>
              </a:rPr>
              <a:t>s</a:t>
            </a:r>
            <a:r>
              <a:rPr sz="385" spc="17" dirty="0">
                <a:latin typeface="Arial Narrow"/>
                <a:cs typeface="Arial Narrow"/>
              </a:rPr>
              <a:t>t</a:t>
            </a:r>
            <a:r>
              <a:rPr sz="385" spc="30" dirty="0">
                <a:latin typeface="Arial Narrow"/>
                <a:cs typeface="Arial Narrow"/>
              </a:rPr>
              <a:t>r</a:t>
            </a:r>
            <a:r>
              <a:rPr sz="385" spc="43" dirty="0">
                <a:latin typeface="Arial Narrow"/>
                <a:cs typeface="Arial Narrow"/>
              </a:rPr>
              <a:t>a</a:t>
            </a:r>
            <a:r>
              <a:rPr sz="385" spc="17" dirty="0">
                <a:latin typeface="Arial Narrow"/>
                <a:cs typeface="Arial Narrow"/>
              </a:rPr>
              <a:t>l</a:t>
            </a:r>
            <a:r>
              <a:rPr sz="385" spc="13" dirty="0">
                <a:latin typeface="Arial Narrow"/>
                <a:cs typeface="Arial Narrow"/>
              </a:rPr>
              <a:t>i</a:t>
            </a:r>
            <a:r>
              <a:rPr sz="385" spc="47" dirty="0">
                <a:latin typeface="Arial Narrow"/>
                <a:cs typeface="Arial Narrow"/>
              </a:rPr>
              <a:t>a</a:t>
            </a:r>
            <a:r>
              <a:rPr sz="385" spc="21" dirty="0">
                <a:latin typeface="Arial Narrow"/>
                <a:cs typeface="Arial Narrow"/>
              </a:rPr>
              <a:t> </a:t>
            </a:r>
            <a:r>
              <a:rPr sz="385" spc="47" dirty="0">
                <a:latin typeface="Arial Narrow"/>
                <a:cs typeface="Arial Narrow"/>
              </a:rPr>
              <a:t>S</a:t>
            </a:r>
            <a:r>
              <a:rPr sz="385" spc="26" dirty="0">
                <a:latin typeface="Arial Narrow"/>
                <a:cs typeface="Arial Narrow"/>
              </a:rPr>
              <a:t>t</a:t>
            </a:r>
            <a:r>
              <a:rPr sz="385" spc="43" dirty="0">
                <a:latin typeface="Arial Narrow"/>
                <a:cs typeface="Arial Narrow"/>
              </a:rPr>
              <a:t>a</a:t>
            </a:r>
            <a:r>
              <a:rPr sz="385" spc="17" dirty="0">
                <a:latin typeface="Arial Narrow"/>
                <a:cs typeface="Arial Narrow"/>
              </a:rPr>
              <a:t>t</a:t>
            </a:r>
            <a:r>
              <a:rPr sz="385" spc="43" dirty="0">
                <a:latin typeface="Arial Narrow"/>
                <a:cs typeface="Arial Narrow"/>
              </a:rPr>
              <a:t>es</a:t>
            </a:r>
            <a:endParaRPr sz="385">
              <a:latin typeface="Arial Narrow"/>
              <a:cs typeface="Arial Narrow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316982" y="3859423"/>
            <a:ext cx="1001382" cy="826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471" spc="64" dirty="0">
                <a:latin typeface="Arial Narrow"/>
                <a:cs typeface="Arial Narrow"/>
              </a:rPr>
              <a:t>ATM</a:t>
            </a:r>
            <a:r>
              <a:rPr sz="471" spc="26" dirty="0">
                <a:latin typeface="Arial Narrow"/>
                <a:cs typeface="Arial Narrow"/>
              </a:rPr>
              <a:t> </a:t>
            </a:r>
            <a:r>
              <a:rPr sz="471" spc="64" dirty="0">
                <a:latin typeface="Arial Narrow"/>
                <a:cs typeface="Arial Narrow"/>
              </a:rPr>
              <a:t>w</a:t>
            </a:r>
            <a:r>
              <a:rPr sz="471" spc="21" dirty="0">
                <a:latin typeface="Arial Narrow"/>
                <a:cs typeface="Arial Narrow"/>
              </a:rPr>
              <a:t>it</a:t>
            </a:r>
            <a:r>
              <a:rPr sz="471" spc="47" dirty="0">
                <a:latin typeface="Arial Narrow"/>
                <a:cs typeface="Arial Narrow"/>
              </a:rPr>
              <a:t>hd</a:t>
            </a:r>
            <a:r>
              <a:rPr sz="471" spc="30" dirty="0">
                <a:latin typeface="Arial Narrow"/>
                <a:cs typeface="Arial Narrow"/>
              </a:rPr>
              <a:t>r</a:t>
            </a:r>
            <a:r>
              <a:rPr sz="471" spc="47" dirty="0">
                <a:latin typeface="Arial Narrow"/>
                <a:cs typeface="Arial Narrow"/>
              </a:rPr>
              <a:t>a</a:t>
            </a:r>
            <a:r>
              <a:rPr sz="471" spc="64" dirty="0">
                <a:latin typeface="Arial Narrow"/>
                <a:cs typeface="Arial Narrow"/>
              </a:rPr>
              <a:t>w</a:t>
            </a:r>
            <a:r>
              <a:rPr sz="471" spc="47" dirty="0">
                <a:latin typeface="Arial Narrow"/>
                <a:cs typeface="Arial Narrow"/>
              </a:rPr>
              <a:t>a</a:t>
            </a:r>
            <a:r>
              <a:rPr sz="471" spc="30" dirty="0">
                <a:latin typeface="Arial Narrow"/>
                <a:cs typeface="Arial Narrow"/>
              </a:rPr>
              <a:t>ls/</a:t>
            </a:r>
            <a:r>
              <a:rPr sz="471" spc="39" dirty="0">
                <a:latin typeface="Arial Narrow"/>
                <a:cs typeface="Arial Narrow"/>
              </a:rPr>
              <a:t> </a:t>
            </a:r>
            <a:r>
              <a:rPr sz="471" spc="64" dirty="0">
                <a:latin typeface="Arial Narrow"/>
                <a:cs typeface="Arial Narrow"/>
              </a:rPr>
              <a:t>POS</a:t>
            </a:r>
            <a:r>
              <a:rPr sz="471" spc="26" dirty="0">
                <a:latin typeface="Arial Narrow"/>
                <a:cs typeface="Arial Narrow"/>
              </a:rPr>
              <a:t> </a:t>
            </a:r>
            <a:r>
              <a:rPr sz="471" spc="21" dirty="0">
                <a:latin typeface="Arial Narrow"/>
                <a:cs typeface="Arial Narrow"/>
              </a:rPr>
              <a:t>t</a:t>
            </a:r>
            <a:r>
              <a:rPr sz="471" spc="30" dirty="0">
                <a:latin typeface="Arial Narrow"/>
                <a:cs typeface="Arial Narrow"/>
              </a:rPr>
              <a:t>r</a:t>
            </a:r>
            <a:r>
              <a:rPr sz="471" spc="47" dirty="0">
                <a:latin typeface="Arial Narrow"/>
                <a:cs typeface="Arial Narrow"/>
              </a:rPr>
              <a:t>ansa</a:t>
            </a:r>
            <a:r>
              <a:rPr sz="471" spc="30" dirty="0">
                <a:latin typeface="Arial Narrow"/>
                <a:cs typeface="Arial Narrow"/>
              </a:rPr>
              <a:t>cti</a:t>
            </a:r>
            <a:r>
              <a:rPr sz="471" spc="47" dirty="0">
                <a:latin typeface="Arial Narrow"/>
                <a:cs typeface="Arial Narrow"/>
              </a:rPr>
              <a:t>ons</a:t>
            </a:r>
            <a:endParaRPr sz="471">
              <a:latin typeface="Arial Narrow"/>
              <a:cs typeface="Arial Narrow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6919431" y="3811546"/>
            <a:ext cx="1893889" cy="1303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41"/>
          </a:p>
        </p:txBody>
      </p:sp>
      <p:sp>
        <p:nvSpPr>
          <p:cNvPr id="226" name="object 226"/>
          <p:cNvSpPr txBox="1">
            <a:spLocks noGrp="1"/>
          </p:cNvSpPr>
          <p:nvPr>
            <p:ph type="ftr" sz="quarter" idx="4294967295"/>
          </p:nvPr>
        </p:nvSpPr>
        <p:spPr>
          <a:xfrm>
            <a:off x="765443" y="6330290"/>
            <a:ext cx="908506" cy="2467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72"/>
            <a:r>
              <a:rPr sz="770" spc="-90" dirty="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sz="770" spc="-39" dirty="0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sz="770" spc="-26" dirty="0">
                <a:solidFill>
                  <a:srgbClr val="808080"/>
                </a:solidFill>
                <a:latin typeface="Times New Roman"/>
                <a:cs typeface="Times New Roman"/>
              </a:rPr>
              <a:t>EAS</a:t>
            </a:r>
            <a:r>
              <a:rPr sz="770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spc="-21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spc="-39" dirty="0">
                <a:solidFill>
                  <a:srgbClr val="808080"/>
                </a:solidFill>
                <a:latin typeface="Times New Roman"/>
                <a:cs typeface="Times New Roman"/>
              </a:rPr>
              <a:t>NGIN</a:t>
            </a:r>
            <a:r>
              <a:rPr sz="770" spc="-17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endParaRPr sz="770">
              <a:latin typeface="Times New Roman"/>
              <a:cs typeface="Times New Roman"/>
            </a:endParaRPr>
          </a:p>
          <a:p>
            <a:pPr marL="10872"/>
            <a:r>
              <a:rPr sz="770" spc="-90" dirty="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sz="770" spc="-9" dirty="0">
                <a:solidFill>
                  <a:srgbClr val="808080"/>
                </a:solidFill>
                <a:latin typeface="Times New Roman"/>
                <a:cs typeface="Times New Roman"/>
              </a:rPr>
              <a:t>nd</a:t>
            </a:r>
            <a:r>
              <a:rPr sz="770" spc="-26" dirty="0">
                <a:solidFill>
                  <a:srgbClr val="808080"/>
                </a:solidFill>
                <a:latin typeface="Times New Roman"/>
                <a:cs typeface="Times New Roman"/>
              </a:rPr>
              <a:t>ia</a:t>
            </a:r>
            <a:r>
              <a:rPr sz="770" spc="21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dirty="0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sz="770" spc="-26" dirty="0">
                <a:solidFill>
                  <a:srgbClr val="808080"/>
                </a:solidFill>
                <a:latin typeface="Times New Roman"/>
                <a:cs typeface="Times New Roman"/>
              </a:rPr>
              <a:t>i</a:t>
            </a:r>
            <a:r>
              <a:rPr sz="770" spc="-56" dirty="0">
                <a:solidFill>
                  <a:srgbClr val="808080"/>
                </a:solidFill>
                <a:latin typeface="Times New Roman"/>
                <a:cs typeface="Times New Roman"/>
              </a:rPr>
              <a:t>n</a:t>
            </a:r>
            <a:r>
              <a:rPr sz="770" spc="13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770" spc="4" dirty="0">
                <a:solidFill>
                  <a:srgbClr val="808080"/>
                </a:solidFill>
                <a:latin typeface="Times New Roman"/>
                <a:cs typeface="Times New Roman"/>
              </a:rPr>
              <a:t>n</a:t>
            </a:r>
            <a:r>
              <a:rPr sz="770" spc="13" dirty="0">
                <a:solidFill>
                  <a:srgbClr val="808080"/>
                </a:solidFill>
                <a:latin typeface="Times New Roman"/>
                <a:cs typeface="Times New Roman"/>
              </a:rPr>
              <a:t>c</a:t>
            </a:r>
            <a:r>
              <a:rPr sz="770" spc="-21" dirty="0">
                <a:solidFill>
                  <a:srgbClr val="808080"/>
                </a:solidFill>
                <a:latin typeface="Times New Roman"/>
                <a:cs typeface="Times New Roman"/>
              </a:rPr>
              <a:t>ials</a:t>
            </a:r>
            <a:r>
              <a:rPr sz="770" spc="1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70" spc="39" dirty="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sz="770" spc="30" dirty="0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r>
              <a:rPr sz="770" spc="13" dirty="0">
                <a:solidFill>
                  <a:srgbClr val="808080"/>
                </a:solidFill>
                <a:latin typeface="Times New Roman"/>
                <a:cs typeface="Times New Roman"/>
              </a:rPr>
              <a:t>c</a:t>
            </a:r>
            <a:r>
              <a:rPr sz="770" spc="9" dirty="0">
                <a:solidFill>
                  <a:srgbClr val="808080"/>
                </a:solidFill>
                <a:latin typeface="Times New Roman"/>
                <a:cs typeface="Times New Roman"/>
              </a:rPr>
              <a:t>t</a:t>
            </a:r>
            <a:r>
              <a:rPr sz="770" spc="-9" dirty="0">
                <a:solidFill>
                  <a:srgbClr val="808080"/>
                </a:solidFill>
                <a:latin typeface="Times New Roman"/>
                <a:cs typeface="Times New Roman"/>
              </a:rPr>
              <a:t>o</a:t>
            </a:r>
            <a:r>
              <a:rPr sz="770" spc="-34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endParaRPr sz="77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 txBox="1">
            <a:spLocks noGrp="1"/>
          </p:cNvSpPr>
          <p:nvPr>
            <p:ph type="sldNum" sz="quarter" idx="4294967295"/>
          </p:nvPr>
        </p:nvSpPr>
        <p:spPr>
          <a:xfrm>
            <a:off x="8539691" y="6341163"/>
            <a:ext cx="140370" cy="1162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745"/>
            <a:fld id="{81D60167-4931-47E6-BA6A-407CBD079E47}" type="slidenum">
              <a:rPr sz="685" spc="34" dirty="0">
                <a:latin typeface="Times New Roman"/>
                <a:cs typeface="Times New Roman"/>
              </a:rPr>
              <a:pPr marL="21745"/>
              <a:t>51</a:t>
            </a:fld>
            <a:endParaRPr sz="685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627175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  <a:cs typeface="MS PGothic" charset="0"/>
              </a:rPr>
              <a:t>Financial innovation: what values?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Simplicity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Transparency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Honesty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Fairness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Trust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Empowerment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Inclusion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Privacy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Security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Autonomy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Performance, </a:t>
            </a:r>
            <a:r>
              <a:rPr lang="en-US" dirty="0" smtClean="0">
                <a:ea typeface="+mn-ea"/>
                <a:cs typeface="+mn-cs"/>
              </a:rPr>
              <a:t>efficiency</a:t>
            </a:r>
            <a:r>
              <a:rPr lang="en-US" dirty="0" smtClean="0">
                <a:ea typeface="+mn-ea"/>
                <a:cs typeface="+mn-cs"/>
              </a:rPr>
              <a:t>, speed, resiliency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03CF4EA1-49B3-D145-AE96-5F1C1FB00EA3}" type="slidenum">
              <a:rPr lang="en-US" sz="1200">
                <a:solidFill>
                  <a:srgbClr val="898989"/>
                </a:solidFill>
              </a:rPr>
              <a:pPr/>
              <a:t>52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9317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F9FDC06C-0E7A-7F46-9829-1B15A1075C08}" type="slidenum">
              <a:rPr lang="en-US" sz="1100">
                <a:solidFill>
                  <a:schemeClr val="tx2"/>
                </a:solidFill>
              </a:rPr>
              <a:pPr/>
              <a:t>53</a:t>
            </a:fld>
            <a:endParaRPr lang="en-US" sz="1100">
              <a:solidFill>
                <a:schemeClr val="tx2"/>
              </a:solidFill>
            </a:endParaRPr>
          </a:p>
        </p:txBody>
      </p:sp>
      <p:pic>
        <p:nvPicPr>
          <p:cNvPr id="72706" name="Picture 6" descr="http://growyoursavings.files.wordpress.com/2013/03/dream_purc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57351"/>
            <a:ext cx="6350000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3542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12291" name="Picture 4" descr="1814 burn wash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600200"/>
            <a:ext cx="636587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4857750"/>
            <a:ext cx="6324600" cy="74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240645" name="Picture 5" descr="app106-cliff#1837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200150"/>
            <a:ext cx="772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14339" name="Picture 4" descr="1837 pawnbro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471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314450"/>
            <a:ext cx="7772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343150"/>
            <a:ext cx="777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MS PGothic" charset="-128"/>
            </a:endParaRPr>
          </a:p>
        </p:txBody>
      </p:sp>
      <p:pic>
        <p:nvPicPr>
          <p:cNvPr id="15363" name="Picture 4" descr="1857 Wall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8988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1361</Words>
  <Application>Microsoft Macintosh PowerPoint</Application>
  <PresentationFormat>On-screen Show (4:3)</PresentationFormat>
  <Paragraphs>390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 Narrow</vt:lpstr>
      <vt:lpstr>Calibri</vt:lpstr>
      <vt:lpstr>Franklin Gothic Book</vt:lpstr>
      <vt:lpstr>HelveticaNeue Condensed</vt:lpstr>
      <vt:lpstr>MS PGothic</vt:lpstr>
      <vt:lpstr>ＭＳ Ｐゴシック</vt:lpstr>
      <vt:lpstr>NewsGoth BT</vt:lpstr>
      <vt:lpstr>Times New Roman</vt:lpstr>
      <vt:lpstr>Verdana</vt:lpstr>
      <vt:lpstr>Arial</vt:lpstr>
      <vt:lpstr>Custom Design</vt:lpstr>
      <vt:lpstr>PowerPoint Presentation</vt:lpstr>
      <vt:lpstr>Five Things We Don’t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Financial Crisis of 2007-2009</vt:lpstr>
      <vt:lpstr>PowerPoint Presentation</vt:lpstr>
      <vt:lpstr>US Dodd-Frank Act</vt:lpstr>
      <vt:lpstr>US Dodd-Frank Act</vt:lpstr>
      <vt:lpstr>US Dodd-Frank Act</vt:lpstr>
      <vt:lpstr>PowerPoint Presentation</vt:lpstr>
      <vt:lpstr>Financial Stability</vt:lpstr>
      <vt:lpstr>Analytics</vt:lpstr>
      <vt:lpstr>Progress</vt:lpstr>
      <vt:lpstr>Challenges</vt:lpstr>
      <vt:lpstr>What is the frame?</vt:lpstr>
      <vt:lpstr>Five Ways The Financial System Will Fail Next Time</vt:lpstr>
      <vt:lpstr>Building a More Resilient Financial System</vt:lpstr>
      <vt:lpstr>Innovation &amp; Regulation</vt:lpstr>
      <vt:lpstr>Financial Stability</vt:lpstr>
      <vt:lpstr>Regulating in Uncertainty: Innovation</vt:lpstr>
      <vt:lpstr>Regulatory Innovation</vt:lpstr>
      <vt:lpstr>Regulatory Innovation</vt:lpstr>
      <vt:lpstr>Regulation Innovation: the case of consumer financial services</vt:lpstr>
      <vt:lpstr>Credit Suisse Report: Focus table and charts</vt:lpstr>
      <vt:lpstr>PowerPoint Presentation</vt:lpstr>
      <vt:lpstr>Financial innovation: what values?</vt:lpstr>
      <vt:lpstr>PowerPoint Presentation</vt:lpstr>
    </vt:vector>
  </TitlesOfParts>
  <Company>University of Michigan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S. Barr</dc:creator>
  <cp:lastModifiedBy>Microsoft Office User</cp:lastModifiedBy>
  <cp:revision>68</cp:revision>
  <dcterms:created xsi:type="dcterms:W3CDTF">2015-10-20T14:28:07Z</dcterms:created>
  <dcterms:modified xsi:type="dcterms:W3CDTF">2016-12-15T05:04:37Z</dcterms:modified>
</cp:coreProperties>
</file>