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9" r:id="rId3"/>
    <p:sldId id="258" r:id="rId4"/>
    <p:sldId id="260" r:id="rId5"/>
    <p:sldId id="261" r:id="rId6"/>
    <p:sldId id="262" r:id="rId7"/>
    <p:sldId id="266" r:id="rId8"/>
    <p:sldId id="264" r:id="rId9"/>
    <p:sldId id="265" r:id="rId10"/>
    <p:sldId id="268" r:id="rId11"/>
    <p:sldId id="269" r:id="rId12"/>
    <p:sldId id="270" r:id="rId13"/>
    <p:sldId id="271" r:id="rId14"/>
    <p:sldId id="263" r:id="rId15"/>
    <p:sldId id="267"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TOWER9\home51\b1018459\Jack's\2016.04.24%20ppt\market%20cap.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2016.04.03\Number%20of%20xinfang%20and%20legal.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200" b="1">
                <a:solidFill>
                  <a:schemeClr val="tx1"/>
                </a:solidFill>
                <a:latin typeface="Times New Roman" panose="02020603050405020304" pitchFamily="18" charset="0"/>
                <a:cs typeface="Times New Roman" panose="02020603050405020304" pitchFamily="18" charset="0"/>
              </a:rPr>
              <a:t>Market</a:t>
            </a:r>
            <a:r>
              <a:rPr lang="en-GB" sz="1200" b="1" baseline="0">
                <a:solidFill>
                  <a:schemeClr val="tx1"/>
                </a:solidFill>
                <a:latin typeface="Times New Roman" panose="02020603050405020304" pitchFamily="18" charset="0"/>
                <a:cs typeface="Times New Roman" panose="02020603050405020304" pitchFamily="18" charset="0"/>
              </a:rPr>
              <a:t> Cap. of Listed Domestic Companies in 2014</a:t>
            </a:r>
            <a:endParaRPr lang="en-GB" sz="1200" b="1">
              <a:solidFill>
                <a:schemeClr val="tx1"/>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tx1"/>
            </a:solidFill>
            <a:ln>
              <a:solidFill>
                <a:sysClr val="windowText" lastClr="000000"/>
              </a:solidFill>
            </a:ln>
            <a:effectLst/>
          </c:spPr>
          <c:invertIfNegative val="0"/>
          <c:cat>
            <c:strRef>
              <c:f>'[market cap.xls]Sheet1'!$D$2:$D$7</c:f>
              <c:strCache>
                <c:ptCount val="6"/>
                <c:pt idx="0">
                  <c:v>United States</c:v>
                </c:pt>
                <c:pt idx="1">
                  <c:v>China</c:v>
                </c:pt>
                <c:pt idx="2">
                  <c:v>Japan</c:v>
                </c:pt>
                <c:pt idx="3">
                  <c:v>Canada</c:v>
                </c:pt>
                <c:pt idx="4">
                  <c:v>France</c:v>
                </c:pt>
                <c:pt idx="5">
                  <c:v>Germany</c:v>
                </c:pt>
              </c:strCache>
            </c:strRef>
          </c:cat>
          <c:val>
            <c:numRef>
              <c:f>'[market cap.xls]Sheet1'!$E$2:$E$7</c:f>
              <c:numCache>
                <c:formatCode>0.00</c:formatCode>
                <c:ptCount val="6"/>
                <c:pt idx="0">
                  <c:v>26330.589189999999</c:v>
                </c:pt>
                <c:pt idx="1">
                  <c:v>6004.9476699999996</c:v>
                </c:pt>
                <c:pt idx="2">
                  <c:v>4377.9943700000003</c:v>
                </c:pt>
                <c:pt idx="3">
                  <c:v>2095.4206800000002</c:v>
                </c:pt>
                <c:pt idx="4">
                  <c:v>2085.8957999999998</c:v>
                </c:pt>
                <c:pt idx="5">
                  <c:v>1738.5390600000001</c:v>
                </c:pt>
              </c:numCache>
            </c:numRef>
          </c:val>
          <c:extLst>
            <c:ext xmlns:c16="http://schemas.microsoft.com/office/drawing/2014/chart" uri="{C3380CC4-5D6E-409C-BE32-E72D297353CC}">
              <c16:uniqueId val="{00000000-18BC-476B-9912-47F4CD882F80}"/>
            </c:ext>
          </c:extLst>
        </c:ser>
        <c:dLbls>
          <c:showLegendKey val="0"/>
          <c:showVal val="0"/>
          <c:showCatName val="0"/>
          <c:showSerName val="0"/>
          <c:showPercent val="0"/>
          <c:showBubbleSize val="0"/>
        </c:dLbls>
        <c:gapWidth val="219"/>
        <c:overlap val="-27"/>
        <c:axId val="274626536"/>
        <c:axId val="274630848"/>
      </c:barChart>
      <c:catAx>
        <c:axId val="274626536"/>
        <c:scaling>
          <c:orientation val="minMax"/>
        </c:scaling>
        <c:delete val="0"/>
        <c:axPos val="b"/>
        <c:title>
          <c:tx>
            <c:rich>
              <a:bodyPr rot="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GB" b="1">
                    <a:solidFill>
                      <a:schemeClr val="tx1"/>
                    </a:solidFill>
                    <a:latin typeface="Times New Roman" panose="02020603050405020304" pitchFamily="18" charset="0"/>
                    <a:cs typeface="Times New Roman" panose="02020603050405020304" pitchFamily="18" charset="0"/>
                  </a:rPr>
                  <a:t>Source</a:t>
                </a:r>
                <a:r>
                  <a:rPr lang="en-GB" b="1" baseline="0">
                    <a:solidFill>
                      <a:schemeClr val="tx1"/>
                    </a:solidFill>
                    <a:latin typeface="Times New Roman" panose="02020603050405020304" pitchFamily="18" charset="0"/>
                    <a:cs typeface="Times New Roman" panose="02020603050405020304" pitchFamily="18" charset="0"/>
                  </a:rPr>
                  <a:t>: World Bank</a:t>
                </a:r>
                <a:endParaRPr lang="en-GB" b="1">
                  <a:solidFill>
                    <a:schemeClr val="tx1"/>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74630848"/>
        <c:crosses val="autoZero"/>
        <c:auto val="1"/>
        <c:lblAlgn val="ctr"/>
        <c:lblOffset val="100"/>
        <c:noMultiLvlLbl val="0"/>
      </c:catAx>
      <c:valAx>
        <c:axId val="2746308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GB" b="1">
                    <a:solidFill>
                      <a:schemeClr val="tx1"/>
                    </a:solidFill>
                    <a:latin typeface="Times New Roman" panose="02020603050405020304" pitchFamily="18" charset="0"/>
                    <a:cs typeface="Times New Roman" panose="02020603050405020304" pitchFamily="18" charset="0"/>
                  </a:rPr>
                  <a:t>Billions US$</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74626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US" b="1">
                <a:solidFill>
                  <a:schemeClr val="tx1"/>
                </a:solidFill>
                <a:latin typeface="Times New Roman" panose="02020603050405020304" pitchFamily="18" charset="0"/>
                <a:cs typeface="Times New Roman" panose="02020603050405020304" pitchFamily="18" charset="0"/>
              </a:rPr>
              <a:t>Number of Legal and Xinfang</a:t>
            </a:r>
            <a:r>
              <a:rPr lang="en-US" b="1" baseline="0">
                <a:solidFill>
                  <a:schemeClr val="tx1"/>
                </a:solidFill>
                <a:latin typeface="Times New Roman" panose="02020603050405020304" pitchFamily="18" charset="0"/>
                <a:cs typeface="Times New Roman" panose="02020603050405020304" pitchFamily="18" charset="0"/>
              </a:rPr>
              <a:t> Cases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lineChart>
        <c:grouping val="standard"/>
        <c:varyColors val="0"/>
        <c:ser>
          <c:idx val="0"/>
          <c:order val="0"/>
          <c:tx>
            <c:strRef>
              <c:f>Sheet1!$B$1</c:f>
              <c:strCache>
                <c:ptCount val="1"/>
                <c:pt idx="0">
                  <c:v>Legal Cases </c:v>
                </c:pt>
              </c:strCache>
            </c:strRef>
          </c:tx>
          <c:spPr>
            <a:ln w="28575" cap="rnd">
              <a:solidFill>
                <a:schemeClr val="accent1"/>
              </a:solidFill>
              <a:round/>
            </a:ln>
            <a:effectLst/>
          </c:spPr>
          <c:marker>
            <c:symbol val="none"/>
          </c:marker>
          <c:cat>
            <c:numRef>
              <c:f>Sheet1!$A$2:$A$10</c:f>
              <c:numCache>
                <c:formatCode>General</c:formatCode>
                <c:ptCount val="9"/>
                <c:pt idx="0">
                  <c:v>2004</c:v>
                </c:pt>
                <c:pt idx="1">
                  <c:v>2005</c:v>
                </c:pt>
                <c:pt idx="2">
                  <c:v>2006</c:v>
                </c:pt>
                <c:pt idx="3">
                  <c:v>2007</c:v>
                </c:pt>
                <c:pt idx="4">
                  <c:v>2008</c:v>
                </c:pt>
                <c:pt idx="5">
                  <c:v>2009</c:v>
                </c:pt>
                <c:pt idx="6">
                  <c:v>2010</c:v>
                </c:pt>
                <c:pt idx="7">
                  <c:v>2011</c:v>
                </c:pt>
                <c:pt idx="8">
                  <c:v>2012</c:v>
                </c:pt>
              </c:numCache>
            </c:numRef>
          </c:cat>
          <c:val>
            <c:numRef>
              <c:f>Sheet1!$B$2:$B$10</c:f>
              <c:numCache>
                <c:formatCode>General</c:formatCode>
                <c:ptCount val="9"/>
                <c:pt idx="0">
                  <c:v>5072881</c:v>
                </c:pt>
                <c:pt idx="1">
                  <c:v>5161170</c:v>
                </c:pt>
                <c:pt idx="2">
                  <c:v>5183794</c:v>
                </c:pt>
                <c:pt idx="3">
                  <c:v>5550062</c:v>
                </c:pt>
                <c:pt idx="4">
                  <c:v>6288831</c:v>
                </c:pt>
                <c:pt idx="5">
                  <c:v>6688963</c:v>
                </c:pt>
                <c:pt idx="6">
                  <c:v>6999350</c:v>
                </c:pt>
                <c:pt idx="7">
                  <c:v>7596116</c:v>
                </c:pt>
                <c:pt idx="8">
                  <c:v>8442657</c:v>
                </c:pt>
              </c:numCache>
            </c:numRef>
          </c:val>
          <c:smooth val="0"/>
          <c:extLst>
            <c:ext xmlns:c16="http://schemas.microsoft.com/office/drawing/2014/chart" uri="{C3380CC4-5D6E-409C-BE32-E72D297353CC}">
              <c16:uniqueId val="{00000000-9CCD-49CF-A208-B3FF66DE1959}"/>
            </c:ext>
          </c:extLst>
        </c:ser>
        <c:ser>
          <c:idx val="1"/>
          <c:order val="1"/>
          <c:tx>
            <c:strRef>
              <c:f>Sheet1!$C$1</c:f>
              <c:strCache>
                <c:ptCount val="1"/>
                <c:pt idx="0">
                  <c:v>Xinfang Cases</c:v>
                </c:pt>
              </c:strCache>
            </c:strRef>
          </c:tx>
          <c:spPr>
            <a:ln w="28575" cap="rnd">
              <a:solidFill>
                <a:schemeClr val="tx1">
                  <a:lumMod val="95000"/>
                  <a:lumOff val="5000"/>
                </a:schemeClr>
              </a:solidFill>
              <a:round/>
            </a:ln>
            <a:effectLst/>
          </c:spPr>
          <c:marker>
            <c:symbol val="none"/>
          </c:marker>
          <c:cat>
            <c:numRef>
              <c:f>Sheet1!$A$2:$A$10</c:f>
              <c:numCache>
                <c:formatCode>General</c:formatCode>
                <c:ptCount val="9"/>
                <c:pt idx="0">
                  <c:v>2004</c:v>
                </c:pt>
                <c:pt idx="1">
                  <c:v>2005</c:v>
                </c:pt>
                <c:pt idx="2">
                  <c:v>2006</c:v>
                </c:pt>
                <c:pt idx="3">
                  <c:v>2007</c:v>
                </c:pt>
                <c:pt idx="4">
                  <c:v>2008</c:v>
                </c:pt>
                <c:pt idx="5">
                  <c:v>2009</c:v>
                </c:pt>
                <c:pt idx="6">
                  <c:v>2010</c:v>
                </c:pt>
                <c:pt idx="7">
                  <c:v>2011</c:v>
                </c:pt>
                <c:pt idx="8">
                  <c:v>2012</c:v>
                </c:pt>
              </c:numCache>
            </c:numRef>
          </c:cat>
          <c:val>
            <c:numRef>
              <c:f>Sheet1!$C$2:$C$10</c:f>
              <c:numCache>
                <c:formatCode>General</c:formatCode>
                <c:ptCount val="9"/>
                <c:pt idx="0">
                  <c:v>12067811.119999999</c:v>
                </c:pt>
                <c:pt idx="1">
                  <c:v>11954805.119999999</c:v>
                </c:pt>
                <c:pt idx="2">
                  <c:v>11508262.119999999</c:v>
                </c:pt>
                <c:pt idx="3">
                  <c:v>11232215.119999999</c:v>
                </c:pt>
                <c:pt idx="4">
                  <c:v>11037502.810000001</c:v>
                </c:pt>
                <c:pt idx="5">
                  <c:v>10051010.800000001</c:v>
                </c:pt>
                <c:pt idx="6">
                  <c:v>9944171.7740000002</c:v>
                </c:pt>
                <c:pt idx="7">
                  <c:v>8531540.4460000005</c:v>
                </c:pt>
                <c:pt idx="8">
                  <c:v>7536519.3059999999</c:v>
                </c:pt>
              </c:numCache>
            </c:numRef>
          </c:val>
          <c:smooth val="0"/>
          <c:extLst>
            <c:ext xmlns:c16="http://schemas.microsoft.com/office/drawing/2014/chart" uri="{C3380CC4-5D6E-409C-BE32-E72D297353CC}">
              <c16:uniqueId val="{00000001-9CCD-49CF-A208-B3FF66DE1959}"/>
            </c:ext>
          </c:extLst>
        </c:ser>
        <c:dLbls>
          <c:showLegendKey val="0"/>
          <c:showVal val="0"/>
          <c:showCatName val="0"/>
          <c:showSerName val="0"/>
          <c:showPercent val="0"/>
          <c:showBubbleSize val="0"/>
        </c:dLbls>
        <c:smooth val="0"/>
        <c:axId val="275580272"/>
        <c:axId val="275581056"/>
      </c:lineChart>
      <c:catAx>
        <c:axId val="275580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75581056"/>
        <c:crosses val="autoZero"/>
        <c:auto val="1"/>
        <c:lblAlgn val="ctr"/>
        <c:lblOffset val="100"/>
        <c:noMultiLvlLbl val="0"/>
      </c:catAx>
      <c:valAx>
        <c:axId val="2755810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75580272"/>
        <c:crosses val="autoZero"/>
        <c:crossBetween val="between"/>
      </c:valAx>
      <c:spPr>
        <a:noFill/>
        <a:ln>
          <a:noFill/>
        </a:ln>
        <a:effectLst/>
      </c:spPr>
    </c:plotArea>
    <c:legend>
      <c:legendPos val="b"/>
      <c:layout>
        <c:manualLayout>
          <c:xMode val="edge"/>
          <c:yMode val="edge"/>
          <c:x val="0.27925006656776602"/>
          <c:y val="0.92159561036168647"/>
          <c:w val="0.47241776027996502"/>
          <c:h val="7.8125546806649182E-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9F7C9C-1F6A-4E39-BA77-FE37D7F6B4CF}"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97128BC5-C433-43AD-A544-0C0CDE0E4E3E}">
      <dgm:prSet phldrT="[Text]" custT="1"/>
      <dgm:spPr/>
      <dgm:t>
        <a:bodyPr/>
        <a:lstStyle/>
        <a:p>
          <a:r>
            <a:rPr lang="en-US" sz="1800" b="1" dirty="0">
              <a:latin typeface="Times New Roman" panose="02020603050405020304" pitchFamily="18" charset="0"/>
              <a:cs typeface="Times New Roman" panose="02020603050405020304" pitchFamily="18" charset="0"/>
            </a:rPr>
            <a:t>Xinfang</a:t>
          </a:r>
        </a:p>
      </dgm:t>
    </dgm:pt>
    <dgm:pt modelId="{4289BAB3-FA2F-46FF-9DF8-C16BE7D0A2BF}" type="parTrans" cxnId="{F3A655A0-2CD3-447A-8EC6-39E8927048C2}">
      <dgm:prSet/>
      <dgm:spPr/>
      <dgm:t>
        <a:bodyPr/>
        <a:lstStyle/>
        <a:p>
          <a:endParaRPr lang="en-US"/>
        </a:p>
      </dgm:t>
    </dgm:pt>
    <dgm:pt modelId="{05FC7F58-BB99-45C5-AE0A-D5B8A1D629DF}" type="sibTrans" cxnId="{F3A655A0-2CD3-447A-8EC6-39E8927048C2}">
      <dgm:prSet/>
      <dgm:spPr/>
      <dgm:t>
        <a:bodyPr/>
        <a:lstStyle/>
        <a:p>
          <a:endParaRPr lang="en-US"/>
        </a:p>
      </dgm:t>
    </dgm:pt>
    <dgm:pt modelId="{F406ABDF-FD4F-40CE-9A9F-E54FE8BBC6E6}">
      <dgm:prSet phldrT="[Text]" custT="1"/>
      <dgm:spPr/>
      <dgm:t>
        <a:bodyPr/>
        <a:lstStyle/>
        <a:p>
          <a:pPr algn="ctr"/>
          <a:r>
            <a:rPr lang="en-GB" sz="1800" i="0" dirty="0">
              <a:solidFill>
                <a:schemeClr val="bg1"/>
              </a:solidFill>
              <a:latin typeface="Times New Roman" panose="02020603050405020304" pitchFamily="18" charset="0"/>
              <a:cs typeface="Times New Roman" panose="02020603050405020304" pitchFamily="18" charset="0"/>
            </a:rPr>
            <a:t>law, </a:t>
          </a:r>
        </a:p>
        <a:p>
          <a:pPr algn="ctr"/>
          <a:r>
            <a:rPr lang="en-GB" sz="1800" i="0" dirty="0">
              <a:solidFill>
                <a:schemeClr val="bg1"/>
              </a:solidFill>
              <a:latin typeface="Times New Roman" panose="02020603050405020304" pitchFamily="18" charset="0"/>
              <a:cs typeface="Times New Roman" panose="02020603050405020304" pitchFamily="18" charset="0"/>
            </a:rPr>
            <a:t>state policies,</a:t>
          </a:r>
        </a:p>
        <a:p>
          <a:pPr algn="ctr"/>
          <a:r>
            <a:rPr lang="en-GB" sz="1800" i="0" dirty="0">
              <a:solidFill>
                <a:schemeClr val="bg1"/>
              </a:solidFill>
              <a:latin typeface="Times New Roman" panose="02020603050405020304" pitchFamily="18" charset="0"/>
              <a:cs typeface="Times New Roman" panose="02020603050405020304" pitchFamily="18" charset="0"/>
            </a:rPr>
            <a:t> social norms,</a:t>
          </a:r>
        </a:p>
        <a:p>
          <a:pPr algn="ctr"/>
          <a:r>
            <a:rPr lang="en-GB" sz="1800" i="0" dirty="0">
              <a:solidFill>
                <a:schemeClr val="bg1"/>
              </a:solidFill>
              <a:latin typeface="Times New Roman" panose="02020603050405020304" pitchFamily="18" charset="0"/>
              <a:cs typeface="Times New Roman" panose="02020603050405020304" pitchFamily="18" charset="0"/>
            </a:rPr>
            <a:t>fair and justice required by the Constitutions of the Party.</a:t>
          </a:r>
          <a:endParaRPr lang="en-US" sz="1800" b="1" i="0" dirty="0">
            <a:solidFill>
              <a:schemeClr val="bg1"/>
            </a:solidFill>
            <a:latin typeface="Times New Roman" panose="02020603050405020304" pitchFamily="18" charset="0"/>
            <a:cs typeface="Times New Roman" panose="02020603050405020304" pitchFamily="18" charset="0"/>
          </a:endParaRPr>
        </a:p>
      </dgm:t>
    </dgm:pt>
    <dgm:pt modelId="{EF4D1DA1-ADBA-4DB4-B332-1BD489314E79}" type="parTrans" cxnId="{B7B5DBE1-80D0-4F38-9583-2CBA2A620A0C}">
      <dgm:prSet/>
      <dgm:spPr/>
      <dgm:t>
        <a:bodyPr/>
        <a:lstStyle/>
        <a:p>
          <a:endParaRPr lang="en-US"/>
        </a:p>
      </dgm:t>
    </dgm:pt>
    <dgm:pt modelId="{CBDA379C-E0F1-46BB-A52B-6911E4DC7B28}" type="sibTrans" cxnId="{B7B5DBE1-80D0-4F38-9583-2CBA2A620A0C}">
      <dgm:prSet/>
      <dgm:spPr/>
      <dgm:t>
        <a:bodyPr/>
        <a:lstStyle/>
        <a:p>
          <a:endParaRPr lang="en-US"/>
        </a:p>
      </dgm:t>
    </dgm:pt>
    <dgm:pt modelId="{FCDBCA81-7624-4C44-913F-E0C7B72FB5E6}" type="pres">
      <dgm:prSet presAssocID="{8A9F7C9C-1F6A-4E39-BA77-FE37D7F6B4CF}" presName="diagram" presStyleCnt="0">
        <dgm:presLayoutVars>
          <dgm:dir/>
          <dgm:resizeHandles val="exact"/>
        </dgm:presLayoutVars>
      </dgm:prSet>
      <dgm:spPr/>
    </dgm:pt>
    <dgm:pt modelId="{B150B63F-BD65-42D5-8829-4EE7CF69F981}" type="pres">
      <dgm:prSet presAssocID="{97128BC5-C433-43AD-A544-0C0CDE0E4E3E}" presName="node" presStyleLbl="node1" presStyleIdx="0" presStyleCnt="2" custScaleX="44002" custScaleY="27455">
        <dgm:presLayoutVars>
          <dgm:bulletEnabled val="1"/>
        </dgm:presLayoutVars>
      </dgm:prSet>
      <dgm:spPr/>
    </dgm:pt>
    <dgm:pt modelId="{79270E66-2C0F-4C32-85BE-32B42E92F13B}" type="pres">
      <dgm:prSet presAssocID="{05FC7F58-BB99-45C5-AE0A-D5B8A1D629DF}" presName="sibTrans" presStyleCnt="0"/>
      <dgm:spPr/>
    </dgm:pt>
    <dgm:pt modelId="{FE4EDE95-6F63-4E4B-BC2C-30615C41560C}" type="pres">
      <dgm:prSet presAssocID="{F406ABDF-FD4F-40CE-9A9F-E54FE8BBC6E6}" presName="node" presStyleLbl="node1" presStyleIdx="1" presStyleCnt="2" custScaleX="67233" custScaleY="118792">
        <dgm:presLayoutVars>
          <dgm:bulletEnabled val="1"/>
        </dgm:presLayoutVars>
      </dgm:prSet>
      <dgm:spPr/>
    </dgm:pt>
  </dgm:ptLst>
  <dgm:cxnLst>
    <dgm:cxn modelId="{B7B5DBE1-80D0-4F38-9583-2CBA2A620A0C}" srcId="{8A9F7C9C-1F6A-4E39-BA77-FE37D7F6B4CF}" destId="{F406ABDF-FD4F-40CE-9A9F-E54FE8BBC6E6}" srcOrd="1" destOrd="0" parTransId="{EF4D1DA1-ADBA-4DB4-B332-1BD489314E79}" sibTransId="{CBDA379C-E0F1-46BB-A52B-6911E4DC7B28}"/>
    <dgm:cxn modelId="{CEA70D23-6812-41DE-98D6-B6C1D773F03A}" type="presOf" srcId="{F406ABDF-FD4F-40CE-9A9F-E54FE8BBC6E6}" destId="{FE4EDE95-6F63-4E4B-BC2C-30615C41560C}" srcOrd="0" destOrd="0" presId="urn:microsoft.com/office/officeart/2005/8/layout/default"/>
    <dgm:cxn modelId="{CB1DFA18-7F0E-459E-B398-E4E191E01C67}" type="presOf" srcId="{8A9F7C9C-1F6A-4E39-BA77-FE37D7F6B4CF}" destId="{FCDBCA81-7624-4C44-913F-E0C7B72FB5E6}" srcOrd="0" destOrd="0" presId="urn:microsoft.com/office/officeart/2005/8/layout/default"/>
    <dgm:cxn modelId="{F3A655A0-2CD3-447A-8EC6-39E8927048C2}" srcId="{8A9F7C9C-1F6A-4E39-BA77-FE37D7F6B4CF}" destId="{97128BC5-C433-43AD-A544-0C0CDE0E4E3E}" srcOrd="0" destOrd="0" parTransId="{4289BAB3-FA2F-46FF-9DF8-C16BE7D0A2BF}" sibTransId="{05FC7F58-BB99-45C5-AE0A-D5B8A1D629DF}"/>
    <dgm:cxn modelId="{70664A47-F0FB-4327-802F-F9E1C1D3E154}" type="presOf" srcId="{97128BC5-C433-43AD-A544-0C0CDE0E4E3E}" destId="{B150B63F-BD65-42D5-8829-4EE7CF69F981}" srcOrd="0" destOrd="0" presId="urn:microsoft.com/office/officeart/2005/8/layout/default"/>
    <dgm:cxn modelId="{533B899E-F474-4884-A455-D5A588B1DBEF}" type="presParOf" srcId="{FCDBCA81-7624-4C44-913F-E0C7B72FB5E6}" destId="{B150B63F-BD65-42D5-8829-4EE7CF69F981}" srcOrd="0" destOrd="0" presId="urn:microsoft.com/office/officeart/2005/8/layout/default"/>
    <dgm:cxn modelId="{3CE036D2-FF35-44F2-8C13-B454570C1E7E}" type="presParOf" srcId="{FCDBCA81-7624-4C44-913F-E0C7B72FB5E6}" destId="{79270E66-2C0F-4C32-85BE-32B42E92F13B}" srcOrd="1" destOrd="0" presId="urn:microsoft.com/office/officeart/2005/8/layout/default"/>
    <dgm:cxn modelId="{F8D41C32-DEF4-4A1C-90A0-32E20F866831}" type="presParOf" srcId="{FCDBCA81-7624-4C44-913F-E0C7B72FB5E6}" destId="{FE4EDE95-6F63-4E4B-BC2C-30615C41560C}"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9F7C9C-1F6A-4E39-BA77-FE37D7F6B4CF}"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97128BC5-C433-43AD-A544-0C0CDE0E4E3E}">
      <dgm:prSet phldrT="[Text]" custT="1"/>
      <dgm:spPr/>
      <dgm:t>
        <a:bodyPr/>
        <a:lstStyle/>
        <a:p>
          <a:r>
            <a:rPr lang="en-US" sz="1800" b="1" dirty="0">
              <a:latin typeface="Times New Roman" panose="02020603050405020304" pitchFamily="18" charset="0"/>
              <a:cs typeface="Times New Roman" panose="02020603050405020304" pitchFamily="18" charset="0"/>
            </a:rPr>
            <a:t>Legal</a:t>
          </a:r>
        </a:p>
      </dgm:t>
    </dgm:pt>
    <dgm:pt modelId="{4289BAB3-FA2F-46FF-9DF8-C16BE7D0A2BF}" type="parTrans" cxnId="{F3A655A0-2CD3-447A-8EC6-39E8927048C2}">
      <dgm:prSet/>
      <dgm:spPr/>
      <dgm:t>
        <a:bodyPr/>
        <a:lstStyle/>
        <a:p>
          <a:endParaRPr lang="en-US"/>
        </a:p>
      </dgm:t>
    </dgm:pt>
    <dgm:pt modelId="{05FC7F58-BB99-45C5-AE0A-D5B8A1D629DF}" type="sibTrans" cxnId="{F3A655A0-2CD3-447A-8EC6-39E8927048C2}">
      <dgm:prSet/>
      <dgm:spPr/>
      <dgm:t>
        <a:bodyPr/>
        <a:lstStyle/>
        <a:p>
          <a:endParaRPr lang="en-US"/>
        </a:p>
      </dgm:t>
    </dgm:pt>
    <dgm:pt modelId="{F406ABDF-FD4F-40CE-9A9F-E54FE8BBC6E6}">
      <dgm:prSet phldrT="[Text]" custT="1"/>
      <dgm:spPr/>
      <dgm:t>
        <a:bodyPr/>
        <a:lstStyle/>
        <a:p>
          <a:pPr algn="ctr"/>
          <a:r>
            <a:rPr lang="en-GB" sz="1800" i="0" dirty="0">
              <a:solidFill>
                <a:schemeClr val="bg1"/>
              </a:solidFill>
              <a:latin typeface="Times New Roman" panose="02020603050405020304" pitchFamily="18" charset="0"/>
              <a:cs typeface="Times New Roman" panose="02020603050405020304" pitchFamily="18" charset="0"/>
            </a:rPr>
            <a:t>law</a:t>
          </a:r>
        </a:p>
      </dgm:t>
    </dgm:pt>
    <dgm:pt modelId="{EF4D1DA1-ADBA-4DB4-B332-1BD489314E79}" type="parTrans" cxnId="{B7B5DBE1-80D0-4F38-9583-2CBA2A620A0C}">
      <dgm:prSet/>
      <dgm:spPr/>
      <dgm:t>
        <a:bodyPr/>
        <a:lstStyle/>
        <a:p>
          <a:endParaRPr lang="en-US"/>
        </a:p>
      </dgm:t>
    </dgm:pt>
    <dgm:pt modelId="{CBDA379C-E0F1-46BB-A52B-6911E4DC7B28}" type="sibTrans" cxnId="{B7B5DBE1-80D0-4F38-9583-2CBA2A620A0C}">
      <dgm:prSet/>
      <dgm:spPr/>
      <dgm:t>
        <a:bodyPr/>
        <a:lstStyle/>
        <a:p>
          <a:endParaRPr lang="en-US"/>
        </a:p>
      </dgm:t>
    </dgm:pt>
    <dgm:pt modelId="{FCDBCA81-7624-4C44-913F-E0C7B72FB5E6}" type="pres">
      <dgm:prSet presAssocID="{8A9F7C9C-1F6A-4E39-BA77-FE37D7F6B4CF}" presName="diagram" presStyleCnt="0">
        <dgm:presLayoutVars>
          <dgm:dir/>
          <dgm:resizeHandles val="exact"/>
        </dgm:presLayoutVars>
      </dgm:prSet>
      <dgm:spPr/>
    </dgm:pt>
    <dgm:pt modelId="{B150B63F-BD65-42D5-8829-4EE7CF69F981}" type="pres">
      <dgm:prSet presAssocID="{97128BC5-C433-43AD-A544-0C0CDE0E4E3E}" presName="node" presStyleLbl="node1" presStyleIdx="0" presStyleCnt="2" custScaleX="44002" custScaleY="27455">
        <dgm:presLayoutVars>
          <dgm:bulletEnabled val="1"/>
        </dgm:presLayoutVars>
      </dgm:prSet>
      <dgm:spPr/>
    </dgm:pt>
    <dgm:pt modelId="{79270E66-2C0F-4C32-85BE-32B42E92F13B}" type="pres">
      <dgm:prSet presAssocID="{05FC7F58-BB99-45C5-AE0A-D5B8A1D629DF}" presName="sibTrans" presStyleCnt="0"/>
      <dgm:spPr/>
    </dgm:pt>
    <dgm:pt modelId="{FE4EDE95-6F63-4E4B-BC2C-30615C41560C}" type="pres">
      <dgm:prSet presAssocID="{F406ABDF-FD4F-40CE-9A9F-E54FE8BBC6E6}" presName="node" presStyleLbl="node1" presStyleIdx="1" presStyleCnt="2" custScaleX="67233" custScaleY="118792">
        <dgm:presLayoutVars>
          <dgm:bulletEnabled val="1"/>
        </dgm:presLayoutVars>
      </dgm:prSet>
      <dgm:spPr/>
    </dgm:pt>
  </dgm:ptLst>
  <dgm:cxnLst>
    <dgm:cxn modelId="{2594F53B-3C74-444E-ACB5-4D94D691CD02}" type="presOf" srcId="{8A9F7C9C-1F6A-4E39-BA77-FE37D7F6B4CF}" destId="{FCDBCA81-7624-4C44-913F-E0C7B72FB5E6}" srcOrd="0" destOrd="0" presId="urn:microsoft.com/office/officeart/2005/8/layout/default"/>
    <dgm:cxn modelId="{B7B5DBE1-80D0-4F38-9583-2CBA2A620A0C}" srcId="{8A9F7C9C-1F6A-4E39-BA77-FE37D7F6B4CF}" destId="{F406ABDF-FD4F-40CE-9A9F-E54FE8BBC6E6}" srcOrd="1" destOrd="0" parTransId="{EF4D1DA1-ADBA-4DB4-B332-1BD489314E79}" sibTransId="{CBDA379C-E0F1-46BB-A52B-6911E4DC7B28}"/>
    <dgm:cxn modelId="{065DFA77-F1F1-4611-9EA4-83AA325780A5}" type="presOf" srcId="{F406ABDF-FD4F-40CE-9A9F-E54FE8BBC6E6}" destId="{FE4EDE95-6F63-4E4B-BC2C-30615C41560C}" srcOrd="0" destOrd="0" presId="urn:microsoft.com/office/officeart/2005/8/layout/default"/>
    <dgm:cxn modelId="{F3A655A0-2CD3-447A-8EC6-39E8927048C2}" srcId="{8A9F7C9C-1F6A-4E39-BA77-FE37D7F6B4CF}" destId="{97128BC5-C433-43AD-A544-0C0CDE0E4E3E}" srcOrd="0" destOrd="0" parTransId="{4289BAB3-FA2F-46FF-9DF8-C16BE7D0A2BF}" sibTransId="{05FC7F58-BB99-45C5-AE0A-D5B8A1D629DF}"/>
    <dgm:cxn modelId="{79BB4948-7225-4433-A730-FF40AEC948DD}" type="presOf" srcId="{97128BC5-C433-43AD-A544-0C0CDE0E4E3E}" destId="{B150B63F-BD65-42D5-8829-4EE7CF69F981}" srcOrd="0" destOrd="0" presId="urn:microsoft.com/office/officeart/2005/8/layout/default"/>
    <dgm:cxn modelId="{5EE348E7-9077-4860-9FAA-A7301E4F9ED9}" type="presParOf" srcId="{FCDBCA81-7624-4C44-913F-E0C7B72FB5E6}" destId="{B150B63F-BD65-42D5-8829-4EE7CF69F981}" srcOrd="0" destOrd="0" presId="urn:microsoft.com/office/officeart/2005/8/layout/default"/>
    <dgm:cxn modelId="{F7409D97-9241-42D8-AB7B-8DDBE40D21E7}" type="presParOf" srcId="{FCDBCA81-7624-4C44-913F-E0C7B72FB5E6}" destId="{79270E66-2C0F-4C32-85BE-32B42E92F13B}" srcOrd="1" destOrd="0" presId="urn:microsoft.com/office/officeart/2005/8/layout/default"/>
    <dgm:cxn modelId="{501834C4-8DDD-47E2-8E5A-28B4F190F541}" type="presParOf" srcId="{FCDBCA81-7624-4C44-913F-E0C7B72FB5E6}" destId="{FE4EDE95-6F63-4E4B-BC2C-30615C41560C}" srcOrd="2"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FF6CCB-6345-4675-9E68-DD7CAF74FCD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E972FB5-2885-488E-98A4-7290449F85B1}">
      <dgm:prSet phldrT="[Text]"/>
      <dgm:spPr/>
      <dgm:t>
        <a:bodyPr/>
        <a:lstStyle/>
        <a:p>
          <a:r>
            <a:rPr lang="en-US" dirty="0">
              <a:latin typeface="Times New Roman" panose="02020603050405020304" pitchFamily="18" charset="0"/>
              <a:cs typeface="Times New Roman" panose="02020603050405020304" pitchFamily="18" charset="0"/>
            </a:rPr>
            <a:t>Total capitalization</a:t>
          </a:r>
        </a:p>
      </dgm:t>
    </dgm:pt>
    <dgm:pt modelId="{7A1AD082-3D59-4C00-8432-AD27B5DBF36D}" type="parTrans" cxnId="{BCA796D5-09F0-4B34-95DA-0495A9BDEFD1}">
      <dgm:prSet/>
      <dgm:spPr/>
      <dgm:t>
        <a:bodyPr/>
        <a:lstStyle/>
        <a:p>
          <a:endParaRPr lang="en-US"/>
        </a:p>
      </dgm:t>
    </dgm:pt>
    <dgm:pt modelId="{8622C5C9-AD7C-4A13-9B2D-AB9888B9A0D2}" type="sibTrans" cxnId="{BCA796D5-09F0-4B34-95DA-0495A9BDEFD1}">
      <dgm:prSet/>
      <dgm:spPr/>
      <dgm:t>
        <a:bodyPr/>
        <a:lstStyle/>
        <a:p>
          <a:endParaRPr lang="en-US"/>
        </a:p>
      </dgm:t>
    </dgm:pt>
    <dgm:pt modelId="{FDBE245E-4D0C-49E3-9EC9-22A2C52D26E6}">
      <dgm:prSet phldrT="[Text]" custT="1"/>
      <dgm:spPr/>
      <dgm:t>
        <a:bodyPr/>
        <a:lstStyle/>
        <a:p>
          <a:r>
            <a:rPr lang="en-GB" sz="1200" b="1" i="0" dirty="0">
              <a:latin typeface="Times New Roman" panose="02020603050405020304" pitchFamily="18" charset="0"/>
              <a:cs typeface="Times New Roman" panose="02020603050405020304" pitchFamily="18" charset="0"/>
            </a:rPr>
            <a:t>the value of provincial equity market as a share of GDP</a:t>
          </a:r>
          <a:endParaRPr lang="en-US" sz="1200" b="1" i="0" dirty="0">
            <a:latin typeface="Times New Roman" panose="02020603050405020304" pitchFamily="18" charset="0"/>
            <a:cs typeface="Times New Roman" panose="02020603050405020304" pitchFamily="18" charset="0"/>
          </a:endParaRPr>
        </a:p>
      </dgm:t>
    </dgm:pt>
    <dgm:pt modelId="{AA906DA6-9FD9-4717-9C05-EE0BEE688317}" type="parTrans" cxnId="{48F54CB8-288D-477E-8C4A-D77374E65037}">
      <dgm:prSet/>
      <dgm:spPr/>
      <dgm:t>
        <a:bodyPr/>
        <a:lstStyle/>
        <a:p>
          <a:endParaRPr lang="en-US"/>
        </a:p>
      </dgm:t>
    </dgm:pt>
    <dgm:pt modelId="{6A97CF26-29FF-4494-AF29-D0247472D092}" type="sibTrans" cxnId="{48F54CB8-288D-477E-8C4A-D77374E65037}">
      <dgm:prSet/>
      <dgm:spPr/>
      <dgm:t>
        <a:bodyPr/>
        <a:lstStyle/>
        <a:p>
          <a:endParaRPr lang="en-US"/>
        </a:p>
      </dgm:t>
    </dgm:pt>
    <dgm:pt modelId="{6595CF9A-55DA-41F9-9EF2-60C2CA666482}">
      <dgm:prSet phldrT="[Text]"/>
      <dgm:spPr/>
      <dgm:t>
        <a:bodyPr/>
        <a:lstStyle/>
        <a:p>
          <a:r>
            <a:rPr lang="en-US" sz="1100" b="1" i="0" dirty="0">
              <a:latin typeface="Times New Roman" panose="02020603050405020304" pitchFamily="18" charset="0"/>
              <a:cs typeface="Times New Roman" panose="02020603050405020304" pitchFamily="18" charset="0"/>
            </a:rPr>
            <a:t> </a:t>
          </a:r>
          <a:r>
            <a:rPr lang="en-US" sz="1100" b="1" i="1" dirty="0">
              <a:latin typeface="Times New Roman" panose="02020603050405020304" pitchFamily="18" charset="0"/>
              <a:cs typeface="Times New Roman" panose="02020603050405020304" pitchFamily="18" charset="0"/>
            </a:rPr>
            <a:t>Rajan and Zingales, 1998; </a:t>
          </a:r>
          <a:r>
            <a:rPr lang="en-GB" sz="1100" b="1" i="1" dirty="0">
              <a:latin typeface="Times New Roman" panose="02020603050405020304" pitchFamily="18" charset="0"/>
              <a:cs typeface="Times New Roman" panose="02020603050405020304" pitchFamily="18" charset="0"/>
            </a:rPr>
            <a:t>Allen, Qian, and Qian, 2005; LLSV, 1997</a:t>
          </a:r>
          <a:endParaRPr lang="en-US" sz="1100" b="1" i="1" dirty="0">
            <a:latin typeface="Times New Roman" panose="02020603050405020304" pitchFamily="18" charset="0"/>
            <a:cs typeface="Times New Roman" panose="02020603050405020304" pitchFamily="18" charset="0"/>
          </a:endParaRPr>
        </a:p>
      </dgm:t>
    </dgm:pt>
    <dgm:pt modelId="{A2766492-F1C2-4F97-9358-4B0FEC319AD8}" type="parTrans" cxnId="{CFDF5A04-4C10-4851-8478-8059B3749366}">
      <dgm:prSet/>
      <dgm:spPr/>
      <dgm:t>
        <a:bodyPr/>
        <a:lstStyle/>
        <a:p>
          <a:endParaRPr lang="en-US"/>
        </a:p>
      </dgm:t>
    </dgm:pt>
    <dgm:pt modelId="{BFE21B70-4BDF-4EDE-95E8-4299CF3CE94C}" type="sibTrans" cxnId="{CFDF5A04-4C10-4851-8478-8059B3749366}">
      <dgm:prSet/>
      <dgm:spPr/>
      <dgm:t>
        <a:bodyPr/>
        <a:lstStyle/>
        <a:p>
          <a:endParaRPr lang="en-US"/>
        </a:p>
      </dgm:t>
    </dgm:pt>
    <dgm:pt modelId="{90116096-B91A-4B61-84CB-7C8DDB8649E2}">
      <dgm:prSet phldrT="[Text]"/>
      <dgm:spPr/>
      <dgm:t>
        <a:bodyPr/>
        <a:lstStyle/>
        <a:p>
          <a:r>
            <a:rPr lang="en-US" dirty="0">
              <a:latin typeface="Times New Roman" panose="02020603050405020304" pitchFamily="18" charset="0"/>
              <a:cs typeface="Times New Roman" panose="02020603050405020304" pitchFamily="18" charset="0"/>
            </a:rPr>
            <a:t>Circulating</a:t>
          </a:r>
          <a:r>
            <a:rPr lang="en-US" dirty="0"/>
            <a:t> </a:t>
          </a:r>
          <a:r>
            <a:rPr lang="en-US" dirty="0">
              <a:latin typeface="Times New Roman" panose="02020603050405020304" pitchFamily="18" charset="0"/>
              <a:cs typeface="Times New Roman" panose="02020603050405020304" pitchFamily="18" charset="0"/>
            </a:rPr>
            <a:t>cap.</a:t>
          </a:r>
        </a:p>
      </dgm:t>
    </dgm:pt>
    <dgm:pt modelId="{5A930CDB-1DFA-4ECE-BDAC-117E04B3E07F}" type="parTrans" cxnId="{19A354B9-FFC0-4327-AFDA-910F3C58E02D}">
      <dgm:prSet/>
      <dgm:spPr/>
      <dgm:t>
        <a:bodyPr/>
        <a:lstStyle/>
        <a:p>
          <a:endParaRPr lang="en-US"/>
        </a:p>
      </dgm:t>
    </dgm:pt>
    <dgm:pt modelId="{F671A411-B7AD-48AB-8ECC-311B064A8685}" type="sibTrans" cxnId="{19A354B9-FFC0-4327-AFDA-910F3C58E02D}">
      <dgm:prSet/>
      <dgm:spPr/>
      <dgm:t>
        <a:bodyPr/>
        <a:lstStyle/>
        <a:p>
          <a:endParaRPr lang="en-US"/>
        </a:p>
      </dgm:t>
    </dgm:pt>
    <dgm:pt modelId="{6FB5D346-1851-4863-B91D-31F54A84C455}">
      <dgm:prSet phldrT="[Text]" custT="1"/>
      <dgm:spPr/>
      <dgm:t>
        <a:bodyPr/>
        <a:lstStyle/>
        <a:p>
          <a:r>
            <a:rPr lang="en-GB" sz="1200" b="1" i="0" dirty="0">
              <a:latin typeface="Times New Roman" panose="02020603050405020304" pitchFamily="18" charset="0"/>
              <a:cs typeface="Times New Roman" panose="02020603050405020304" pitchFamily="18" charset="0"/>
            </a:rPr>
            <a:t>the value of floating shares in provincial equity market as a share of GDP</a:t>
          </a:r>
          <a:endParaRPr lang="en-US" sz="1200" b="1" i="0" dirty="0">
            <a:latin typeface="Times New Roman" panose="02020603050405020304" pitchFamily="18" charset="0"/>
            <a:cs typeface="Times New Roman" panose="02020603050405020304" pitchFamily="18" charset="0"/>
          </a:endParaRPr>
        </a:p>
      </dgm:t>
    </dgm:pt>
    <dgm:pt modelId="{9946280A-6AB3-4D7A-9850-01CCF91E5183}" type="parTrans" cxnId="{5490F4C6-9D8E-4109-89D0-1F4AC7C230B9}">
      <dgm:prSet/>
      <dgm:spPr/>
      <dgm:t>
        <a:bodyPr/>
        <a:lstStyle/>
        <a:p>
          <a:endParaRPr lang="en-US"/>
        </a:p>
      </dgm:t>
    </dgm:pt>
    <dgm:pt modelId="{8E2B35C4-0066-4B0B-B884-17A693FEF5C8}" type="sibTrans" cxnId="{5490F4C6-9D8E-4109-89D0-1F4AC7C230B9}">
      <dgm:prSet/>
      <dgm:spPr/>
      <dgm:t>
        <a:bodyPr/>
        <a:lstStyle/>
        <a:p>
          <a:endParaRPr lang="en-US"/>
        </a:p>
      </dgm:t>
    </dgm:pt>
    <dgm:pt modelId="{DFCCD1FE-54AD-42EE-8EDD-0B43375990D8}">
      <dgm:prSet phldrT="[Text]"/>
      <dgm:spPr/>
      <dgm:t>
        <a:bodyPr/>
        <a:lstStyle/>
        <a:p>
          <a:r>
            <a:rPr lang="en-US" dirty="0">
              <a:latin typeface="Times New Roman" panose="02020603050405020304" pitchFamily="18" charset="0"/>
              <a:cs typeface="Times New Roman" panose="02020603050405020304" pitchFamily="18" charset="0"/>
            </a:rPr>
            <a:t>Trading volume</a:t>
          </a:r>
        </a:p>
      </dgm:t>
    </dgm:pt>
    <dgm:pt modelId="{162120B3-D972-418C-A6E9-7AE028FFFEB8}" type="parTrans" cxnId="{E4A5ECDE-62F5-4E9A-9FB7-28543ACC3CB9}">
      <dgm:prSet/>
      <dgm:spPr/>
      <dgm:t>
        <a:bodyPr/>
        <a:lstStyle/>
        <a:p>
          <a:endParaRPr lang="en-US"/>
        </a:p>
      </dgm:t>
    </dgm:pt>
    <dgm:pt modelId="{10FDBE65-1FBB-489E-8ADF-E16DA8CBC84F}" type="sibTrans" cxnId="{E4A5ECDE-62F5-4E9A-9FB7-28543ACC3CB9}">
      <dgm:prSet/>
      <dgm:spPr/>
      <dgm:t>
        <a:bodyPr/>
        <a:lstStyle/>
        <a:p>
          <a:endParaRPr lang="en-US"/>
        </a:p>
      </dgm:t>
    </dgm:pt>
    <dgm:pt modelId="{62B37674-4873-4D0A-AB09-D2D8F01172F0}">
      <dgm:prSet phldrT="[Text]" custT="1"/>
      <dgm:spPr/>
      <dgm:t>
        <a:bodyPr/>
        <a:lstStyle/>
        <a:p>
          <a:r>
            <a:rPr lang="en-GB" sz="1200" b="1" i="0" dirty="0">
              <a:latin typeface="Times New Roman" panose="02020603050405020304" pitchFamily="18" charset="0"/>
              <a:cs typeface="Times New Roman" panose="02020603050405020304" pitchFamily="18" charset="0"/>
            </a:rPr>
            <a:t>the value of total trading volume of the provincial capital market as a share of GDP</a:t>
          </a:r>
          <a:endParaRPr lang="en-US" sz="1200" b="1" i="0" dirty="0">
            <a:latin typeface="Times New Roman" panose="02020603050405020304" pitchFamily="18" charset="0"/>
            <a:cs typeface="Times New Roman" panose="02020603050405020304" pitchFamily="18" charset="0"/>
          </a:endParaRPr>
        </a:p>
      </dgm:t>
    </dgm:pt>
    <dgm:pt modelId="{4387CB5C-D937-43D4-91FC-A9EBA8A6B048}" type="parTrans" cxnId="{0330E69F-FB25-4EA2-A53D-7AA5F5A58A6D}">
      <dgm:prSet/>
      <dgm:spPr/>
      <dgm:t>
        <a:bodyPr/>
        <a:lstStyle/>
        <a:p>
          <a:endParaRPr lang="en-US"/>
        </a:p>
      </dgm:t>
    </dgm:pt>
    <dgm:pt modelId="{491258E3-B821-4CCA-9C61-D39C40F663A8}" type="sibTrans" cxnId="{0330E69F-FB25-4EA2-A53D-7AA5F5A58A6D}">
      <dgm:prSet/>
      <dgm:spPr/>
      <dgm:t>
        <a:bodyPr/>
        <a:lstStyle/>
        <a:p>
          <a:endParaRPr lang="en-US"/>
        </a:p>
      </dgm:t>
    </dgm:pt>
    <dgm:pt modelId="{96C36C29-4236-4E71-B695-A3DA85822052}">
      <dgm:prSet phldrT="[Text]"/>
      <dgm:spPr/>
      <dgm:t>
        <a:bodyPr/>
        <a:lstStyle/>
        <a:p>
          <a:r>
            <a:rPr lang="en-GB" sz="1100" b="1" i="0" dirty="0">
              <a:latin typeface="Times New Roman" panose="02020603050405020304" pitchFamily="18" charset="0"/>
              <a:cs typeface="Times New Roman" panose="02020603050405020304" pitchFamily="18" charset="0"/>
            </a:rPr>
            <a:t> </a:t>
          </a:r>
          <a:r>
            <a:rPr lang="en-GB" sz="1100" b="1" i="1" dirty="0">
              <a:latin typeface="Times New Roman" panose="02020603050405020304" pitchFamily="18" charset="0"/>
              <a:cs typeface="Times New Roman" panose="02020603050405020304" pitchFamily="18" charset="0"/>
            </a:rPr>
            <a:t>Allen, Qian, and Qian, 2005</a:t>
          </a:r>
          <a:endParaRPr lang="en-US" sz="1100" b="1" i="1" dirty="0">
            <a:latin typeface="Times New Roman" panose="02020603050405020304" pitchFamily="18" charset="0"/>
            <a:cs typeface="Times New Roman" panose="02020603050405020304" pitchFamily="18" charset="0"/>
          </a:endParaRPr>
        </a:p>
      </dgm:t>
    </dgm:pt>
    <dgm:pt modelId="{98FCF95A-3F5C-42FF-B30D-DA89F95F08CD}" type="parTrans" cxnId="{9B06418B-D178-4373-A6D0-322282CD9525}">
      <dgm:prSet/>
      <dgm:spPr/>
      <dgm:t>
        <a:bodyPr/>
        <a:lstStyle/>
        <a:p>
          <a:endParaRPr lang="en-US"/>
        </a:p>
      </dgm:t>
    </dgm:pt>
    <dgm:pt modelId="{B1171B83-5853-45FA-AFA0-29DD4A5E0115}" type="sibTrans" cxnId="{9B06418B-D178-4373-A6D0-322282CD9525}">
      <dgm:prSet/>
      <dgm:spPr/>
      <dgm:t>
        <a:bodyPr/>
        <a:lstStyle/>
        <a:p>
          <a:endParaRPr lang="en-US"/>
        </a:p>
      </dgm:t>
    </dgm:pt>
    <dgm:pt modelId="{631FC4F2-3774-4934-B370-B7DB503D8E60}">
      <dgm:prSet phldrT="[Text]"/>
      <dgm:spPr/>
      <dgm:t>
        <a:bodyPr/>
        <a:lstStyle/>
        <a:p>
          <a:r>
            <a:rPr lang="en-US" dirty="0">
              <a:latin typeface="Times New Roman" panose="02020603050405020304" pitchFamily="18" charset="0"/>
              <a:cs typeface="Times New Roman" panose="02020603050405020304" pitchFamily="18" charset="0"/>
            </a:rPr>
            <a:t>No. of listed firms</a:t>
          </a:r>
        </a:p>
      </dgm:t>
    </dgm:pt>
    <dgm:pt modelId="{815AC0F3-1BA2-4424-B181-A1F6651E636D}" type="parTrans" cxnId="{588FE1E4-A134-462D-A88A-A7E7EFF3171B}">
      <dgm:prSet/>
      <dgm:spPr/>
      <dgm:t>
        <a:bodyPr/>
        <a:lstStyle/>
        <a:p>
          <a:endParaRPr lang="en-US"/>
        </a:p>
      </dgm:t>
    </dgm:pt>
    <dgm:pt modelId="{E2B5A0E4-FDAA-4C45-92B5-B56572DD00B1}" type="sibTrans" cxnId="{588FE1E4-A134-462D-A88A-A7E7EFF3171B}">
      <dgm:prSet/>
      <dgm:spPr/>
      <dgm:t>
        <a:bodyPr/>
        <a:lstStyle/>
        <a:p>
          <a:endParaRPr lang="en-US"/>
        </a:p>
      </dgm:t>
    </dgm:pt>
    <dgm:pt modelId="{D9F79497-D057-414D-9786-FB92E8CD0ED1}">
      <dgm:prSet phldrT="[Text]" custT="1"/>
      <dgm:spPr/>
      <dgm:t>
        <a:bodyPr/>
        <a:lstStyle/>
        <a:p>
          <a:r>
            <a:rPr lang="en-GB" sz="1200" b="1" i="0" dirty="0">
              <a:latin typeface="Times New Roman" panose="02020603050405020304" pitchFamily="18" charset="0"/>
              <a:cs typeface="Times New Roman" panose="02020603050405020304" pitchFamily="18" charset="0"/>
            </a:rPr>
            <a:t>the number of listed firms per million population in each </a:t>
          </a:r>
          <a:r>
            <a:rPr lang="en-US" sz="1200" b="1" i="0" dirty="0">
              <a:latin typeface="Times New Roman" panose="02020603050405020304" pitchFamily="18" charset="0"/>
              <a:cs typeface="Times New Roman" panose="02020603050405020304" pitchFamily="18" charset="0"/>
            </a:rPr>
            <a:t>province</a:t>
          </a:r>
        </a:p>
      </dgm:t>
    </dgm:pt>
    <dgm:pt modelId="{A8D4FC14-80AB-4C05-9619-14B9A02686BD}" type="parTrans" cxnId="{624D2587-47BD-4255-9E2C-57E71F64FE89}">
      <dgm:prSet/>
      <dgm:spPr/>
      <dgm:t>
        <a:bodyPr/>
        <a:lstStyle/>
        <a:p>
          <a:endParaRPr lang="en-US"/>
        </a:p>
      </dgm:t>
    </dgm:pt>
    <dgm:pt modelId="{C32D6B4A-7C8E-4DA9-AB4E-A30D4DF7FBE1}" type="sibTrans" cxnId="{624D2587-47BD-4255-9E2C-57E71F64FE89}">
      <dgm:prSet/>
      <dgm:spPr/>
      <dgm:t>
        <a:bodyPr/>
        <a:lstStyle/>
        <a:p>
          <a:endParaRPr lang="en-US"/>
        </a:p>
      </dgm:t>
    </dgm:pt>
    <dgm:pt modelId="{78A49EB7-D629-4BB8-BE22-1991EEE06859}">
      <dgm:prSet phldrT="[Text]" custT="1"/>
      <dgm:spPr/>
      <dgm:t>
        <a:bodyPr/>
        <a:lstStyle/>
        <a:p>
          <a:r>
            <a:rPr lang="en-US" sz="1100" b="1" i="1" dirty="0">
              <a:latin typeface="Times New Roman" panose="02020603050405020304" pitchFamily="18" charset="0"/>
              <a:cs typeface="Times New Roman" panose="02020603050405020304" pitchFamily="18" charset="0"/>
            </a:rPr>
            <a:t> Rajan and Zingales, 1998; LLSV, 1997</a:t>
          </a:r>
          <a:endParaRPr lang="en-US" sz="1100" b="1" i="0" dirty="0">
            <a:latin typeface="Times New Roman" panose="02020603050405020304" pitchFamily="18" charset="0"/>
            <a:cs typeface="Times New Roman" panose="02020603050405020304" pitchFamily="18" charset="0"/>
          </a:endParaRPr>
        </a:p>
      </dgm:t>
    </dgm:pt>
    <dgm:pt modelId="{5B822725-336D-45BE-AE2F-1520F82D2959}" type="parTrans" cxnId="{AB426ABD-DC5A-40D8-B4B5-6C2CC7A4DFEA}">
      <dgm:prSet/>
      <dgm:spPr/>
      <dgm:t>
        <a:bodyPr/>
        <a:lstStyle/>
        <a:p>
          <a:endParaRPr lang="en-US"/>
        </a:p>
      </dgm:t>
    </dgm:pt>
    <dgm:pt modelId="{667D930C-07A8-44A1-9F88-F92D71FA10BF}" type="sibTrans" cxnId="{AB426ABD-DC5A-40D8-B4B5-6C2CC7A4DFEA}">
      <dgm:prSet/>
      <dgm:spPr/>
      <dgm:t>
        <a:bodyPr/>
        <a:lstStyle/>
        <a:p>
          <a:endParaRPr lang="en-US"/>
        </a:p>
      </dgm:t>
    </dgm:pt>
    <dgm:pt modelId="{6A46F0B3-E3F1-47DD-8A31-1A22643CF671}" type="pres">
      <dgm:prSet presAssocID="{8CFF6CCB-6345-4675-9E68-DD7CAF74FCD9}" presName="Name0" presStyleCnt="0">
        <dgm:presLayoutVars>
          <dgm:dir/>
          <dgm:animLvl val="lvl"/>
          <dgm:resizeHandles val="exact"/>
        </dgm:presLayoutVars>
      </dgm:prSet>
      <dgm:spPr/>
    </dgm:pt>
    <dgm:pt modelId="{0E963F06-ECC5-47B7-ADF0-032A48A72264}" type="pres">
      <dgm:prSet presAssocID="{BE972FB5-2885-488E-98A4-7290449F85B1}" presName="linNode" presStyleCnt="0"/>
      <dgm:spPr/>
    </dgm:pt>
    <dgm:pt modelId="{24DA919C-0D58-4D15-B8F7-BA906F1C32E4}" type="pres">
      <dgm:prSet presAssocID="{BE972FB5-2885-488E-98A4-7290449F85B1}" presName="parentText" presStyleLbl="node1" presStyleIdx="0" presStyleCnt="4">
        <dgm:presLayoutVars>
          <dgm:chMax val="1"/>
          <dgm:bulletEnabled val="1"/>
        </dgm:presLayoutVars>
      </dgm:prSet>
      <dgm:spPr/>
    </dgm:pt>
    <dgm:pt modelId="{8C1FAD88-651D-47FD-96DF-55A4F33C4176}" type="pres">
      <dgm:prSet presAssocID="{BE972FB5-2885-488E-98A4-7290449F85B1}" presName="descendantText" presStyleLbl="alignAccFollowNode1" presStyleIdx="0" presStyleCnt="4">
        <dgm:presLayoutVars>
          <dgm:bulletEnabled val="1"/>
        </dgm:presLayoutVars>
      </dgm:prSet>
      <dgm:spPr/>
    </dgm:pt>
    <dgm:pt modelId="{9ABC025C-6B15-4077-903C-F487BBF23865}" type="pres">
      <dgm:prSet presAssocID="{8622C5C9-AD7C-4A13-9B2D-AB9888B9A0D2}" presName="sp" presStyleCnt="0"/>
      <dgm:spPr/>
    </dgm:pt>
    <dgm:pt modelId="{5893801B-768E-490B-9694-010E195A605F}" type="pres">
      <dgm:prSet presAssocID="{90116096-B91A-4B61-84CB-7C8DDB8649E2}" presName="linNode" presStyleCnt="0"/>
      <dgm:spPr/>
    </dgm:pt>
    <dgm:pt modelId="{BDD38A2F-CFCA-4482-B9A7-1365392A64CB}" type="pres">
      <dgm:prSet presAssocID="{90116096-B91A-4B61-84CB-7C8DDB8649E2}" presName="parentText" presStyleLbl="node1" presStyleIdx="1" presStyleCnt="4">
        <dgm:presLayoutVars>
          <dgm:chMax val="1"/>
          <dgm:bulletEnabled val="1"/>
        </dgm:presLayoutVars>
      </dgm:prSet>
      <dgm:spPr/>
    </dgm:pt>
    <dgm:pt modelId="{949791BC-683D-4BDF-95DA-F5F123A96C9F}" type="pres">
      <dgm:prSet presAssocID="{90116096-B91A-4B61-84CB-7C8DDB8649E2}" presName="descendantText" presStyleLbl="alignAccFollowNode1" presStyleIdx="1" presStyleCnt="4">
        <dgm:presLayoutVars>
          <dgm:bulletEnabled val="1"/>
        </dgm:presLayoutVars>
      </dgm:prSet>
      <dgm:spPr/>
    </dgm:pt>
    <dgm:pt modelId="{D603DAC8-E747-4F3E-B7F8-C0139FBECED1}" type="pres">
      <dgm:prSet presAssocID="{F671A411-B7AD-48AB-8ECC-311B064A8685}" presName="sp" presStyleCnt="0"/>
      <dgm:spPr/>
    </dgm:pt>
    <dgm:pt modelId="{A9806108-DF4B-4F75-8D78-44720A5EFF0B}" type="pres">
      <dgm:prSet presAssocID="{DFCCD1FE-54AD-42EE-8EDD-0B43375990D8}" presName="linNode" presStyleCnt="0"/>
      <dgm:spPr/>
    </dgm:pt>
    <dgm:pt modelId="{859B2CB1-1B91-407C-833F-120766F9105E}" type="pres">
      <dgm:prSet presAssocID="{DFCCD1FE-54AD-42EE-8EDD-0B43375990D8}" presName="parentText" presStyleLbl="node1" presStyleIdx="2" presStyleCnt="4">
        <dgm:presLayoutVars>
          <dgm:chMax val="1"/>
          <dgm:bulletEnabled val="1"/>
        </dgm:presLayoutVars>
      </dgm:prSet>
      <dgm:spPr/>
    </dgm:pt>
    <dgm:pt modelId="{BE31BF40-42B0-4724-A7D6-0C23759C7D06}" type="pres">
      <dgm:prSet presAssocID="{DFCCD1FE-54AD-42EE-8EDD-0B43375990D8}" presName="descendantText" presStyleLbl="alignAccFollowNode1" presStyleIdx="2" presStyleCnt="4">
        <dgm:presLayoutVars>
          <dgm:bulletEnabled val="1"/>
        </dgm:presLayoutVars>
      </dgm:prSet>
      <dgm:spPr/>
    </dgm:pt>
    <dgm:pt modelId="{9CB313E6-917B-4145-B31E-CDFF14D849F2}" type="pres">
      <dgm:prSet presAssocID="{10FDBE65-1FBB-489E-8ADF-E16DA8CBC84F}" presName="sp" presStyleCnt="0"/>
      <dgm:spPr/>
    </dgm:pt>
    <dgm:pt modelId="{4D28D9AF-937D-4110-B8F5-F6A1F2EA5DE2}" type="pres">
      <dgm:prSet presAssocID="{631FC4F2-3774-4934-B370-B7DB503D8E60}" presName="linNode" presStyleCnt="0"/>
      <dgm:spPr/>
    </dgm:pt>
    <dgm:pt modelId="{DF5C02BB-1DFD-476C-BA98-A701B1CC6DE9}" type="pres">
      <dgm:prSet presAssocID="{631FC4F2-3774-4934-B370-B7DB503D8E60}" presName="parentText" presStyleLbl="node1" presStyleIdx="3" presStyleCnt="4">
        <dgm:presLayoutVars>
          <dgm:chMax val="1"/>
          <dgm:bulletEnabled val="1"/>
        </dgm:presLayoutVars>
      </dgm:prSet>
      <dgm:spPr/>
    </dgm:pt>
    <dgm:pt modelId="{24EB22CB-6B5A-457C-94C2-61A5380E7FB6}" type="pres">
      <dgm:prSet presAssocID="{631FC4F2-3774-4934-B370-B7DB503D8E60}" presName="descendantText" presStyleLbl="alignAccFollowNode1" presStyleIdx="3" presStyleCnt="4">
        <dgm:presLayoutVars>
          <dgm:bulletEnabled val="1"/>
        </dgm:presLayoutVars>
      </dgm:prSet>
      <dgm:spPr/>
    </dgm:pt>
  </dgm:ptLst>
  <dgm:cxnLst>
    <dgm:cxn modelId="{5490F4C6-9D8E-4109-89D0-1F4AC7C230B9}" srcId="{90116096-B91A-4B61-84CB-7C8DDB8649E2}" destId="{6FB5D346-1851-4863-B91D-31F54A84C455}" srcOrd="0" destOrd="0" parTransId="{9946280A-6AB3-4D7A-9850-01CCF91E5183}" sibTransId="{8E2B35C4-0066-4B0B-B884-17A693FEF5C8}"/>
    <dgm:cxn modelId="{3CE5ABA6-111D-4554-997E-1E0F2EDD85D8}" type="presOf" srcId="{631FC4F2-3774-4934-B370-B7DB503D8E60}" destId="{DF5C02BB-1DFD-476C-BA98-A701B1CC6DE9}" srcOrd="0" destOrd="0" presId="urn:microsoft.com/office/officeart/2005/8/layout/vList5"/>
    <dgm:cxn modelId="{18471680-394D-4801-8EE8-79D5C4876B63}" type="presOf" srcId="{6595CF9A-55DA-41F9-9EF2-60C2CA666482}" destId="{8C1FAD88-651D-47FD-96DF-55A4F33C4176}" srcOrd="0" destOrd="1" presId="urn:microsoft.com/office/officeart/2005/8/layout/vList5"/>
    <dgm:cxn modelId="{E4A5ECDE-62F5-4E9A-9FB7-28543ACC3CB9}" srcId="{8CFF6CCB-6345-4675-9E68-DD7CAF74FCD9}" destId="{DFCCD1FE-54AD-42EE-8EDD-0B43375990D8}" srcOrd="2" destOrd="0" parTransId="{162120B3-D972-418C-A6E9-7AE028FFFEB8}" sibTransId="{10FDBE65-1FBB-489E-8ADF-E16DA8CBC84F}"/>
    <dgm:cxn modelId="{CFDF5A04-4C10-4851-8478-8059B3749366}" srcId="{BE972FB5-2885-488E-98A4-7290449F85B1}" destId="{6595CF9A-55DA-41F9-9EF2-60C2CA666482}" srcOrd="1" destOrd="0" parTransId="{A2766492-F1C2-4F97-9358-4B0FEC319AD8}" sibTransId="{BFE21B70-4BDF-4EDE-95E8-4299CF3CE94C}"/>
    <dgm:cxn modelId="{48F54CB8-288D-477E-8C4A-D77374E65037}" srcId="{BE972FB5-2885-488E-98A4-7290449F85B1}" destId="{FDBE245E-4D0C-49E3-9EC9-22A2C52D26E6}" srcOrd="0" destOrd="0" parTransId="{AA906DA6-9FD9-4717-9C05-EE0BEE688317}" sibTransId="{6A97CF26-29FF-4494-AF29-D0247472D092}"/>
    <dgm:cxn modelId="{1C65B008-CE96-4318-ACF6-1EB0A1935C72}" type="presOf" srcId="{90116096-B91A-4B61-84CB-7C8DDB8649E2}" destId="{BDD38A2F-CFCA-4482-B9A7-1365392A64CB}" srcOrd="0" destOrd="0" presId="urn:microsoft.com/office/officeart/2005/8/layout/vList5"/>
    <dgm:cxn modelId="{63756BA5-3BE4-43D3-9F63-9C1EAEC085D7}" type="presOf" srcId="{DFCCD1FE-54AD-42EE-8EDD-0B43375990D8}" destId="{859B2CB1-1B91-407C-833F-120766F9105E}" srcOrd="0" destOrd="0" presId="urn:microsoft.com/office/officeart/2005/8/layout/vList5"/>
    <dgm:cxn modelId="{624D2587-47BD-4255-9E2C-57E71F64FE89}" srcId="{631FC4F2-3774-4934-B370-B7DB503D8E60}" destId="{D9F79497-D057-414D-9786-FB92E8CD0ED1}" srcOrd="0" destOrd="0" parTransId="{A8D4FC14-80AB-4C05-9619-14B9A02686BD}" sibTransId="{C32D6B4A-7C8E-4DA9-AB4E-A30D4DF7FBE1}"/>
    <dgm:cxn modelId="{85D9A3EF-6BB6-4FF9-B427-0322524E08A5}" type="presOf" srcId="{96C36C29-4236-4E71-B695-A3DA85822052}" destId="{BE31BF40-42B0-4724-A7D6-0C23759C7D06}" srcOrd="0" destOrd="1" presId="urn:microsoft.com/office/officeart/2005/8/layout/vList5"/>
    <dgm:cxn modelId="{BCA796D5-09F0-4B34-95DA-0495A9BDEFD1}" srcId="{8CFF6CCB-6345-4675-9E68-DD7CAF74FCD9}" destId="{BE972FB5-2885-488E-98A4-7290449F85B1}" srcOrd="0" destOrd="0" parTransId="{7A1AD082-3D59-4C00-8432-AD27B5DBF36D}" sibTransId="{8622C5C9-AD7C-4A13-9B2D-AB9888B9A0D2}"/>
    <dgm:cxn modelId="{0E54C114-E281-4473-B550-616D586B4721}" type="presOf" srcId="{6FB5D346-1851-4863-B91D-31F54A84C455}" destId="{949791BC-683D-4BDF-95DA-F5F123A96C9F}" srcOrd="0" destOrd="0" presId="urn:microsoft.com/office/officeart/2005/8/layout/vList5"/>
    <dgm:cxn modelId="{DC699D08-DA24-4C28-8F04-17C9092EC7B6}" type="presOf" srcId="{8CFF6CCB-6345-4675-9E68-DD7CAF74FCD9}" destId="{6A46F0B3-E3F1-47DD-8A31-1A22643CF671}" srcOrd="0" destOrd="0" presId="urn:microsoft.com/office/officeart/2005/8/layout/vList5"/>
    <dgm:cxn modelId="{3EAB91DB-CB81-4DFD-B7B1-6E9E8FAB7D92}" type="presOf" srcId="{78A49EB7-D629-4BB8-BE22-1991EEE06859}" destId="{24EB22CB-6B5A-457C-94C2-61A5380E7FB6}" srcOrd="0" destOrd="1" presId="urn:microsoft.com/office/officeart/2005/8/layout/vList5"/>
    <dgm:cxn modelId="{92999AFB-50D0-42B4-B3DE-D640240A0C3A}" type="presOf" srcId="{D9F79497-D057-414D-9786-FB92E8CD0ED1}" destId="{24EB22CB-6B5A-457C-94C2-61A5380E7FB6}" srcOrd="0" destOrd="0" presId="urn:microsoft.com/office/officeart/2005/8/layout/vList5"/>
    <dgm:cxn modelId="{588FE1E4-A134-462D-A88A-A7E7EFF3171B}" srcId="{8CFF6CCB-6345-4675-9E68-DD7CAF74FCD9}" destId="{631FC4F2-3774-4934-B370-B7DB503D8E60}" srcOrd="3" destOrd="0" parTransId="{815AC0F3-1BA2-4424-B181-A1F6651E636D}" sibTransId="{E2B5A0E4-FDAA-4C45-92B5-B56572DD00B1}"/>
    <dgm:cxn modelId="{AB426ABD-DC5A-40D8-B4B5-6C2CC7A4DFEA}" srcId="{631FC4F2-3774-4934-B370-B7DB503D8E60}" destId="{78A49EB7-D629-4BB8-BE22-1991EEE06859}" srcOrd="1" destOrd="0" parTransId="{5B822725-336D-45BE-AE2F-1520F82D2959}" sibTransId="{667D930C-07A8-44A1-9F88-F92D71FA10BF}"/>
    <dgm:cxn modelId="{C0C94DE9-F0A7-4E24-A8B4-37214AA3B6C1}" type="presOf" srcId="{62B37674-4873-4D0A-AB09-D2D8F01172F0}" destId="{BE31BF40-42B0-4724-A7D6-0C23759C7D06}" srcOrd="0" destOrd="0" presId="urn:microsoft.com/office/officeart/2005/8/layout/vList5"/>
    <dgm:cxn modelId="{B75ACBD7-190D-40D9-AAF7-971207BB162C}" type="presOf" srcId="{FDBE245E-4D0C-49E3-9EC9-22A2C52D26E6}" destId="{8C1FAD88-651D-47FD-96DF-55A4F33C4176}" srcOrd="0" destOrd="0" presId="urn:microsoft.com/office/officeart/2005/8/layout/vList5"/>
    <dgm:cxn modelId="{0330E69F-FB25-4EA2-A53D-7AA5F5A58A6D}" srcId="{DFCCD1FE-54AD-42EE-8EDD-0B43375990D8}" destId="{62B37674-4873-4D0A-AB09-D2D8F01172F0}" srcOrd="0" destOrd="0" parTransId="{4387CB5C-D937-43D4-91FC-A9EBA8A6B048}" sibTransId="{491258E3-B821-4CCA-9C61-D39C40F663A8}"/>
    <dgm:cxn modelId="{19A354B9-FFC0-4327-AFDA-910F3C58E02D}" srcId="{8CFF6CCB-6345-4675-9E68-DD7CAF74FCD9}" destId="{90116096-B91A-4B61-84CB-7C8DDB8649E2}" srcOrd="1" destOrd="0" parTransId="{5A930CDB-1DFA-4ECE-BDAC-117E04B3E07F}" sibTransId="{F671A411-B7AD-48AB-8ECC-311B064A8685}"/>
    <dgm:cxn modelId="{9B06418B-D178-4373-A6D0-322282CD9525}" srcId="{DFCCD1FE-54AD-42EE-8EDD-0B43375990D8}" destId="{96C36C29-4236-4E71-B695-A3DA85822052}" srcOrd="1" destOrd="0" parTransId="{98FCF95A-3F5C-42FF-B30D-DA89F95F08CD}" sibTransId="{B1171B83-5853-45FA-AFA0-29DD4A5E0115}"/>
    <dgm:cxn modelId="{BE9024C6-5C1C-4408-B088-F31793B90E00}" type="presOf" srcId="{BE972FB5-2885-488E-98A4-7290449F85B1}" destId="{24DA919C-0D58-4D15-B8F7-BA906F1C32E4}" srcOrd="0" destOrd="0" presId="urn:microsoft.com/office/officeart/2005/8/layout/vList5"/>
    <dgm:cxn modelId="{44ED642D-C037-4B4E-8095-7CD9C27D9300}" type="presParOf" srcId="{6A46F0B3-E3F1-47DD-8A31-1A22643CF671}" destId="{0E963F06-ECC5-47B7-ADF0-032A48A72264}" srcOrd="0" destOrd="0" presId="urn:microsoft.com/office/officeart/2005/8/layout/vList5"/>
    <dgm:cxn modelId="{51EB6B0E-3D0B-4282-9FFA-66DA4EB21F21}" type="presParOf" srcId="{0E963F06-ECC5-47B7-ADF0-032A48A72264}" destId="{24DA919C-0D58-4D15-B8F7-BA906F1C32E4}" srcOrd="0" destOrd="0" presId="urn:microsoft.com/office/officeart/2005/8/layout/vList5"/>
    <dgm:cxn modelId="{12A3B92C-2116-46E7-B341-8DBE38368FBB}" type="presParOf" srcId="{0E963F06-ECC5-47B7-ADF0-032A48A72264}" destId="{8C1FAD88-651D-47FD-96DF-55A4F33C4176}" srcOrd="1" destOrd="0" presId="urn:microsoft.com/office/officeart/2005/8/layout/vList5"/>
    <dgm:cxn modelId="{024018C0-A52D-47FA-A734-63A1F1110D19}" type="presParOf" srcId="{6A46F0B3-E3F1-47DD-8A31-1A22643CF671}" destId="{9ABC025C-6B15-4077-903C-F487BBF23865}" srcOrd="1" destOrd="0" presId="urn:microsoft.com/office/officeart/2005/8/layout/vList5"/>
    <dgm:cxn modelId="{0BE1576E-A242-4974-B602-9E62B4AEBE2A}" type="presParOf" srcId="{6A46F0B3-E3F1-47DD-8A31-1A22643CF671}" destId="{5893801B-768E-490B-9694-010E195A605F}" srcOrd="2" destOrd="0" presId="urn:microsoft.com/office/officeart/2005/8/layout/vList5"/>
    <dgm:cxn modelId="{0756726D-F682-47B0-8733-F3FE0C6BDB9A}" type="presParOf" srcId="{5893801B-768E-490B-9694-010E195A605F}" destId="{BDD38A2F-CFCA-4482-B9A7-1365392A64CB}" srcOrd="0" destOrd="0" presId="urn:microsoft.com/office/officeart/2005/8/layout/vList5"/>
    <dgm:cxn modelId="{E30867C9-7D27-4E17-9430-8D08CD895745}" type="presParOf" srcId="{5893801B-768E-490B-9694-010E195A605F}" destId="{949791BC-683D-4BDF-95DA-F5F123A96C9F}" srcOrd="1" destOrd="0" presId="urn:microsoft.com/office/officeart/2005/8/layout/vList5"/>
    <dgm:cxn modelId="{05202577-711D-4658-8598-1BB393E85DB6}" type="presParOf" srcId="{6A46F0B3-E3F1-47DD-8A31-1A22643CF671}" destId="{D603DAC8-E747-4F3E-B7F8-C0139FBECED1}" srcOrd="3" destOrd="0" presId="urn:microsoft.com/office/officeart/2005/8/layout/vList5"/>
    <dgm:cxn modelId="{7BC504ED-CFFC-4A92-909C-69F4270B7511}" type="presParOf" srcId="{6A46F0B3-E3F1-47DD-8A31-1A22643CF671}" destId="{A9806108-DF4B-4F75-8D78-44720A5EFF0B}" srcOrd="4" destOrd="0" presId="urn:microsoft.com/office/officeart/2005/8/layout/vList5"/>
    <dgm:cxn modelId="{F7383BBF-948E-4316-BD55-AB681880AE36}" type="presParOf" srcId="{A9806108-DF4B-4F75-8D78-44720A5EFF0B}" destId="{859B2CB1-1B91-407C-833F-120766F9105E}" srcOrd="0" destOrd="0" presId="urn:microsoft.com/office/officeart/2005/8/layout/vList5"/>
    <dgm:cxn modelId="{49F5F5D6-521E-4A6F-9793-982D531656C3}" type="presParOf" srcId="{A9806108-DF4B-4F75-8D78-44720A5EFF0B}" destId="{BE31BF40-42B0-4724-A7D6-0C23759C7D06}" srcOrd="1" destOrd="0" presId="urn:microsoft.com/office/officeart/2005/8/layout/vList5"/>
    <dgm:cxn modelId="{41A7EAF0-A4F1-47D1-93B6-ECEAD4866B78}" type="presParOf" srcId="{6A46F0B3-E3F1-47DD-8A31-1A22643CF671}" destId="{9CB313E6-917B-4145-B31E-CDFF14D849F2}" srcOrd="5" destOrd="0" presId="urn:microsoft.com/office/officeart/2005/8/layout/vList5"/>
    <dgm:cxn modelId="{8B1550E8-1A7F-4E04-A237-DBD57D987A8B}" type="presParOf" srcId="{6A46F0B3-E3F1-47DD-8A31-1A22643CF671}" destId="{4D28D9AF-937D-4110-B8F5-F6A1F2EA5DE2}" srcOrd="6" destOrd="0" presId="urn:microsoft.com/office/officeart/2005/8/layout/vList5"/>
    <dgm:cxn modelId="{06801C42-984C-4059-B11C-5DB3218DE46E}" type="presParOf" srcId="{4D28D9AF-937D-4110-B8F5-F6A1F2EA5DE2}" destId="{DF5C02BB-1DFD-476C-BA98-A701B1CC6DE9}" srcOrd="0" destOrd="0" presId="urn:microsoft.com/office/officeart/2005/8/layout/vList5"/>
    <dgm:cxn modelId="{CBE89505-467E-43A3-B4B9-74A00385ADD0}" type="presParOf" srcId="{4D28D9AF-937D-4110-B8F5-F6A1F2EA5DE2}" destId="{24EB22CB-6B5A-457C-94C2-61A5380E7FB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FF6CCB-6345-4675-9E68-DD7CAF74FCD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0116096-B91A-4B61-84CB-7C8DDB8649E2}">
      <dgm:prSet phldrT="[Text]"/>
      <dgm:spPr/>
      <dgm:t>
        <a:bodyPr/>
        <a:lstStyle/>
        <a:p>
          <a:r>
            <a:rPr lang="en-US" dirty="0">
              <a:latin typeface="Times New Roman" panose="02020603050405020304" pitchFamily="18" charset="0"/>
              <a:cs typeface="Times New Roman" panose="02020603050405020304" pitchFamily="18" charset="0"/>
            </a:rPr>
            <a:t>Other loans</a:t>
          </a:r>
        </a:p>
      </dgm:t>
    </dgm:pt>
    <dgm:pt modelId="{5A930CDB-1DFA-4ECE-BDAC-117E04B3E07F}" type="parTrans" cxnId="{19A354B9-FFC0-4327-AFDA-910F3C58E02D}">
      <dgm:prSet/>
      <dgm:spPr/>
      <dgm:t>
        <a:bodyPr/>
        <a:lstStyle/>
        <a:p>
          <a:endParaRPr lang="en-US"/>
        </a:p>
      </dgm:t>
    </dgm:pt>
    <dgm:pt modelId="{F671A411-B7AD-48AB-8ECC-311B064A8685}" type="sibTrans" cxnId="{19A354B9-FFC0-4327-AFDA-910F3C58E02D}">
      <dgm:prSet/>
      <dgm:spPr/>
      <dgm:t>
        <a:bodyPr/>
        <a:lstStyle/>
        <a:p>
          <a:endParaRPr lang="en-US"/>
        </a:p>
      </dgm:t>
    </dgm:pt>
    <dgm:pt modelId="{6FB5D346-1851-4863-B91D-31F54A84C455}">
      <dgm:prSet phldrT="[Text]" custT="1"/>
      <dgm:spPr/>
      <dgm:t>
        <a:bodyPr/>
        <a:lstStyle/>
        <a:p>
          <a:r>
            <a:rPr lang="en-GB" sz="1200" b="1" i="0" dirty="0">
              <a:latin typeface="Times New Roman" panose="02020603050405020304" pitchFamily="18" charset="0"/>
              <a:cs typeface="Times New Roman" panose="02020603050405020304" pitchFamily="18" charset="0"/>
            </a:rPr>
            <a:t>the value of medium and long term loans of banks as a share of GDP</a:t>
          </a:r>
          <a:endParaRPr lang="en-US" sz="1200" b="1" i="0" dirty="0">
            <a:latin typeface="Times New Roman" panose="02020603050405020304" pitchFamily="18" charset="0"/>
            <a:cs typeface="Times New Roman" panose="02020603050405020304" pitchFamily="18" charset="0"/>
          </a:endParaRPr>
        </a:p>
      </dgm:t>
    </dgm:pt>
    <dgm:pt modelId="{9946280A-6AB3-4D7A-9850-01CCF91E5183}" type="parTrans" cxnId="{5490F4C6-9D8E-4109-89D0-1F4AC7C230B9}">
      <dgm:prSet/>
      <dgm:spPr/>
      <dgm:t>
        <a:bodyPr/>
        <a:lstStyle/>
        <a:p>
          <a:endParaRPr lang="en-US"/>
        </a:p>
      </dgm:t>
    </dgm:pt>
    <dgm:pt modelId="{8E2B35C4-0066-4B0B-B884-17A693FEF5C8}" type="sibTrans" cxnId="{5490F4C6-9D8E-4109-89D0-1F4AC7C230B9}">
      <dgm:prSet/>
      <dgm:spPr/>
      <dgm:t>
        <a:bodyPr/>
        <a:lstStyle/>
        <a:p>
          <a:endParaRPr lang="en-US"/>
        </a:p>
      </dgm:t>
    </dgm:pt>
    <dgm:pt modelId="{DFCCD1FE-54AD-42EE-8EDD-0B43375990D8}">
      <dgm:prSet phldrT="[Text]"/>
      <dgm:spPr/>
      <dgm:t>
        <a:bodyPr/>
        <a:lstStyle/>
        <a:p>
          <a:r>
            <a:rPr lang="en-US" dirty="0">
              <a:latin typeface="Times New Roman" panose="02020603050405020304" pitchFamily="18" charset="0"/>
              <a:cs typeface="Times New Roman" panose="02020603050405020304" pitchFamily="18" charset="0"/>
            </a:rPr>
            <a:t>Short loans</a:t>
          </a:r>
        </a:p>
      </dgm:t>
    </dgm:pt>
    <dgm:pt modelId="{162120B3-D972-418C-A6E9-7AE028FFFEB8}" type="parTrans" cxnId="{E4A5ECDE-62F5-4E9A-9FB7-28543ACC3CB9}">
      <dgm:prSet/>
      <dgm:spPr/>
      <dgm:t>
        <a:bodyPr/>
        <a:lstStyle/>
        <a:p>
          <a:endParaRPr lang="en-US"/>
        </a:p>
      </dgm:t>
    </dgm:pt>
    <dgm:pt modelId="{10FDBE65-1FBB-489E-8ADF-E16DA8CBC84F}" type="sibTrans" cxnId="{E4A5ECDE-62F5-4E9A-9FB7-28543ACC3CB9}">
      <dgm:prSet/>
      <dgm:spPr/>
      <dgm:t>
        <a:bodyPr/>
        <a:lstStyle/>
        <a:p>
          <a:endParaRPr lang="en-US"/>
        </a:p>
      </dgm:t>
    </dgm:pt>
    <dgm:pt modelId="{62B37674-4873-4D0A-AB09-D2D8F01172F0}">
      <dgm:prSet phldrT="[Text]" custT="1"/>
      <dgm:spPr/>
      <dgm:t>
        <a:bodyPr/>
        <a:lstStyle/>
        <a:p>
          <a:r>
            <a:rPr lang="en-GB" sz="1200" b="1" i="0" dirty="0">
              <a:latin typeface="Times New Roman" panose="02020603050405020304" pitchFamily="18" charset="0"/>
              <a:cs typeface="Times New Roman" panose="02020603050405020304" pitchFamily="18" charset="0"/>
            </a:rPr>
            <a:t>the value of short-term loans of banks as a share of GDP </a:t>
          </a:r>
          <a:endParaRPr lang="en-US" sz="1200" b="1" i="0" dirty="0">
            <a:latin typeface="Times New Roman" panose="02020603050405020304" pitchFamily="18" charset="0"/>
            <a:cs typeface="Times New Roman" panose="02020603050405020304" pitchFamily="18" charset="0"/>
          </a:endParaRPr>
        </a:p>
      </dgm:t>
    </dgm:pt>
    <dgm:pt modelId="{4387CB5C-D937-43D4-91FC-A9EBA8A6B048}" type="parTrans" cxnId="{0330E69F-FB25-4EA2-A53D-7AA5F5A58A6D}">
      <dgm:prSet/>
      <dgm:spPr/>
      <dgm:t>
        <a:bodyPr/>
        <a:lstStyle/>
        <a:p>
          <a:endParaRPr lang="en-US"/>
        </a:p>
      </dgm:t>
    </dgm:pt>
    <dgm:pt modelId="{491258E3-B821-4CCA-9C61-D39C40F663A8}" type="sibTrans" cxnId="{0330E69F-FB25-4EA2-A53D-7AA5F5A58A6D}">
      <dgm:prSet/>
      <dgm:spPr/>
      <dgm:t>
        <a:bodyPr/>
        <a:lstStyle/>
        <a:p>
          <a:endParaRPr lang="en-US"/>
        </a:p>
      </dgm:t>
    </dgm:pt>
    <dgm:pt modelId="{02D214D1-2F86-421F-BC51-BABAE688CDBB}">
      <dgm:prSet phldrT="[Text]"/>
      <dgm:spPr/>
      <dgm:t>
        <a:bodyPr/>
        <a:lstStyle/>
        <a:p>
          <a:r>
            <a:rPr lang="en-US" dirty="0">
              <a:latin typeface="Times New Roman" panose="02020603050405020304" pitchFamily="18" charset="0"/>
              <a:cs typeface="Times New Roman" panose="02020603050405020304" pitchFamily="18" charset="0"/>
            </a:rPr>
            <a:t>No. of IPOs</a:t>
          </a:r>
        </a:p>
      </dgm:t>
    </dgm:pt>
    <dgm:pt modelId="{C04C5D8B-7587-4A46-BBB2-1DD9EDF02689}" type="parTrans" cxnId="{9C29219B-636C-4B42-AC04-5092BC3B2094}">
      <dgm:prSet/>
      <dgm:spPr/>
      <dgm:t>
        <a:bodyPr/>
        <a:lstStyle/>
        <a:p>
          <a:endParaRPr lang="en-US"/>
        </a:p>
      </dgm:t>
    </dgm:pt>
    <dgm:pt modelId="{7D65B10A-8BBF-4739-A264-50A519B4A3C7}" type="sibTrans" cxnId="{9C29219B-636C-4B42-AC04-5092BC3B2094}">
      <dgm:prSet/>
      <dgm:spPr/>
      <dgm:t>
        <a:bodyPr/>
        <a:lstStyle/>
        <a:p>
          <a:endParaRPr lang="en-US"/>
        </a:p>
      </dgm:t>
    </dgm:pt>
    <dgm:pt modelId="{291D9C12-D265-44F0-8012-C21EDD62B2AB}">
      <dgm:prSet phldrT="[Text]"/>
      <dgm:spPr/>
      <dgm:t>
        <a:bodyPr/>
        <a:lstStyle/>
        <a:p>
          <a:r>
            <a:rPr lang="en-GB" b="1" i="0" dirty="0">
              <a:latin typeface="Times New Roman" panose="02020603050405020304" pitchFamily="18" charset="0"/>
              <a:cs typeface="Times New Roman" panose="02020603050405020304" pitchFamily="18" charset="0"/>
            </a:rPr>
            <a:t>the number of  IPOs per million population in each </a:t>
          </a:r>
          <a:r>
            <a:rPr lang="en-US" b="1" i="0" dirty="0">
              <a:latin typeface="Times New Roman" panose="02020603050405020304" pitchFamily="18" charset="0"/>
              <a:cs typeface="Times New Roman" panose="02020603050405020304" pitchFamily="18" charset="0"/>
            </a:rPr>
            <a:t>province</a:t>
          </a:r>
        </a:p>
      </dgm:t>
    </dgm:pt>
    <dgm:pt modelId="{B6ADAA2B-5E51-42CE-A390-6F31F35C865C}" type="parTrans" cxnId="{04963D29-C9B7-4E94-B9F2-024ABF1036AF}">
      <dgm:prSet/>
      <dgm:spPr/>
      <dgm:t>
        <a:bodyPr/>
        <a:lstStyle/>
        <a:p>
          <a:endParaRPr lang="en-US"/>
        </a:p>
      </dgm:t>
    </dgm:pt>
    <dgm:pt modelId="{5957B239-BB81-4D7E-BE25-4D1FF307DB48}" type="sibTrans" cxnId="{04963D29-C9B7-4E94-B9F2-024ABF1036AF}">
      <dgm:prSet/>
      <dgm:spPr/>
      <dgm:t>
        <a:bodyPr/>
        <a:lstStyle/>
        <a:p>
          <a:endParaRPr lang="en-US"/>
        </a:p>
      </dgm:t>
    </dgm:pt>
    <dgm:pt modelId="{6BA7F21A-9FD5-431C-87BD-0894DE626A9A}">
      <dgm:prSet phldrT="[Text]"/>
      <dgm:spPr/>
      <dgm:t>
        <a:bodyPr/>
        <a:lstStyle/>
        <a:p>
          <a:r>
            <a:rPr lang="en-US" b="1" i="1" dirty="0">
              <a:latin typeface="Times New Roman" panose="02020603050405020304" pitchFamily="18" charset="0"/>
              <a:cs typeface="Times New Roman" panose="02020603050405020304" pitchFamily="18" charset="0"/>
            </a:rPr>
            <a:t> Rajan and Zingales, 1998; LLSV, 1997</a:t>
          </a:r>
          <a:endParaRPr lang="en-US" b="1" i="0" dirty="0">
            <a:latin typeface="Times New Roman" panose="02020603050405020304" pitchFamily="18" charset="0"/>
            <a:cs typeface="Times New Roman" panose="02020603050405020304" pitchFamily="18" charset="0"/>
          </a:endParaRPr>
        </a:p>
      </dgm:t>
    </dgm:pt>
    <dgm:pt modelId="{33EC8FB7-A839-41C6-8FDE-4ECF5CCF3F53}" type="parTrans" cxnId="{52090A03-D622-4B03-9F1E-457ACF954FCD}">
      <dgm:prSet/>
      <dgm:spPr/>
      <dgm:t>
        <a:bodyPr/>
        <a:lstStyle/>
        <a:p>
          <a:endParaRPr lang="en-US"/>
        </a:p>
      </dgm:t>
    </dgm:pt>
    <dgm:pt modelId="{F6135C4C-E3C9-498A-BF5D-84585AEAE66E}" type="sibTrans" cxnId="{52090A03-D622-4B03-9F1E-457ACF954FCD}">
      <dgm:prSet/>
      <dgm:spPr/>
      <dgm:t>
        <a:bodyPr/>
        <a:lstStyle/>
        <a:p>
          <a:endParaRPr lang="en-US"/>
        </a:p>
      </dgm:t>
    </dgm:pt>
    <dgm:pt modelId="{5BF6AA38-860F-4BE7-BC85-EEFAC0BC35B3}">
      <dgm:prSet phldrT="[Text]"/>
      <dgm:spPr/>
      <dgm:t>
        <a:bodyPr/>
        <a:lstStyle/>
        <a:p>
          <a:r>
            <a:rPr lang="en-US" dirty="0">
              <a:latin typeface="Times New Roman" panose="02020603050405020304" pitchFamily="18" charset="0"/>
              <a:cs typeface="Times New Roman" panose="02020603050405020304" pitchFamily="18" charset="0"/>
            </a:rPr>
            <a:t>Total loans</a:t>
          </a:r>
        </a:p>
      </dgm:t>
    </dgm:pt>
    <dgm:pt modelId="{2F93011C-DB3B-48D3-9E76-643D4D9F9C8A}" type="parTrans" cxnId="{7F7D4026-64EB-41AA-AFE1-1507DF0BFEA6}">
      <dgm:prSet/>
      <dgm:spPr/>
      <dgm:t>
        <a:bodyPr/>
        <a:lstStyle/>
        <a:p>
          <a:endParaRPr lang="en-US"/>
        </a:p>
      </dgm:t>
    </dgm:pt>
    <dgm:pt modelId="{5357EF5A-BFDB-4E75-BA2C-E4674F8F719F}" type="sibTrans" cxnId="{7F7D4026-64EB-41AA-AFE1-1507DF0BFEA6}">
      <dgm:prSet/>
      <dgm:spPr/>
      <dgm:t>
        <a:bodyPr/>
        <a:lstStyle/>
        <a:p>
          <a:endParaRPr lang="en-US"/>
        </a:p>
      </dgm:t>
    </dgm:pt>
    <dgm:pt modelId="{74A97F91-743C-4DF3-A420-80A6B4070511}">
      <dgm:prSet phldrT="[Text]"/>
      <dgm:spPr/>
      <dgm:t>
        <a:bodyPr/>
        <a:lstStyle/>
        <a:p>
          <a:r>
            <a:rPr lang="en-GB" b="1" i="0" dirty="0">
              <a:latin typeface="Times New Roman" panose="02020603050405020304" pitchFamily="18" charset="0"/>
              <a:cs typeface="Times New Roman" panose="02020603050405020304" pitchFamily="18" charset="0"/>
            </a:rPr>
            <a:t>the value of total loans of banks as a share of GDP</a:t>
          </a:r>
          <a:endParaRPr lang="en-US" b="1" i="0" dirty="0">
            <a:latin typeface="Times New Roman" panose="02020603050405020304" pitchFamily="18" charset="0"/>
            <a:cs typeface="Times New Roman" panose="02020603050405020304" pitchFamily="18" charset="0"/>
          </a:endParaRPr>
        </a:p>
      </dgm:t>
    </dgm:pt>
    <dgm:pt modelId="{2309AE4A-26FC-47B7-83BF-AF9039F9A158}" type="parTrans" cxnId="{4E50771A-3EDE-44E1-A7B0-5BD11CA18B5F}">
      <dgm:prSet/>
      <dgm:spPr/>
      <dgm:t>
        <a:bodyPr/>
        <a:lstStyle/>
        <a:p>
          <a:endParaRPr lang="en-US"/>
        </a:p>
      </dgm:t>
    </dgm:pt>
    <dgm:pt modelId="{609FF7E8-6F31-4363-9471-E2DD8C26BF95}" type="sibTrans" cxnId="{4E50771A-3EDE-44E1-A7B0-5BD11CA18B5F}">
      <dgm:prSet/>
      <dgm:spPr/>
      <dgm:t>
        <a:bodyPr/>
        <a:lstStyle/>
        <a:p>
          <a:endParaRPr lang="en-US"/>
        </a:p>
      </dgm:t>
    </dgm:pt>
    <dgm:pt modelId="{B7EF84AB-4034-4229-8086-5ACB287C37EB}">
      <dgm:prSet phldrT="[Text]"/>
      <dgm:spPr/>
      <dgm:t>
        <a:bodyPr/>
        <a:lstStyle/>
        <a:p>
          <a:r>
            <a:rPr lang="en-GB" b="1" i="1" dirty="0">
              <a:latin typeface="Times New Roman" panose="02020603050405020304" pitchFamily="18" charset="0"/>
              <a:cs typeface="Times New Roman" panose="02020603050405020304" pitchFamily="18" charset="0"/>
            </a:rPr>
            <a:t>Allen, Qian, and Qian, 2005</a:t>
          </a:r>
          <a:endParaRPr lang="en-US" dirty="0">
            <a:latin typeface="Times New Roman" panose="02020603050405020304" pitchFamily="18" charset="0"/>
            <a:cs typeface="Times New Roman" panose="02020603050405020304" pitchFamily="18" charset="0"/>
          </a:endParaRPr>
        </a:p>
      </dgm:t>
    </dgm:pt>
    <dgm:pt modelId="{C3641FAD-4AC6-41AD-987E-5FD1AEE6EA08}" type="parTrans" cxnId="{E3E36E9C-C422-4923-946D-5B78BE902BBA}">
      <dgm:prSet/>
      <dgm:spPr/>
      <dgm:t>
        <a:bodyPr/>
        <a:lstStyle/>
        <a:p>
          <a:endParaRPr lang="en-US"/>
        </a:p>
      </dgm:t>
    </dgm:pt>
    <dgm:pt modelId="{E702B201-ECF4-4476-A2AD-633798F5B93F}" type="sibTrans" cxnId="{E3E36E9C-C422-4923-946D-5B78BE902BBA}">
      <dgm:prSet/>
      <dgm:spPr/>
      <dgm:t>
        <a:bodyPr/>
        <a:lstStyle/>
        <a:p>
          <a:endParaRPr lang="en-US"/>
        </a:p>
      </dgm:t>
    </dgm:pt>
    <dgm:pt modelId="{6A46F0B3-E3F1-47DD-8A31-1A22643CF671}" type="pres">
      <dgm:prSet presAssocID="{8CFF6CCB-6345-4675-9E68-DD7CAF74FCD9}" presName="Name0" presStyleCnt="0">
        <dgm:presLayoutVars>
          <dgm:dir/>
          <dgm:animLvl val="lvl"/>
          <dgm:resizeHandles val="exact"/>
        </dgm:presLayoutVars>
      </dgm:prSet>
      <dgm:spPr/>
    </dgm:pt>
    <dgm:pt modelId="{BD7F735E-3BE6-4F26-9027-757E81AB8A99}" type="pres">
      <dgm:prSet presAssocID="{02D214D1-2F86-421F-BC51-BABAE688CDBB}" presName="linNode" presStyleCnt="0"/>
      <dgm:spPr/>
    </dgm:pt>
    <dgm:pt modelId="{7807962B-76C5-490F-BF44-DC395A3C6901}" type="pres">
      <dgm:prSet presAssocID="{02D214D1-2F86-421F-BC51-BABAE688CDBB}" presName="parentText" presStyleLbl="node1" presStyleIdx="0" presStyleCnt="4">
        <dgm:presLayoutVars>
          <dgm:chMax val="1"/>
          <dgm:bulletEnabled val="1"/>
        </dgm:presLayoutVars>
      </dgm:prSet>
      <dgm:spPr/>
    </dgm:pt>
    <dgm:pt modelId="{78004FC2-BE63-4BEB-952F-AADC80978CEF}" type="pres">
      <dgm:prSet presAssocID="{02D214D1-2F86-421F-BC51-BABAE688CDBB}" presName="descendantText" presStyleLbl="alignAccFollowNode1" presStyleIdx="0" presStyleCnt="4">
        <dgm:presLayoutVars>
          <dgm:bulletEnabled val="1"/>
        </dgm:presLayoutVars>
      </dgm:prSet>
      <dgm:spPr/>
    </dgm:pt>
    <dgm:pt modelId="{412435AF-0059-4BA1-A79F-0D9B21A30732}" type="pres">
      <dgm:prSet presAssocID="{7D65B10A-8BBF-4739-A264-50A519B4A3C7}" presName="sp" presStyleCnt="0"/>
      <dgm:spPr/>
    </dgm:pt>
    <dgm:pt modelId="{F2DE183F-267A-433A-AE30-31756911E41D}" type="pres">
      <dgm:prSet presAssocID="{5BF6AA38-860F-4BE7-BC85-EEFAC0BC35B3}" presName="linNode" presStyleCnt="0"/>
      <dgm:spPr/>
    </dgm:pt>
    <dgm:pt modelId="{8F981901-7D65-419D-837D-E2B5F162355A}" type="pres">
      <dgm:prSet presAssocID="{5BF6AA38-860F-4BE7-BC85-EEFAC0BC35B3}" presName="parentText" presStyleLbl="node1" presStyleIdx="1" presStyleCnt="4">
        <dgm:presLayoutVars>
          <dgm:chMax val="1"/>
          <dgm:bulletEnabled val="1"/>
        </dgm:presLayoutVars>
      </dgm:prSet>
      <dgm:spPr/>
    </dgm:pt>
    <dgm:pt modelId="{2CE38C25-056C-46B5-83FD-131957C10255}" type="pres">
      <dgm:prSet presAssocID="{5BF6AA38-860F-4BE7-BC85-EEFAC0BC35B3}" presName="descendantText" presStyleLbl="alignAccFollowNode1" presStyleIdx="1" presStyleCnt="4">
        <dgm:presLayoutVars>
          <dgm:bulletEnabled val="1"/>
        </dgm:presLayoutVars>
      </dgm:prSet>
      <dgm:spPr/>
    </dgm:pt>
    <dgm:pt modelId="{C971192E-8232-4BC0-ADF9-6D50A2DE868B}" type="pres">
      <dgm:prSet presAssocID="{5357EF5A-BFDB-4E75-BA2C-E4674F8F719F}" presName="sp" presStyleCnt="0"/>
      <dgm:spPr/>
    </dgm:pt>
    <dgm:pt modelId="{5893801B-768E-490B-9694-010E195A605F}" type="pres">
      <dgm:prSet presAssocID="{90116096-B91A-4B61-84CB-7C8DDB8649E2}" presName="linNode" presStyleCnt="0"/>
      <dgm:spPr/>
    </dgm:pt>
    <dgm:pt modelId="{BDD38A2F-CFCA-4482-B9A7-1365392A64CB}" type="pres">
      <dgm:prSet presAssocID="{90116096-B91A-4B61-84CB-7C8DDB8649E2}" presName="parentText" presStyleLbl="node1" presStyleIdx="2" presStyleCnt="4">
        <dgm:presLayoutVars>
          <dgm:chMax val="1"/>
          <dgm:bulletEnabled val="1"/>
        </dgm:presLayoutVars>
      </dgm:prSet>
      <dgm:spPr/>
    </dgm:pt>
    <dgm:pt modelId="{949791BC-683D-4BDF-95DA-F5F123A96C9F}" type="pres">
      <dgm:prSet presAssocID="{90116096-B91A-4B61-84CB-7C8DDB8649E2}" presName="descendantText" presStyleLbl="alignAccFollowNode1" presStyleIdx="2" presStyleCnt="4">
        <dgm:presLayoutVars>
          <dgm:bulletEnabled val="1"/>
        </dgm:presLayoutVars>
      </dgm:prSet>
      <dgm:spPr/>
    </dgm:pt>
    <dgm:pt modelId="{D603DAC8-E747-4F3E-B7F8-C0139FBECED1}" type="pres">
      <dgm:prSet presAssocID="{F671A411-B7AD-48AB-8ECC-311B064A8685}" presName="sp" presStyleCnt="0"/>
      <dgm:spPr/>
    </dgm:pt>
    <dgm:pt modelId="{A9806108-DF4B-4F75-8D78-44720A5EFF0B}" type="pres">
      <dgm:prSet presAssocID="{DFCCD1FE-54AD-42EE-8EDD-0B43375990D8}" presName="linNode" presStyleCnt="0"/>
      <dgm:spPr/>
    </dgm:pt>
    <dgm:pt modelId="{859B2CB1-1B91-407C-833F-120766F9105E}" type="pres">
      <dgm:prSet presAssocID="{DFCCD1FE-54AD-42EE-8EDD-0B43375990D8}" presName="parentText" presStyleLbl="node1" presStyleIdx="3" presStyleCnt="4" custLinFactNeighborX="347" custLinFactNeighborY="0">
        <dgm:presLayoutVars>
          <dgm:chMax val="1"/>
          <dgm:bulletEnabled val="1"/>
        </dgm:presLayoutVars>
      </dgm:prSet>
      <dgm:spPr/>
    </dgm:pt>
    <dgm:pt modelId="{BE31BF40-42B0-4724-A7D6-0C23759C7D06}" type="pres">
      <dgm:prSet presAssocID="{DFCCD1FE-54AD-42EE-8EDD-0B43375990D8}" presName="descendantText" presStyleLbl="alignAccFollowNode1" presStyleIdx="3" presStyleCnt="4">
        <dgm:presLayoutVars>
          <dgm:bulletEnabled val="1"/>
        </dgm:presLayoutVars>
      </dgm:prSet>
      <dgm:spPr/>
    </dgm:pt>
  </dgm:ptLst>
  <dgm:cxnLst>
    <dgm:cxn modelId="{4E50771A-3EDE-44E1-A7B0-5BD11CA18B5F}" srcId="{5BF6AA38-860F-4BE7-BC85-EEFAC0BC35B3}" destId="{74A97F91-743C-4DF3-A420-80A6B4070511}" srcOrd="0" destOrd="0" parTransId="{2309AE4A-26FC-47B7-83BF-AF9039F9A158}" sibTransId="{609FF7E8-6F31-4363-9471-E2DD8C26BF95}"/>
    <dgm:cxn modelId="{5490F4C6-9D8E-4109-89D0-1F4AC7C230B9}" srcId="{90116096-B91A-4B61-84CB-7C8DDB8649E2}" destId="{6FB5D346-1851-4863-B91D-31F54A84C455}" srcOrd="0" destOrd="0" parTransId="{9946280A-6AB3-4D7A-9850-01CCF91E5183}" sibTransId="{8E2B35C4-0066-4B0B-B884-17A693FEF5C8}"/>
    <dgm:cxn modelId="{BD252DA7-52FC-4FB6-940F-00A562155F56}" type="presOf" srcId="{5BF6AA38-860F-4BE7-BC85-EEFAC0BC35B3}" destId="{8F981901-7D65-419D-837D-E2B5F162355A}" srcOrd="0" destOrd="0" presId="urn:microsoft.com/office/officeart/2005/8/layout/vList5"/>
    <dgm:cxn modelId="{E4A5ECDE-62F5-4E9A-9FB7-28543ACC3CB9}" srcId="{8CFF6CCB-6345-4675-9E68-DD7CAF74FCD9}" destId="{DFCCD1FE-54AD-42EE-8EDD-0B43375990D8}" srcOrd="3" destOrd="0" parTransId="{162120B3-D972-418C-A6E9-7AE028FFFEB8}" sibTransId="{10FDBE65-1FBB-489E-8ADF-E16DA8CBC84F}"/>
    <dgm:cxn modelId="{2E6BB201-4D30-4C8D-8FAC-F5A0744A07A4}" type="presOf" srcId="{B7EF84AB-4034-4229-8086-5ACB287C37EB}" destId="{2CE38C25-056C-46B5-83FD-131957C10255}" srcOrd="0" destOrd="1" presId="urn:microsoft.com/office/officeart/2005/8/layout/vList5"/>
    <dgm:cxn modelId="{52090A03-D622-4B03-9F1E-457ACF954FCD}" srcId="{02D214D1-2F86-421F-BC51-BABAE688CDBB}" destId="{6BA7F21A-9FD5-431C-87BD-0894DE626A9A}" srcOrd="1" destOrd="0" parTransId="{33EC8FB7-A839-41C6-8FDE-4ECF5CCF3F53}" sibTransId="{F6135C4C-E3C9-498A-BF5D-84585AEAE66E}"/>
    <dgm:cxn modelId="{04963D29-C9B7-4E94-B9F2-024ABF1036AF}" srcId="{02D214D1-2F86-421F-BC51-BABAE688CDBB}" destId="{291D9C12-D265-44F0-8012-C21EDD62B2AB}" srcOrd="0" destOrd="0" parTransId="{B6ADAA2B-5E51-42CE-A390-6F31F35C865C}" sibTransId="{5957B239-BB81-4D7E-BE25-4D1FF307DB48}"/>
    <dgm:cxn modelId="{BAD77087-0899-4587-82E8-AF1CD24CDC7B}" type="presOf" srcId="{74A97F91-743C-4DF3-A420-80A6B4070511}" destId="{2CE38C25-056C-46B5-83FD-131957C10255}" srcOrd="0" destOrd="0" presId="urn:microsoft.com/office/officeart/2005/8/layout/vList5"/>
    <dgm:cxn modelId="{E3E36E9C-C422-4923-946D-5B78BE902BBA}" srcId="{5BF6AA38-860F-4BE7-BC85-EEFAC0BC35B3}" destId="{B7EF84AB-4034-4229-8086-5ACB287C37EB}" srcOrd="1" destOrd="0" parTransId="{C3641FAD-4AC6-41AD-987E-5FD1AEE6EA08}" sibTransId="{E702B201-ECF4-4476-A2AD-633798F5B93F}"/>
    <dgm:cxn modelId="{E403C779-724D-4F7E-BB82-ECFB2AE2A9CD}" type="presOf" srcId="{291D9C12-D265-44F0-8012-C21EDD62B2AB}" destId="{78004FC2-BE63-4BEB-952F-AADC80978CEF}" srcOrd="0" destOrd="0" presId="urn:microsoft.com/office/officeart/2005/8/layout/vList5"/>
    <dgm:cxn modelId="{64B8EF31-DA57-48CC-A42B-39F7ADF894CF}" type="presOf" srcId="{6BA7F21A-9FD5-431C-87BD-0894DE626A9A}" destId="{78004FC2-BE63-4BEB-952F-AADC80978CEF}" srcOrd="0" destOrd="1" presId="urn:microsoft.com/office/officeart/2005/8/layout/vList5"/>
    <dgm:cxn modelId="{4162411E-203E-4B1D-ADC2-18F4D70F50C5}" type="presOf" srcId="{02D214D1-2F86-421F-BC51-BABAE688CDBB}" destId="{7807962B-76C5-490F-BF44-DC395A3C6901}" srcOrd="0" destOrd="0" presId="urn:microsoft.com/office/officeart/2005/8/layout/vList5"/>
    <dgm:cxn modelId="{42A75FFC-DCD3-4436-9AD2-CCEC6E9CC417}" type="presOf" srcId="{DFCCD1FE-54AD-42EE-8EDD-0B43375990D8}" destId="{859B2CB1-1B91-407C-833F-120766F9105E}" srcOrd="0" destOrd="0" presId="urn:microsoft.com/office/officeart/2005/8/layout/vList5"/>
    <dgm:cxn modelId="{BC83FEE8-E7E2-42FD-B71D-A393BFDA2B70}" type="presOf" srcId="{90116096-B91A-4B61-84CB-7C8DDB8649E2}" destId="{BDD38A2F-CFCA-4482-B9A7-1365392A64CB}" srcOrd="0" destOrd="0" presId="urn:microsoft.com/office/officeart/2005/8/layout/vList5"/>
    <dgm:cxn modelId="{D7473094-9F86-43F5-A6F6-B812137854CA}" type="presOf" srcId="{62B37674-4873-4D0A-AB09-D2D8F01172F0}" destId="{BE31BF40-42B0-4724-A7D6-0C23759C7D06}" srcOrd="0" destOrd="0" presId="urn:microsoft.com/office/officeart/2005/8/layout/vList5"/>
    <dgm:cxn modelId="{9C29219B-636C-4B42-AC04-5092BC3B2094}" srcId="{8CFF6CCB-6345-4675-9E68-DD7CAF74FCD9}" destId="{02D214D1-2F86-421F-BC51-BABAE688CDBB}" srcOrd="0" destOrd="0" parTransId="{C04C5D8B-7587-4A46-BBB2-1DD9EDF02689}" sibTransId="{7D65B10A-8BBF-4739-A264-50A519B4A3C7}"/>
    <dgm:cxn modelId="{BDC6457B-0D09-48FE-9217-50B0F209F52E}" type="presOf" srcId="{6FB5D346-1851-4863-B91D-31F54A84C455}" destId="{949791BC-683D-4BDF-95DA-F5F123A96C9F}" srcOrd="0" destOrd="0" presId="urn:microsoft.com/office/officeart/2005/8/layout/vList5"/>
    <dgm:cxn modelId="{0330E69F-FB25-4EA2-A53D-7AA5F5A58A6D}" srcId="{DFCCD1FE-54AD-42EE-8EDD-0B43375990D8}" destId="{62B37674-4873-4D0A-AB09-D2D8F01172F0}" srcOrd="0" destOrd="0" parTransId="{4387CB5C-D937-43D4-91FC-A9EBA8A6B048}" sibTransId="{491258E3-B821-4CCA-9C61-D39C40F663A8}"/>
    <dgm:cxn modelId="{19A354B9-FFC0-4327-AFDA-910F3C58E02D}" srcId="{8CFF6CCB-6345-4675-9E68-DD7CAF74FCD9}" destId="{90116096-B91A-4B61-84CB-7C8DDB8649E2}" srcOrd="2" destOrd="0" parTransId="{5A930CDB-1DFA-4ECE-BDAC-117E04B3E07F}" sibTransId="{F671A411-B7AD-48AB-8ECC-311B064A8685}"/>
    <dgm:cxn modelId="{7F7D4026-64EB-41AA-AFE1-1507DF0BFEA6}" srcId="{8CFF6CCB-6345-4675-9E68-DD7CAF74FCD9}" destId="{5BF6AA38-860F-4BE7-BC85-EEFAC0BC35B3}" srcOrd="1" destOrd="0" parTransId="{2F93011C-DB3B-48D3-9E76-643D4D9F9C8A}" sibTransId="{5357EF5A-BFDB-4E75-BA2C-E4674F8F719F}"/>
    <dgm:cxn modelId="{2EC61400-4A63-427E-931D-B81F50FD09B0}" type="presOf" srcId="{8CFF6CCB-6345-4675-9E68-DD7CAF74FCD9}" destId="{6A46F0B3-E3F1-47DD-8A31-1A22643CF671}" srcOrd="0" destOrd="0" presId="urn:microsoft.com/office/officeart/2005/8/layout/vList5"/>
    <dgm:cxn modelId="{96EB044B-F203-40EE-9C5C-27817C36B0E7}" type="presParOf" srcId="{6A46F0B3-E3F1-47DD-8A31-1A22643CF671}" destId="{BD7F735E-3BE6-4F26-9027-757E81AB8A99}" srcOrd="0" destOrd="0" presId="urn:microsoft.com/office/officeart/2005/8/layout/vList5"/>
    <dgm:cxn modelId="{8131D430-98B0-4B77-8445-5C91B63DD8FE}" type="presParOf" srcId="{BD7F735E-3BE6-4F26-9027-757E81AB8A99}" destId="{7807962B-76C5-490F-BF44-DC395A3C6901}" srcOrd="0" destOrd="0" presId="urn:microsoft.com/office/officeart/2005/8/layout/vList5"/>
    <dgm:cxn modelId="{AADC2ABB-6B9F-4ADC-B43D-9C7603FB66E3}" type="presParOf" srcId="{BD7F735E-3BE6-4F26-9027-757E81AB8A99}" destId="{78004FC2-BE63-4BEB-952F-AADC80978CEF}" srcOrd="1" destOrd="0" presId="urn:microsoft.com/office/officeart/2005/8/layout/vList5"/>
    <dgm:cxn modelId="{7DBB18BB-E1B5-426D-89F7-CCAAFE6E2B78}" type="presParOf" srcId="{6A46F0B3-E3F1-47DD-8A31-1A22643CF671}" destId="{412435AF-0059-4BA1-A79F-0D9B21A30732}" srcOrd="1" destOrd="0" presId="urn:microsoft.com/office/officeart/2005/8/layout/vList5"/>
    <dgm:cxn modelId="{584FF622-7556-46D5-9288-7755CB3830BE}" type="presParOf" srcId="{6A46F0B3-E3F1-47DD-8A31-1A22643CF671}" destId="{F2DE183F-267A-433A-AE30-31756911E41D}" srcOrd="2" destOrd="0" presId="urn:microsoft.com/office/officeart/2005/8/layout/vList5"/>
    <dgm:cxn modelId="{F7F5CC91-F404-479C-B233-1DADF5C9D4A9}" type="presParOf" srcId="{F2DE183F-267A-433A-AE30-31756911E41D}" destId="{8F981901-7D65-419D-837D-E2B5F162355A}" srcOrd="0" destOrd="0" presId="urn:microsoft.com/office/officeart/2005/8/layout/vList5"/>
    <dgm:cxn modelId="{83B93C95-D8A8-47F9-AE4D-83EC055E6826}" type="presParOf" srcId="{F2DE183F-267A-433A-AE30-31756911E41D}" destId="{2CE38C25-056C-46B5-83FD-131957C10255}" srcOrd="1" destOrd="0" presId="urn:microsoft.com/office/officeart/2005/8/layout/vList5"/>
    <dgm:cxn modelId="{BBFB9444-360E-49B9-AF19-7188F07CA375}" type="presParOf" srcId="{6A46F0B3-E3F1-47DD-8A31-1A22643CF671}" destId="{C971192E-8232-4BC0-ADF9-6D50A2DE868B}" srcOrd="3" destOrd="0" presId="urn:microsoft.com/office/officeart/2005/8/layout/vList5"/>
    <dgm:cxn modelId="{601533B4-D15C-438E-B334-1D7C8772E553}" type="presParOf" srcId="{6A46F0B3-E3F1-47DD-8A31-1A22643CF671}" destId="{5893801B-768E-490B-9694-010E195A605F}" srcOrd="4" destOrd="0" presId="urn:microsoft.com/office/officeart/2005/8/layout/vList5"/>
    <dgm:cxn modelId="{45C083A9-74F4-49A0-A4A8-12F70B74A2EA}" type="presParOf" srcId="{5893801B-768E-490B-9694-010E195A605F}" destId="{BDD38A2F-CFCA-4482-B9A7-1365392A64CB}" srcOrd="0" destOrd="0" presId="urn:microsoft.com/office/officeart/2005/8/layout/vList5"/>
    <dgm:cxn modelId="{4E259A35-676E-4101-A59C-8707FF862489}" type="presParOf" srcId="{5893801B-768E-490B-9694-010E195A605F}" destId="{949791BC-683D-4BDF-95DA-F5F123A96C9F}" srcOrd="1" destOrd="0" presId="urn:microsoft.com/office/officeart/2005/8/layout/vList5"/>
    <dgm:cxn modelId="{41F4B3AB-3276-4A92-BF52-C3C8056C0C2B}" type="presParOf" srcId="{6A46F0B3-E3F1-47DD-8A31-1A22643CF671}" destId="{D603DAC8-E747-4F3E-B7F8-C0139FBECED1}" srcOrd="5" destOrd="0" presId="urn:microsoft.com/office/officeart/2005/8/layout/vList5"/>
    <dgm:cxn modelId="{0E718B83-9B27-4F75-ADDB-075026FD8B9F}" type="presParOf" srcId="{6A46F0B3-E3F1-47DD-8A31-1A22643CF671}" destId="{A9806108-DF4B-4F75-8D78-44720A5EFF0B}" srcOrd="6" destOrd="0" presId="urn:microsoft.com/office/officeart/2005/8/layout/vList5"/>
    <dgm:cxn modelId="{B47D6052-C748-43FB-AD58-16C137126A04}" type="presParOf" srcId="{A9806108-DF4B-4F75-8D78-44720A5EFF0B}" destId="{859B2CB1-1B91-407C-833F-120766F9105E}" srcOrd="0" destOrd="0" presId="urn:microsoft.com/office/officeart/2005/8/layout/vList5"/>
    <dgm:cxn modelId="{24506E19-0C39-4AB0-A0B6-A35B391EF6B0}" type="presParOf" srcId="{A9806108-DF4B-4F75-8D78-44720A5EFF0B}" destId="{BE31BF40-42B0-4724-A7D6-0C23759C7D06}" srcOrd="1"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50B63F-BD65-42D5-8829-4EE7CF69F981}">
      <dsp:nvSpPr>
        <dsp:cNvPr id="0" name=""/>
        <dsp:cNvSpPr/>
      </dsp:nvSpPr>
      <dsp:spPr>
        <a:xfrm>
          <a:off x="820517" y="272707"/>
          <a:ext cx="1289489" cy="4827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Times New Roman" panose="02020603050405020304" pitchFamily="18" charset="0"/>
              <a:cs typeface="Times New Roman" panose="02020603050405020304" pitchFamily="18" charset="0"/>
            </a:rPr>
            <a:t>Xinfang</a:t>
          </a:r>
        </a:p>
      </dsp:txBody>
      <dsp:txXfrm>
        <a:off x="820517" y="272707"/>
        <a:ext cx="1289489" cy="482745"/>
      </dsp:txXfrm>
    </dsp:sp>
    <dsp:sp modelId="{FE4EDE95-6F63-4E4B-BC2C-30615C41560C}">
      <dsp:nvSpPr>
        <dsp:cNvPr id="0" name=""/>
        <dsp:cNvSpPr/>
      </dsp:nvSpPr>
      <dsp:spPr>
        <a:xfrm>
          <a:off x="480122" y="1048505"/>
          <a:ext cx="1970279" cy="20887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i="0" kern="1200" dirty="0">
              <a:solidFill>
                <a:schemeClr val="bg1"/>
              </a:solidFill>
              <a:latin typeface="Times New Roman" panose="02020603050405020304" pitchFamily="18" charset="0"/>
              <a:cs typeface="Times New Roman" panose="02020603050405020304" pitchFamily="18" charset="0"/>
            </a:rPr>
            <a:t>law, </a:t>
          </a:r>
        </a:p>
        <a:p>
          <a:pPr marL="0" lvl="0" indent="0" algn="ctr" defTabSz="800100">
            <a:lnSpc>
              <a:spcPct val="90000"/>
            </a:lnSpc>
            <a:spcBef>
              <a:spcPct val="0"/>
            </a:spcBef>
            <a:spcAft>
              <a:spcPct val="35000"/>
            </a:spcAft>
            <a:buNone/>
          </a:pPr>
          <a:r>
            <a:rPr lang="en-GB" sz="1800" i="0" kern="1200" dirty="0">
              <a:solidFill>
                <a:schemeClr val="bg1"/>
              </a:solidFill>
              <a:latin typeface="Times New Roman" panose="02020603050405020304" pitchFamily="18" charset="0"/>
              <a:cs typeface="Times New Roman" panose="02020603050405020304" pitchFamily="18" charset="0"/>
            </a:rPr>
            <a:t>state policies,</a:t>
          </a:r>
        </a:p>
        <a:p>
          <a:pPr marL="0" lvl="0" indent="0" algn="ctr" defTabSz="800100">
            <a:lnSpc>
              <a:spcPct val="90000"/>
            </a:lnSpc>
            <a:spcBef>
              <a:spcPct val="0"/>
            </a:spcBef>
            <a:spcAft>
              <a:spcPct val="35000"/>
            </a:spcAft>
            <a:buNone/>
          </a:pPr>
          <a:r>
            <a:rPr lang="en-GB" sz="1800" i="0" kern="1200" dirty="0">
              <a:solidFill>
                <a:schemeClr val="bg1"/>
              </a:solidFill>
              <a:latin typeface="Times New Roman" panose="02020603050405020304" pitchFamily="18" charset="0"/>
              <a:cs typeface="Times New Roman" panose="02020603050405020304" pitchFamily="18" charset="0"/>
            </a:rPr>
            <a:t> social norms,</a:t>
          </a:r>
        </a:p>
        <a:p>
          <a:pPr marL="0" lvl="0" indent="0" algn="ctr" defTabSz="800100">
            <a:lnSpc>
              <a:spcPct val="90000"/>
            </a:lnSpc>
            <a:spcBef>
              <a:spcPct val="0"/>
            </a:spcBef>
            <a:spcAft>
              <a:spcPct val="35000"/>
            </a:spcAft>
            <a:buNone/>
          </a:pPr>
          <a:r>
            <a:rPr lang="en-GB" sz="1800" i="0" kern="1200" dirty="0">
              <a:solidFill>
                <a:schemeClr val="bg1"/>
              </a:solidFill>
              <a:latin typeface="Times New Roman" panose="02020603050405020304" pitchFamily="18" charset="0"/>
              <a:cs typeface="Times New Roman" panose="02020603050405020304" pitchFamily="18" charset="0"/>
            </a:rPr>
            <a:t>fair and justice required by the Constitutions of the Party.</a:t>
          </a:r>
          <a:endParaRPr lang="en-US" sz="1800" b="1" i="0" kern="1200" dirty="0">
            <a:solidFill>
              <a:schemeClr val="bg1"/>
            </a:solidFill>
            <a:latin typeface="Times New Roman" panose="02020603050405020304" pitchFamily="18" charset="0"/>
            <a:cs typeface="Times New Roman" panose="02020603050405020304" pitchFamily="18" charset="0"/>
          </a:endParaRPr>
        </a:p>
      </dsp:txBody>
      <dsp:txXfrm>
        <a:off x="480122" y="1048505"/>
        <a:ext cx="1970279" cy="20887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50B63F-BD65-42D5-8829-4EE7CF69F981}">
      <dsp:nvSpPr>
        <dsp:cNvPr id="0" name=""/>
        <dsp:cNvSpPr/>
      </dsp:nvSpPr>
      <dsp:spPr>
        <a:xfrm>
          <a:off x="820517" y="272707"/>
          <a:ext cx="1289489" cy="4827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Times New Roman" panose="02020603050405020304" pitchFamily="18" charset="0"/>
              <a:cs typeface="Times New Roman" panose="02020603050405020304" pitchFamily="18" charset="0"/>
            </a:rPr>
            <a:t>Legal</a:t>
          </a:r>
        </a:p>
      </dsp:txBody>
      <dsp:txXfrm>
        <a:off x="820517" y="272707"/>
        <a:ext cx="1289489" cy="482745"/>
      </dsp:txXfrm>
    </dsp:sp>
    <dsp:sp modelId="{FE4EDE95-6F63-4E4B-BC2C-30615C41560C}">
      <dsp:nvSpPr>
        <dsp:cNvPr id="0" name=""/>
        <dsp:cNvSpPr/>
      </dsp:nvSpPr>
      <dsp:spPr>
        <a:xfrm>
          <a:off x="480122" y="1048505"/>
          <a:ext cx="1970279" cy="20887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i="0" kern="1200" dirty="0">
              <a:solidFill>
                <a:schemeClr val="bg1"/>
              </a:solidFill>
              <a:latin typeface="Times New Roman" panose="02020603050405020304" pitchFamily="18" charset="0"/>
              <a:cs typeface="Times New Roman" panose="02020603050405020304" pitchFamily="18" charset="0"/>
            </a:rPr>
            <a:t>law</a:t>
          </a:r>
        </a:p>
      </dsp:txBody>
      <dsp:txXfrm>
        <a:off x="480122" y="1048505"/>
        <a:ext cx="1970279" cy="20887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FAD88-651D-47FD-96DF-55A4F33C4176}">
      <dsp:nvSpPr>
        <dsp:cNvPr id="0" name=""/>
        <dsp:cNvSpPr/>
      </dsp:nvSpPr>
      <dsp:spPr>
        <a:xfrm rot="5400000">
          <a:off x="3375602" y="-1301395"/>
          <a:ext cx="731888" cy="352145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b="1" i="0" kern="1200" dirty="0">
              <a:latin typeface="Times New Roman" panose="02020603050405020304" pitchFamily="18" charset="0"/>
              <a:cs typeface="Times New Roman" panose="02020603050405020304" pitchFamily="18" charset="0"/>
            </a:rPr>
            <a:t>the value of provincial equity market as a share of GDP</a:t>
          </a:r>
          <a:endParaRPr lang="en-US" sz="1200" b="1" i="0" kern="1200" dirty="0">
            <a:latin typeface="Times New Roman" panose="02020603050405020304" pitchFamily="18" charset="0"/>
            <a:cs typeface="Times New Roman" panose="02020603050405020304" pitchFamily="18" charset="0"/>
          </a:endParaRPr>
        </a:p>
        <a:p>
          <a:pPr marL="57150" lvl="1" indent="-57150" algn="l" defTabSz="488950">
            <a:lnSpc>
              <a:spcPct val="90000"/>
            </a:lnSpc>
            <a:spcBef>
              <a:spcPct val="0"/>
            </a:spcBef>
            <a:spcAft>
              <a:spcPct val="15000"/>
            </a:spcAft>
            <a:buChar char="•"/>
          </a:pPr>
          <a:r>
            <a:rPr lang="en-US" sz="1100" b="1" i="0" kern="1200" dirty="0">
              <a:latin typeface="Times New Roman" panose="02020603050405020304" pitchFamily="18" charset="0"/>
              <a:cs typeface="Times New Roman" panose="02020603050405020304" pitchFamily="18" charset="0"/>
            </a:rPr>
            <a:t> </a:t>
          </a:r>
          <a:r>
            <a:rPr lang="en-US" sz="1100" b="1" i="1" kern="1200" dirty="0">
              <a:latin typeface="Times New Roman" panose="02020603050405020304" pitchFamily="18" charset="0"/>
              <a:cs typeface="Times New Roman" panose="02020603050405020304" pitchFamily="18" charset="0"/>
            </a:rPr>
            <a:t>Rajan and Zingales, 1998; </a:t>
          </a:r>
          <a:r>
            <a:rPr lang="en-GB" sz="1100" b="1" i="1" kern="1200" dirty="0">
              <a:latin typeface="Times New Roman" panose="02020603050405020304" pitchFamily="18" charset="0"/>
              <a:cs typeface="Times New Roman" panose="02020603050405020304" pitchFamily="18" charset="0"/>
            </a:rPr>
            <a:t>Allen, Qian, and Qian, 2005; LLSV, 1997</a:t>
          </a:r>
          <a:endParaRPr lang="en-US" sz="1100" b="1" i="1" kern="1200" dirty="0">
            <a:latin typeface="Times New Roman" panose="02020603050405020304" pitchFamily="18" charset="0"/>
            <a:cs typeface="Times New Roman" panose="02020603050405020304" pitchFamily="18" charset="0"/>
          </a:endParaRPr>
        </a:p>
      </dsp:txBody>
      <dsp:txXfrm rot="-5400000">
        <a:off x="1980818" y="129117"/>
        <a:ext cx="3485728" cy="660432"/>
      </dsp:txXfrm>
    </dsp:sp>
    <dsp:sp modelId="{24DA919C-0D58-4D15-B8F7-BA906F1C32E4}">
      <dsp:nvSpPr>
        <dsp:cNvPr id="0" name=""/>
        <dsp:cNvSpPr/>
      </dsp:nvSpPr>
      <dsp:spPr>
        <a:xfrm>
          <a:off x="0" y="1902"/>
          <a:ext cx="1980819" cy="9148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Times New Roman" panose="02020603050405020304" pitchFamily="18" charset="0"/>
              <a:cs typeface="Times New Roman" panose="02020603050405020304" pitchFamily="18" charset="0"/>
            </a:rPr>
            <a:t>Total capitalization</a:t>
          </a:r>
        </a:p>
      </dsp:txBody>
      <dsp:txXfrm>
        <a:off x="44660" y="46562"/>
        <a:ext cx="1891499" cy="825540"/>
      </dsp:txXfrm>
    </dsp:sp>
    <dsp:sp modelId="{949791BC-683D-4BDF-95DA-F5F123A96C9F}">
      <dsp:nvSpPr>
        <dsp:cNvPr id="0" name=""/>
        <dsp:cNvSpPr/>
      </dsp:nvSpPr>
      <dsp:spPr>
        <a:xfrm rot="5400000">
          <a:off x="3375602" y="-340792"/>
          <a:ext cx="731888" cy="352145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b="1" i="0" kern="1200" dirty="0">
              <a:latin typeface="Times New Roman" panose="02020603050405020304" pitchFamily="18" charset="0"/>
              <a:cs typeface="Times New Roman" panose="02020603050405020304" pitchFamily="18" charset="0"/>
            </a:rPr>
            <a:t>the value of floating shares in provincial equity market as a share of GDP</a:t>
          </a:r>
          <a:endParaRPr lang="en-US" sz="1200" b="1" i="0" kern="1200" dirty="0">
            <a:latin typeface="Times New Roman" panose="02020603050405020304" pitchFamily="18" charset="0"/>
            <a:cs typeface="Times New Roman" panose="02020603050405020304" pitchFamily="18" charset="0"/>
          </a:endParaRPr>
        </a:p>
      </dsp:txBody>
      <dsp:txXfrm rot="-5400000">
        <a:off x="1980818" y="1089720"/>
        <a:ext cx="3485728" cy="660432"/>
      </dsp:txXfrm>
    </dsp:sp>
    <dsp:sp modelId="{BDD38A2F-CFCA-4482-B9A7-1365392A64CB}">
      <dsp:nvSpPr>
        <dsp:cNvPr id="0" name=""/>
        <dsp:cNvSpPr/>
      </dsp:nvSpPr>
      <dsp:spPr>
        <a:xfrm>
          <a:off x="0" y="962505"/>
          <a:ext cx="1980819" cy="9148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Times New Roman" panose="02020603050405020304" pitchFamily="18" charset="0"/>
              <a:cs typeface="Times New Roman" panose="02020603050405020304" pitchFamily="18" charset="0"/>
            </a:rPr>
            <a:t>Circulating</a:t>
          </a:r>
          <a:r>
            <a:rPr lang="en-US" sz="2300" kern="1200" dirty="0"/>
            <a:t> </a:t>
          </a:r>
          <a:r>
            <a:rPr lang="en-US" sz="2300" kern="1200" dirty="0">
              <a:latin typeface="Times New Roman" panose="02020603050405020304" pitchFamily="18" charset="0"/>
              <a:cs typeface="Times New Roman" panose="02020603050405020304" pitchFamily="18" charset="0"/>
            </a:rPr>
            <a:t>cap.</a:t>
          </a:r>
        </a:p>
      </dsp:txBody>
      <dsp:txXfrm>
        <a:off x="44660" y="1007165"/>
        <a:ext cx="1891499" cy="825540"/>
      </dsp:txXfrm>
    </dsp:sp>
    <dsp:sp modelId="{BE31BF40-42B0-4724-A7D6-0C23759C7D06}">
      <dsp:nvSpPr>
        <dsp:cNvPr id="0" name=""/>
        <dsp:cNvSpPr/>
      </dsp:nvSpPr>
      <dsp:spPr>
        <a:xfrm rot="5400000">
          <a:off x="3375602" y="619811"/>
          <a:ext cx="731888" cy="352145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b="1" i="0" kern="1200" dirty="0">
              <a:latin typeface="Times New Roman" panose="02020603050405020304" pitchFamily="18" charset="0"/>
              <a:cs typeface="Times New Roman" panose="02020603050405020304" pitchFamily="18" charset="0"/>
            </a:rPr>
            <a:t>the value of total trading volume of the provincial capital market as a share of GDP</a:t>
          </a:r>
          <a:endParaRPr lang="en-US" sz="1200" b="1" i="0" kern="1200" dirty="0">
            <a:latin typeface="Times New Roman" panose="02020603050405020304" pitchFamily="18" charset="0"/>
            <a:cs typeface="Times New Roman" panose="02020603050405020304" pitchFamily="18" charset="0"/>
          </a:endParaRPr>
        </a:p>
        <a:p>
          <a:pPr marL="57150" lvl="1" indent="-57150" algn="l" defTabSz="488950">
            <a:lnSpc>
              <a:spcPct val="90000"/>
            </a:lnSpc>
            <a:spcBef>
              <a:spcPct val="0"/>
            </a:spcBef>
            <a:spcAft>
              <a:spcPct val="15000"/>
            </a:spcAft>
            <a:buChar char="•"/>
          </a:pPr>
          <a:r>
            <a:rPr lang="en-GB" sz="1100" b="1" i="0" kern="1200" dirty="0">
              <a:latin typeface="Times New Roman" panose="02020603050405020304" pitchFamily="18" charset="0"/>
              <a:cs typeface="Times New Roman" panose="02020603050405020304" pitchFamily="18" charset="0"/>
            </a:rPr>
            <a:t> </a:t>
          </a:r>
          <a:r>
            <a:rPr lang="en-GB" sz="1100" b="1" i="1" kern="1200" dirty="0">
              <a:latin typeface="Times New Roman" panose="02020603050405020304" pitchFamily="18" charset="0"/>
              <a:cs typeface="Times New Roman" panose="02020603050405020304" pitchFamily="18" charset="0"/>
            </a:rPr>
            <a:t>Allen, Qian, and Qian, 2005</a:t>
          </a:r>
          <a:endParaRPr lang="en-US" sz="1100" b="1" i="1" kern="1200" dirty="0">
            <a:latin typeface="Times New Roman" panose="02020603050405020304" pitchFamily="18" charset="0"/>
            <a:cs typeface="Times New Roman" panose="02020603050405020304" pitchFamily="18" charset="0"/>
          </a:endParaRPr>
        </a:p>
      </dsp:txBody>
      <dsp:txXfrm rot="-5400000">
        <a:off x="1980818" y="2050323"/>
        <a:ext cx="3485728" cy="660432"/>
      </dsp:txXfrm>
    </dsp:sp>
    <dsp:sp modelId="{859B2CB1-1B91-407C-833F-120766F9105E}">
      <dsp:nvSpPr>
        <dsp:cNvPr id="0" name=""/>
        <dsp:cNvSpPr/>
      </dsp:nvSpPr>
      <dsp:spPr>
        <a:xfrm>
          <a:off x="0" y="1923109"/>
          <a:ext cx="1980819" cy="9148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Times New Roman" panose="02020603050405020304" pitchFamily="18" charset="0"/>
              <a:cs typeface="Times New Roman" panose="02020603050405020304" pitchFamily="18" charset="0"/>
            </a:rPr>
            <a:t>Trading volume</a:t>
          </a:r>
        </a:p>
      </dsp:txBody>
      <dsp:txXfrm>
        <a:off x="44660" y="1967769"/>
        <a:ext cx="1891499" cy="825540"/>
      </dsp:txXfrm>
    </dsp:sp>
    <dsp:sp modelId="{24EB22CB-6B5A-457C-94C2-61A5380E7FB6}">
      <dsp:nvSpPr>
        <dsp:cNvPr id="0" name=""/>
        <dsp:cNvSpPr/>
      </dsp:nvSpPr>
      <dsp:spPr>
        <a:xfrm rot="5400000">
          <a:off x="3375602" y="1580414"/>
          <a:ext cx="731888" cy="352145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b="1" i="0" kern="1200" dirty="0">
              <a:latin typeface="Times New Roman" panose="02020603050405020304" pitchFamily="18" charset="0"/>
              <a:cs typeface="Times New Roman" panose="02020603050405020304" pitchFamily="18" charset="0"/>
            </a:rPr>
            <a:t>the number of listed firms per million population in each </a:t>
          </a:r>
          <a:r>
            <a:rPr lang="en-US" sz="1200" b="1" i="0" kern="1200" dirty="0">
              <a:latin typeface="Times New Roman" panose="02020603050405020304" pitchFamily="18" charset="0"/>
              <a:cs typeface="Times New Roman" panose="02020603050405020304" pitchFamily="18" charset="0"/>
            </a:rPr>
            <a:t>province</a:t>
          </a:r>
        </a:p>
        <a:p>
          <a:pPr marL="57150" lvl="1" indent="-57150" algn="l" defTabSz="488950">
            <a:lnSpc>
              <a:spcPct val="90000"/>
            </a:lnSpc>
            <a:spcBef>
              <a:spcPct val="0"/>
            </a:spcBef>
            <a:spcAft>
              <a:spcPct val="15000"/>
            </a:spcAft>
            <a:buChar char="•"/>
          </a:pPr>
          <a:r>
            <a:rPr lang="en-US" sz="1100" b="1" i="1" kern="1200" dirty="0">
              <a:latin typeface="Times New Roman" panose="02020603050405020304" pitchFamily="18" charset="0"/>
              <a:cs typeface="Times New Roman" panose="02020603050405020304" pitchFamily="18" charset="0"/>
            </a:rPr>
            <a:t> Rajan and Zingales, 1998; LLSV, 1997</a:t>
          </a:r>
          <a:endParaRPr lang="en-US" sz="1100" b="1" i="0" kern="1200" dirty="0">
            <a:latin typeface="Times New Roman" panose="02020603050405020304" pitchFamily="18" charset="0"/>
            <a:cs typeface="Times New Roman" panose="02020603050405020304" pitchFamily="18" charset="0"/>
          </a:endParaRPr>
        </a:p>
      </dsp:txBody>
      <dsp:txXfrm rot="-5400000">
        <a:off x="1980818" y="3010926"/>
        <a:ext cx="3485728" cy="660432"/>
      </dsp:txXfrm>
    </dsp:sp>
    <dsp:sp modelId="{DF5C02BB-1DFD-476C-BA98-A701B1CC6DE9}">
      <dsp:nvSpPr>
        <dsp:cNvPr id="0" name=""/>
        <dsp:cNvSpPr/>
      </dsp:nvSpPr>
      <dsp:spPr>
        <a:xfrm>
          <a:off x="0" y="2883712"/>
          <a:ext cx="1980819" cy="9148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Times New Roman" panose="02020603050405020304" pitchFamily="18" charset="0"/>
              <a:cs typeface="Times New Roman" panose="02020603050405020304" pitchFamily="18" charset="0"/>
            </a:rPr>
            <a:t>No. of listed firms</a:t>
          </a:r>
        </a:p>
      </dsp:txBody>
      <dsp:txXfrm>
        <a:off x="44660" y="2928372"/>
        <a:ext cx="1891499" cy="8255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004FC2-BE63-4BEB-952F-AADC80978CEF}">
      <dsp:nvSpPr>
        <dsp:cNvPr id="0" name=""/>
        <dsp:cNvSpPr/>
      </dsp:nvSpPr>
      <dsp:spPr>
        <a:xfrm rot="5400000">
          <a:off x="3238668" y="-1236236"/>
          <a:ext cx="733722" cy="339344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b="1" i="0" kern="1200" dirty="0">
              <a:latin typeface="Times New Roman" panose="02020603050405020304" pitchFamily="18" charset="0"/>
              <a:cs typeface="Times New Roman" panose="02020603050405020304" pitchFamily="18" charset="0"/>
            </a:rPr>
            <a:t>the number of  IPOs per million population in each </a:t>
          </a:r>
          <a:r>
            <a:rPr lang="en-US" sz="1400" b="1" i="0" kern="1200" dirty="0">
              <a:latin typeface="Times New Roman" panose="02020603050405020304" pitchFamily="18" charset="0"/>
              <a:cs typeface="Times New Roman" panose="02020603050405020304" pitchFamily="18" charset="0"/>
            </a:rPr>
            <a:t>province</a:t>
          </a:r>
        </a:p>
        <a:p>
          <a:pPr marL="114300" lvl="1" indent="-114300" algn="l" defTabSz="622300">
            <a:lnSpc>
              <a:spcPct val="90000"/>
            </a:lnSpc>
            <a:spcBef>
              <a:spcPct val="0"/>
            </a:spcBef>
            <a:spcAft>
              <a:spcPct val="15000"/>
            </a:spcAft>
            <a:buChar char="•"/>
          </a:pPr>
          <a:r>
            <a:rPr lang="en-US" sz="1400" b="1" i="1" kern="1200" dirty="0">
              <a:latin typeface="Times New Roman" panose="02020603050405020304" pitchFamily="18" charset="0"/>
              <a:cs typeface="Times New Roman" panose="02020603050405020304" pitchFamily="18" charset="0"/>
            </a:rPr>
            <a:t> Rajan and Zingales, 1998; LLSV, 1997</a:t>
          </a:r>
          <a:endParaRPr lang="en-US" sz="1400" b="1" i="0" kern="1200" dirty="0">
            <a:latin typeface="Times New Roman" panose="02020603050405020304" pitchFamily="18" charset="0"/>
            <a:cs typeface="Times New Roman" panose="02020603050405020304" pitchFamily="18" charset="0"/>
          </a:endParaRPr>
        </a:p>
      </dsp:txBody>
      <dsp:txXfrm rot="-5400000">
        <a:off x="1908810" y="129439"/>
        <a:ext cx="3357623" cy="662088"/>
      </dsp:txXfrm>
    </dsp:sp>
    <dsp:sp modelId="{7807962B-76C5-490F-BF44-DC395A3C6901}">
      <dsp:nvSpPr>
        <dsp:cNvPr id="0" name=""/>
        <dsp:cNvSpPr/>
      </dsp:nvSpPr>
      <dsp:spPr>
        <a:xfrm>
          <a:off x="0" y="1906"/>
          <a:ext cx="1908810" cy="9171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Times New Roman" panose="02020603050405020304" pitchFamily="18" charset="0"/>
              <a:cs typeface="Times New Roman" panose="02020603050405020304" pitchFamily="18" charset="0"/>
            </a:rPr>
            <a:t>No. of IPOs</a:t>
          </a:r>
        </a:p>
      </dsp:txBody>
      <dsp:txXfrm>
        <a:off x="44772" y="46678"/>
        <a:ext cx="1819266" cy="827609"/>
      </dsp:txXfrm>
    </dsp:sp>
    <dsp:sp modelId="{2CE38C25-056C-46B5-83FD-131957C10255}">
      <dsp:nvSpPr>
        <dsp:cNvPr id="0" name=""/>
        <dsp:cNvSpPr/>
      </dsp:nvSpPr>
      <dsp:spPr>
        <a:xfrm rot="5400000">
          <a:off x="3238668" y="-273225"/>
          <a:ext cx="733722" cy="339344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b="1" i="0" kern="1200" dirty="0">
              <a:latin typeface="Times New Roman" panose="02020603050405020304" pitchFamily="18" charset="0"/>
              <a:cs typeface="Times New Roman" panose="02020603050405020304" pitchFamily="18" charset="0"/>
            </a:rPr>
            <a:t>the value of total loans of banks as a share of GDP</a:t>
          </a:r>
          <a:endParaRPr lang="en-US" sz="1400" b="1" i="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GB" sz="1400" b="1" i="1" kern="1200" dirty="0">
              <a:latin typeface="Times New Roman" panose="02020603050405020304" pitchFamily="18" charset="0"/>
              <a:cs typeface="Times New Roman" panose="02020603050405020304" pitchFamily="18" charset="0"/>
            </a:rPr>
            <a:t>Allen, Qian, and Qian, 2005</a:t>
          </a:r>
          <a:endParaRPr lang="en-US" sz="1400" kern="1200" dirty="0">
            <a:latin typeface="Times New Roman" panose="02020603050405020304" pitchFamily="18" charset="0"/>
            <a:cs typeface="Times New Roman" panose="02020603050405020304" pitchFamily="18" charset="0"/>
          </a:endParaRPr>
        </a:p>
      </dsp:txBody>
      <dsp:txXfrm rot="-5400000">
        <a:off x="1908810" y="1092450"/>
        <a:ext cx="3357623" cy="662088"/>
      </dsp:txXfrm>
    </dsp:sp>
    <dsp:sp modelId="{8F981901-7D65-419D-837D-E2B5F162355A}">
      <dsp:nvSpPr>
        <dsp:cNvPr id="0" name=""/>
        <dsp:cNvSpPr/>
      </dsp:nvSpPr>
      <dsp:spPr>
        <a:xfrm>
          <a:off x="0" y="964917"/>
          <a:ext cx="1908810" cy="9171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Times New Roman" panose="02020603050405020304" pitchFamily="18" charset="0"/>
              <a:cs typeface="Times New Roman" panose="02020603050405020304" pitchFamily="18" charset="0"/>
            </a:rPr>
            <a:t>Total loans</a:t>
          </a:r>
        </a:p>
      </dsp:txBody>
      <dsp:txXfrm>
        <a:off x="44772" y="1009689"/>
        <a:ext cx="1819266" cy="827609"/>
      </dsp:txXfrm>
    </dsp:sp>
    <dsp:sp modelId="{949791BC-683D-4BDF-95DA-F5F123A96C9F}">
      <dsp:nvSpPr>
        <dsp:cNvPr id="0" name=""/>
        <dsp:cNvSpPr/>
      </dsp:nvSpPr>
      <dsp:spPr>
        <a:xfrm rot="5400000">
          <a:off x="3238668" y="689785"/>
          <a:ext cx="733722" cy="339344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533400">
            <a:lnSpc>
              <a:spcPct val="90000"/>
            </a:lnSpc>
            <a:spcBef>
              <a:spcPct val="0"/>
            </a:spcBef>
            <a:spcAft>
              <a:spcPct val="15000"/>
            </a:spcAft>
            <a:buChar char="•"/>
          </a:pPr>
          <a:r>
            <a:rPr lang="en-GB" sz="1200" b="1" i="0" kern="1200" dirty="0">
              <a:latin typeface="Times New Roman" panose="02020603050405020304" pitchFamily="18" charset="0"/>
              <a:cs typeface="Times New Roman" panose="02020603050405020304" pitchFamily="18" charset="0"/>
            </a:rPr>
            <a:t>the value of medium and long term loans of banks as a share of GDP</a:t>
          </a:r>
          <a:endParaRPr lang="en-US" sz="1200" b="1" i="0" kern="1200" dirty="0">
            <a:latin typeface="Times New Roman" panose="02020603050405020304" pitchFamily="18" charset="0"/>
            <a:cs typeface="Times New Roman" panose="02020603050405020304" pitchFamily="18" charset="0"/>
          </a:endParaRPr>
        </a:p>
      </dsp:txBody>
      <dsp:txXfrm rot="-5400000">
        <a:off x="1908810" y="2055461"/>
        <a:ext cx="3357623" cy="662088"/>
      </dsp:txXfrm>
    </dsp:sp>
    <dsp:sp modelId="{BDD38A2F-CFCA-4482-B9A7-1365392A64CB}">
      <dsp:nvSpPr>
        <dsp:cNvPr id="0" name=""/>
        <dsp:cNvSpPr/>
      </dsp:nvSpPr>
      <dsp:spPr>
        <a:xfrm>
          <a:off x="0" y="1927928"/>
          <a:ext cx="1908810" cy="9171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Times New Roman" panose="02020603050405020304" pitchFamily="18" charset="0"/>
              <a:cs typeface="Times New Roman" panose="02020603050405020304" pitchFamily="18" charset="0"/>
            </a:rPr>
            <a:t>Other loans</a:t>
          </a:r>
        </a:p>
      </dsp:txBody>
      <dsp:txXfrm>
        <a:off x="44772" y="1972700"/>
        <a:ext cx="1819266" cy="827609"/>
      </dsp:txXfrm>
    </dsp:sp>
    <dsp:sp modelId="{BE31BF40-42B0-4724-A7D6-0C23759C7D06}">
      <dsp:nvSpPr>
        <dsp:cNvPr id="0" name=""/>
        <dsp:cNvSpPr/>
      </dsp:nvSpPr>
      <dsp:spPr>
        <a:xfrm rot="5400000">
          <a:off x="3238668" y="1652796"/>
          <a:ext cx="733722" cy="339344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533400">
            <a:lnSpc>
              <a:spcPct val="90000"/>
            </a:lnSpc>
            <a:spcBef>
              <a:spcPct val="0"/>
            </a:spcBef>
            <a:spcAft>
              <a:spcPct val="15000"/>
            </a:spcAft>
            <a:buChar char="•"/>
          </a:pPr>
          <a:r>
            <a:rPr lang="en-GB" sz="1200" b="1" i="0" kern="1200" dirty="0">
              <a:latin typeface="Times New Roman" panose="02020603050405020304" pitchFamily="18" charset="0"/>
              <a:cs typeface="Times New Roman" panose="02020603050405020304" pitchFamily="18" charset="0"/>
            </a:rPr>
            <a:t>the value of short-term loans of banks as a share of GDP </a:t>
          </a:r>
          <a:endParaRPr lang="en-US" sz="1200" b="1" i="0" kern="1200" dirty="0">
            <a:latin typeface="Times New Roman" panose="02020603050405020304" pitchFamily="18" charset="0"/>
            <a:cs typeface="Times New Roman" panose="02020603050405020304" pitchFamily="18" charset="0"/>
          </a:endParaRPr>
        </a:p>
      </dsp:txBody>
      <dsp:txXfrm rot="-5400000">
        <a:off x="1908810" y="3018472"/>
        <a:ext cx="3357623" cy="662088"/>
      </dsp:txXfrm>
    </dsp:sp>
    <dsp:sp modelId="{859B2CB1-1B91-407C-833F-120766F9105E}">
      <dsp:nvSpPr>
        <dsp:cNvPr id="0" name=""/>
        <dsp:cNvSpPr/>
      </dsp:nvSpPr>
      <dsp:spPr>
        <a:xfrm>
          <a:off x="11775" y="2890939"/>
          <a:ext cx="1908810" cy="9171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Times New Roman" panose="02020603050405020304" pitchFamily="18" charset="0"/>
              <a:cs typeface="Times New Roman" panose="02020603050405020304" pitchFamily="18" charset="0"/>
            </a:rPr>
            <a:t>Short loans</a:t>
          </a:r>
        </a:p>
      </dsp:txBody>
      <dsp:txXfrm>
        <a:off x="56547" y="2935711"/>
        <a:ext cx="1819266" cy="82760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AE94E9-D8C7-42A8-9A2A-65A256CBDFDF}" type="datetimeFigureOut">
              <a:rPr lang="en-US" smtClean="0"/>
              <a:t>12/15/2016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F55228-D816-48DC-A0A1-596793F21A3C}" type="slidenum">
              <a:rPr lang="en-US" smtClean="0"/>
              <a:t>‹#›</a:t>
            </a:fld>
            <a:endParaRPr lang="en-US"/>
          </a:p>
        </p:txBody>
      </p:sp>
    </p:spTree>
    <p:extLst>
      <p:ext uri="{BB962C8B-B14F-4D97-AF65-F5344CB8AC3E}">
        <p14:creationId xmlns:p14="http://schemas.microsoft.com/office/powerpoint/2010/main" val="4074959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Legal institution</a:t>
            </a:r>
            <a:r>
              <a:rPr lang="en-US" baseline="0" dirty="0"/>
              <a:t> is one of the most important determinants of financial market development and economic growth. There are two strands of literature emphasizing this. The first focuses on legal institutions impact on financial markets. And financial markets in turn have a positive impact on economic growth. The second highlights the direct impact of legal institutions on economic growth. </a:t>
            </a:r>
          </a:p>
        </p:txBody>
      </p:sp>
      <p:sp>
        <p:nvSpPr>
          <p:cNvPr id="4" name="Slide Number Placeholder 3"/>
          <p:cNvSpPr>
            <a:spLocks noGrp="1"/>
          </p:cNvSpPr>
          <p:nvPr>
            <p:ph type="sldNum" sz="quarter" idx="10"/>
          </p:nvPr>
        </p:nvSpPr>
        <p:spPr/>
        <p:txBody>
          <a:bodyPr/>
          <a:lstStyle/>
          <a:p>
            <a:fld id="{D3F55228-D816-48DC-A0A1-596793F21A3C}" type="slidenum">
              <a:rPr lang="en-US" smtClean="0"/>
              <a:t>2</a:t>
            </a:fld>
            <a:endParaRPr lang="en-US"/>
          </a:p>
        </p:txBody>
      </p:sp>
    </p:spTree>
    <p:extLst>
      <p:ext uri="{BB962C8B-B14F-4D97-AF65-F5344CB8AC3E}">
        <p14:creationId xmlns:p14="http://schemas.microsoft.com/office/powerpoint/2010/main" val="2244013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a:t>
            </a:r>
            <a:r>
              <a:rPr lang="en-US" baseline="0" dirty="0"/>
              <a:t> the major legal systems are defined as  British common law, French civil law, German and Scandinavian civil law. </a:t>
            </a:r>
          </a:p>
          <a:p>
            <a:r>
              <a:rPr lang="en-US" baseline="0" dirty="0"/>
              <a:t>Franklin Allen et al find despite China’s weak institutions, the economic growth is substantial. Donald Clarke argue that in fact the legal institutions is not a driver of the economic growth in China, instead, it is a consequence. </a:t>
            </a:r>
            <a:endParaRPr lang="en-US" dirty="0"/>
          </a:p>
        </p:txBody>
      </p:sp>
      <p:sp>
        <p:nvSpPr>
          <p:cNvPr id="4" name="Slide Number Placeholder 3"/>
          <p:cNvSpPr>
            <a:spLocks noGrp="1"/>
          </p:cNvSpPr>
          <p:nvPr>
            <p:ph type="sldNum" sz="quarter" idx="10"/>
          </p:nvPr>
        </p:nvSpPr>
        <p:spPr/>
        <p:txBody>
          <a:bodyPr/>
          <a:lstStyle/>
          <a:p>
            <a:fld id="{D3F55228-D816-48DC-A0A1-596793F21A3C}" type="slidenum">
              <a:rPr lang="en-US" smtClean="0"/>
              <a:t>3</a:t>
            </a:fld>
            <a:endParaRPr lang="en-US"/>
          </a:p>
        </p:txBody>
      </p:sp>
    </p:spTree>
    <p:extLst>
      <p:ext uri="{BB962C8B-B14F-4D97-AF65-F5344CB8AC3E}">
        <p14:creationId xmlns:p14="http://schemas.microsoft.com/office/powerpoint/2010/main" val="3401953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answer these</a:t>
            </a:r>
            <a:r>
              <a:rPr lang="en-US" baseline="0" dirty="0"/>
              <a:t> two questions by first introducing and examining an alternative legal system in China. It’s called xinfang.</a:t>
            </a:r>
            <a:endParaRPr lang="en-US" dirty="0"/>
          </a:p>
        </p:txBody>
      </p:sp>
      <p:sp>
        <p:nvSpPr>
          <p:cNvPr id="4" name="Slide Number Placeholder 3"/>
          <p:cNvSpPr>
            <a:spLocks noGrp="1"/>
          </p:cNvSpPr>
          <p:nvPr>
            <p:ph type="sldNum" sz="quarter" idx="10"/>
          </p:nvPr>
        </p:nvSpPr>
        <p:spPr/>
        <p:txBody>
          <a:bodyPr/>
          <a:lstStyle/>
          <a:p>
            <a:fld id="{D3F55228-D816-48DC-A0A1-596793F21A3C}" type="slidenum">
              <a:rPr lang="en-US" smtClean="0"/>
              <a:t>5</a:t>
            </a:fld>
            <a:endParaRPr lang="en-US"/>
          </a:p>
        </p:txBody>
      </p:sp>
    </p:spTree>
    <p:extLst>
      <p:ext uri="{BB962C8B-B14F-4D97-AF65-F5344CB8AC3E}">
        <p14:creationId xmlns:p14="http://schemas.microsoft.com/office/powerpoint/2010/main" val="2355060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shows</a:t>
            </a:r>
            <a:r>
              <a:rPr lang="en-US" baseline="0" dirty="0"/>
              <a:t> that xinfang system does not only exist but also has wide application in the society. In 2004, the number of xinfang cases is more than twice than the number of formal legal cases. It reached 12 million cases in that year. Even though it is gradually decreasing due to government policies, there was still about 7 million cases in 2012. </a:t>
            </a:r>
            <a:endParaRPr lang="en-US" dirty="0"/>
          </a:p>
        </p:txBody>
      </p:sp>
      <p:sp>
        <p:nvSpPr>
          <p:cNvPr id="4" name="Slide Number Placeholder 3"/>
          <p:cNvSpPr>
            <a:spLocks noGrp="1"/>
          </p:cNvSpPr>
          <p:nvPr>
            <p:ph type="sldNum" sz="quarter" idx="10"/>
          </p:nvPr>
        </p:nvSpPr>
        <p:spPr/>
        <p:txBody>
          <a:bodyPr/>
          <a:lstStyle/>
          <a:p>
            <a:fld id="{D3F55228-D816-48DC-A0A1-596793F21A3C}" type="slidenum">
              <a:rPr lang="en-US" smtClean="0"/>
              <a:t>6</a:t>
            </a:fld>
            <a:endParaRPr lang="en-US"/>
          </a:p>
        </p:txBody>
      </p:sp>
    </p:spTree>
    <p:extLst>
      <p:ext uri="{BB962C8B-B14F-4D97-AF65-F5344CB8AC3E}">
        <p14:creationId xmlns:p14="http://schemas.microsoft.com/office/powerpoint/2010/main" val="1058535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distinction</a:t>
            </a:r>
            <a:r>
              <a:rPr lang="en-US" baseline="0" dirty="0"/>
              <a:t> between xinfang and legal systems is that the xinfang system does not provide the basis or content to resolve cases. It only provides the procedure of resolving a case. So it is more common law nature. The judges can consult law, state policies, social norms and wide range of other sources. But the formal legal system completely base on the legal rules. It is more civil law nature. </a:t>
            </a:r>
            <a:endParaRPr lang="en-US" dirty="0"/>
          </a:p>
        </p:txBody>
      </p:sp>
      <p:sp>
        <p:nvSpPr>
          <p:cNvPr id="4" name="Slide Number Placeholder 3"/>
          <p:cNvSpPr>
            <a:spLocks noGrp="1"/>
          </p:cNvSpPr>
          <p:nvPr>
            <p:ph type="sldNum" sz="quarter" idx="10"/>
          </p:nvPr>
        </p:nvSpPr>
        <p:spPr/>
        <p:txBody>
          <a:bodyPr/>
          <a:lstStyle/>
          <a:p>
            <a:fld id="{D3F55228-D816-48DC-A0A1-596793F21A3C}" type="slidenum">
              <a:rPr lang="en-US" smtClean="0"/>
              <a:t>7</a:t>
            </a:fld>
            <a:endParaRPr lang="en-US"/>
          </a:p>
        </p:txBody>
      </p:sp>
    </p:spTree>
    <p:extLst>
      <p:ext uri="{BB962C8B-B14F-4D97-AF65-F5344CB8AC3E}">
        <p14:creationId xmlns:p14="http://schemas.microsoft.com/office/powerpoint/2010/main" val="175428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if research on the law-finance nexus in China only looks at the formal legal system, they might miss a large part of the picture. </a:t>
            </a:r>
            <a:endParaRPr lang="en-US" dirty="0"/>
          </a:p>
        </p:txBody>
      </p:sp>
      <p:sp>
        <p:nvSpPr>
          <p:cNvPr id="4" name="Slide Number Placeholder 3"/>
          <p:cNvSpPr>
            <a:spLocks noGrp="1"/>
          </p:cNvSpPr>
          <p:nvPr>
            <p:ph type="sldNum" sz="quarter" idx="10"/>
          </p:nvPr>
        </p:nvSpPr>
        <p:spPr/>
        <p:txBody>
          <a:bodyPr/>
          <a:lstStyle/>
          <a:p>
            <a:fld id="{D3F55228-D816-48DC-A0A1-596793F21A3C}" type="slidenum">
              <a:rPr lang="en-US" smtClean="0"/>
              <a:t>8</a:t>
            </a:fld>
            <a:endParaRPr lang="en-US"/>
          </a:p>
        </p:txBody>
      </p:sp>
    </p:spTree>
    <p:extLst>
      <p:ext uri="{BB962C8B-B14F-4D97-AF65-F5344CB8AC3E}">
        <p14:creationId xmlns:p14="http://schemas.microsoft.com/office/powerpoint/2010/main" val="1292399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conduct</a:t>
            </a:r>
            <a:r>
              <a:rPr lang="en-US" baseline="0" dirty="0"/>
              <a:t> three levels analyses. </a:t>
            </a:r>
            <a:r>
              <a:rPr lang="en-US" dirty="0"/>
              <a:t>We</a:t>
            </a:r>
            <a:r>
              <a:rPr lang="en-US" baseline="0" dirty="0"/>
              <a:t> only have firm level data on these measures. </a:t>
            </a:r>
            <a:endParaRPr lang="en-US" dirty="0"/>
          </a:p>
        </p:txBody>
      </p:sp>
      <p:sp>
        <p:nvSpPr>
          <p:cNvPr id="4" name="Slide Number Placeholder 3"/>
          <p:cNvSpPr>
            <a:spLocks noGrp="1"/>
          </p:cNvSpPr>
          <p:nvPr>
            <p:ph type="sldNum" sz="quarter" idx="10"/>
          </p:nvPr>
        </p:nvSpPr>
        <p:spPr/>
        <p:txBody>
          <a:bodyPr/>
          <a:lstStyle/>
          <a:p>
            <a:fld id="{D3F55228-D816-48DC-A0A1-596793F21A3C}" type="slidenum">
              <a:rPr lang="en-US" smtClean="0"/>
              <a:t>13</a:t>
            </a:fld>
            <a:endParaRPr lang="en-US"/>
          </a:p>
        </p:txBody>
      </p:sp>
    </p:spTree>
    <p:extLst>
      <p:ext uri="{BB962C8B-B14F-4D97-AF65-F5344CB8AC3E}">
        <p14:creationId xmlns:p14="http://schemas.microsoft.com/office/powerpoint/2010/main" val="1163071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B00A213-FEA1-4E02-8741-075946418B7D}"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72826-0D4B-46C0-A9CD-8C82B18A6719}" type="slidenum">
              <a:rPr lang="en-US" smtClean="0"/>
              <a:t>‹#›</a:t>
            </a:fld>
            <a:endParaRPr lang="en-US"/>
          </a:p>
        </p:txBody>
      </p:sp>
    </p:spTree>
    <p:extLst>
      <p:ext uri="{BB962C8B-B14F-4D97-AF65-F5344CB8AC3E}">
        <p14:creationId xmlns:p14="http://schemas.microsoft.com/office/powerpoint/2010/main" val="2723179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00A213-FEA1-4E02-8741-075946418B7D}"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72826-0D4B-46C0-A9CD-8C82B18A6719}" type="slidenum">
              <a:rPr lang="en-US" smtClean="0"/>
              <a:t>‹#›</a:t>
            </a:fld>
            <a:endParaRPr lang="en-US"/>
          </a:p>
        </p:txBody>
      </p:sp>
    </p:spTree>
    <p:extLst>
      <p:ext uri="{BB962C8B-B14F-4D97-AF65-F5344CB8AC3E}">
        <p14:creationId xmlns:p14="http://schemas.microsoft.com/office/powerpoint/2010/main" val="52214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00A213-FEA1-4E02-8741-075946418B7D}"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72826-0D4B-46C0-A9CD-8C82B18A6719}" type="slidenum">
              <a:rPr lang="en-US" smtClean="0"/>
              <a:t>‹#›</a:t>
            </a:fld>
            <a:endParaRPr lang="en-US"/>
          </a:p>
        </p:txBody>
      </p:sp>
    </p:spTree>
    <p:extLst>
      <p:ext uri="{BB962C8B-B14F-4D97-AF65-F5344CB8AC3E}">
        <p14:creationId xmlns:p14="http://schemas.microsoft.com/office/powerpoint/2010/main" val="3084687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00A213-FEA1-4E02-8741-075946418B7D}"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72826-0D4B-46C0-A9CD-8C82B18A6719}" type="slidenum">
              <a:rPr lang="en-US" smtClean="0"/>
              <a:t>‹#›</a:t>
            </a:fld>
            <a:endParaRPr lang="en-US"/>
          </a:p>
        </p:txBody>
      </p:sp>
    </p:spTree>
    <p:extLst>
      <p:ext uri="{BB962C8B-B14F-4D97-AF65-F5344CB8AC3E}">
        <p14:creationId xmlns:p14="http://schemas.microsoft.com/office/powerpoint/2010/main" val="1615431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00A213-FEA1-4E02-8741-075946418B7D}"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72826-0D4B-46C0-A9CD-8C82B18A6719}" type="slidenum">
              <a:rPr lang="en-US" smtClean="0"/>
              <a:t>‹#›</a:t>
            </a:fld>
            <a:endParaRPr lang="en-US"/>
          </a:p>
        </p:txBody>
      </p:sp>
    </p:spTree>
    <p:extLst>
      <p:ext uri="{BB962C8B-B14F-4D97-AF65-F5344CB8AC3E}">
        <p14:creationId xmlns:p14="http://schemas.microsoft.com/office/powerpoint/2010/main" val="269582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00A213-FEA1-4E02-8741-075946418B7D}" type="datetimeFigureOut">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72826-0D4B-46C0-A9CD-8C82B18A6719}" type="slidenum">
              <a:rPr lang="en-US" smtClean="0"/>
              <a:t>‹#›</a:t>
            </a:fld>
            <a:endParaRPr lang="en-US"/>
          </a:p>
        </p:txBody>
      </p:sp>
    </p:spTree>
    <p:extLst>
      <p:ext uri="{BB962C8B-B14F-4D97-AF65-F5344CB8AC3E}">
        <p14:creationId xmlns:p14="http://schemas.microsoft.com/office/powerpoint/2010/main" val="253891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00A213-FEA1-4E02-8741-075946418B7D}" type="datetimeFigureOut">
              <a:rPr lang="en-US" smtClean="0"/>
              <a:t>12/15/2016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572826-0D4B-46C0-A9CD-8C82B18A6719}" type="slidenum">
              <a:rPr lang="en-US" smtClean="0"/>
              <a:t>‹#›</a:t>
            </a:fld>
            <a:endParaRPr lang="en-US"/>
          </a:p>
        </p:txBody>
      </p:sp>
    </p:spTree>
    <p:extLst>
      <p:ext uri="{BB962C8B-B14F-4D97-AF65-F5344CB8AC3E}">
        <p14:creationId xmlns:p14="http://schemas.microsoft.com/office/powerpoint/2010/main" val="316015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00A213-FEA1-4E02-8741-075946418B7D}" type="datetimeFigureOut">
              <a:rPr lang="en-US" smtClean="0"/>
              <a:t>12/15/2016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572826-0D4B-46C0-A9CD-8C82B18A6719}" type="slidenum">
              <a:rPr lang="en-US" smtClean="0"/>
              <a:t>‹#›</a:t>
            </a:fld>
            <a:endParaRPr lang="en-US"/>
          </a:p>
        </p:txBody>
      </p:sp>
    </p:spTree>
    <p:extLst>
      <p:ext uri="{BB962C8B-B14F-4D97-AF65-F5344CB8AC3E}">
        <p14:creationId xmlns:p14="http://schemas.microsoft.com/office/powerpoint/2010/main" val="3256587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0A213-FEA1-4E02-8741-075946418B7D}" type="datetimeFigureOut">
              <a:rPr lang="en-US" smtClean="0"/>
              <a:t>12/15/2016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572826-0D4B-46C0-A9CD-8C82B18A6719}" type="slidenum">
              <a:rPr lang="en-US" smtClean="0"/>
              <a:t>‹#›</a:t>
            </a:fld>
            <a:endParaRPr lang="en-US"/>
          </a:p>
        </p:txBody>
      </p:sp>
    </p:spTree>
    <p:extLst>
      <p:ext uri="{BB962C8B-B14F-4D97-AF65-F5344CB8AC3E}">
        <p14:creationId xmlns:p14="http://schemas.microsoft.com/office/powerpoint/2010/main" val="2271305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B00A213-FEA1-4E02-8741-075946418B7D}" type="datetimeFigureOut">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72826-0D4B-46C0-A9CD-8C82B18A6719}" type="slidenum">
              <a:rPr lang="en-US" smtClean="0"/>
              <a:t>‹#›</a:t>
            </a:fld>
            <a:endParaRPr lang="en-US"/>
          </a:p>
        </p:txBody>
      </p:sp>
    </p:spTree>
    <p:extLst>
      <p:ext uri="{BB962C8B-B14F-4D97-AF65-F5344CB8AC3E}">
        <p14:creationId xmlns:p14="http://schemas.microsoft.com/office/powerpoint/2010/main" val="867466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B00A213-FEA1-4E02-8741-075946418B7D}" type="datetimeFigureOut">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72826-0D4B-46C0-A9CD-8C82B18A6719}" type="slidenum">
              <a:rPr lang="en-US" smtClean="0"/>
              <a:t>‹#›</a:t>
            </a:fld>
            <a:endParaRPr lang="en-US"/>
          </a:p>
        </p:txBody>
      </p:sp>
    </p:spTree>
    <p:extLst>
      <p:ext uri="{BB962C8B-B14F-4D97-AF65-F5344CB8AC3E}">
        <p14:creationId xmlns:p14="http://schemas.microsoft.com/office/powerpoint/2010/main" val="756152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0A213-FEA1-4E02-8741-075946418B7D}" type="datetimeFigureOut">
              <a:rPr lang="en-US" smtClean="0"/>
              <a:t>12/15/2016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72826-0D4B-46C0-A9CD-8C82B18A6719}" type="slidenum">
              <a:rPr lang="en-US" smtClean="0"/>
              <a:t>‹#›</a:t>
            </a:fld>
            <a:endParaRPr lang="en-US"/>
          </a:p>
        </p:txBody>
      </p:sp>
    </p:spTree>
    <p:extLst>
      <p:ext uri="{BB962C8B-B14F-4D97-AF65-F5344CB8AC3E}">
        <p14:creationId xmlns:p14="http://schemas.microsoft.com/office/powerpoint/2010/main" val="428843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Alternative Legal Institutions, Xinfang and Finance</a:t>
            </a:r>
          </a:p>
        </p:txBody>
      </p:sp>
      <p:sp>
        <p:nvSpPr>
          <p:cNvPr id="3" name="Subtitle 2"/>
          <p:cNvSpPr>
            <a:spLocks noGrp="1"/>
          </p:cNvSpPr>
          <p:nvPr>
            <p:ph type="subTitle" idx="1"/>
          </p:nvPr>
        </p:nvSpPr>
        <p:spPr/>
        <p:txBody>
          <a:bodyPr/>
          <a:lstStyle/>
          <a:p>
            <a:r>
              <a:rPr lang="en-US" i="1" dirty="0">
                <a:latin typeface="Times New Roman" panose="02020603050405020304" pitchFamily="18" charset="0"/>
                <a:cs typeface="Times New Roman" panose="02020603050405020304" pitchFamily="18" charset="0"/>
              </a:rPr>
              <a:t>Jiafu An, Jo </a:t>
            </a:r>
            <a:r>
              <a:rPr lang="en-US" i="1" dirty="0" err="1">
                <a:latin typeface="Times New Roman" panose="02020603050405020304" pitchFamily="18" charset="0"/>
                <a:cs typeface="Times New Roman" panose="02020603050405020304" pitchFamily="18" charset="0"/>
              </a:rPr>
              <a:t>Danbolt</a:t>
            </a:r>
            <a:r>
              <a:rPr lang="en-US" i="1" dirty="0">
                <a:latin typeface="Times New Roman" panose="02020603050405020304" pitchFamily="18" charset="0"/>
                <a:cs typeface="Times New Roman" panose="02020603050405020304" pitchFamily="18" charset="0"/>
              </a:rPr>
              <a:t>, Wenxuan Hou, and Ross Levine</a:t>
            </a:r>
          </a:p>
          <a:p>
            <a:r>
              <a:rPr lang="en-US" i="1" dirty="0">
                <a:latin typeface="Times New Roman" panose="02020603050405020304" pitchFamily="18" charset="0"/>
                <a:cs typeface="Times New Roman" panose="02020603050405020304" pitchFamily="18" charset="0"/>
              </a:rPr>
              <a:t>The University of Edinburgh; UC Berkeley</a:t>
            </a:r>
          </a:p>
        </p:txBody>
      </p:sp>
    </p:spTree>
    <p:extLst>
      <p:ext uri="{BB962C8B-B14F-4D97-AF65-F5344CB8AC3E}">
        <p14:creationId xmlns:p14="http://schemas.microsoft.com/office/powerpoint/2010/main" val="3096656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Data: Xinfang</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We hand-collect xinfang regulations of each province during 1993-2014. (because, and the process involves)</a:t>
            </a:r>
          </a:p>
          <a:p>
            <a:pPr marL="0" indent="0">
              <a:buNone/>
            </a:pP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A xinfang regulation is a document describing the operation of xinfang in a province. </a:t>
            </a:r>
          </a:p>
          <a:p>
            <a:endParaRPr lang="en-GB"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 total, we obtain </a:t>
            </a:r>
            <a:r>
              <a:rPr lang="en-GB" dirty="0">
                <a:latin typeface="Times New Roman" panose="02020603050405020304" pitchFamily="18" charset="0"/>
                <a:cs typeface="Times New Roman" panose="02020603050405020304" pitchFamily="18" charset="0"/>
              </a:rPr>
              <a:t>60 regulations covering 27 provinces in 1993-2014</a:t>
            </a:r>
          </a:p>
          <a:p>
            <a:pPr marL="0" indent="0">
              <a:buNone/>
            </a:pPr>
            <a:r>
              <a:rPr lang="en-GB" dirty="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An, Hou, and Levine, 2016</a:t>
            </a:r>
            <a:r>
              <a:rPr lang="en-GB"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6119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Data: Coding</a:t>
            </a:r>
            <a:endParaRPr lang="en-US" dirty="0"/>
          </a:p>
        </p:txBody>
      </p:sp>
      <p:sp>
        <p:nvSpPr>
          <p:cNvPr id="3" name="Content Placeholder 2"/>
          <p:cNvSpPr>
            <a:spLocks noGrp="1"/>
          </p:cNvSpPr>
          <p:nvPr>
            <p:ph idx="1"/>
          </p:nvPr>
        </p:nvSpPr>
        <p:spPr/>
        <p:txBody>
          <a:bodyPr>
            <a:normAutofit lnSpcReduction="10000"/>
          </a:bodyPr>
          <a:lstStyle/>
          <a:p>
            <a:pPr algn="just"/>
            <a:r>
              <a:rPr lang="en-GB" dirty="0">
                <a:latin typeface="Times New Roman" panose="02020603050405020304" pitchFamily="18" charset="0"/>
                <a:cs typeface="Times New Roman" panose="02020603050405020304" pitchFamily="18" charset="0"/>
              </a:rPr>
              <a:t>We take individual policies of provincial xinfang systems and construct measures of the functioning of each xinfang system in each year in four areas:</a:t>
            </a:r>
          </a:p>
          <a:p>
            <a:endParaRPr lang="en-GB" dirty="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(1) the efficiency with which the xinfang system resolves cases (</a:t>
            </a:r>
            <a:r>
              <a:rPr lang="en-GB" i="1" dirty="0">
                <a:latin typeface="Times New Roman" panose="02020603050405020304" pitchFamily="18" charset="0"/>
                <a:cs typeface="Times New Roman" panose="02020603050405020304" pitchFamily="18" charset="0"/>
              </a:rPr>
              <a:t>efficiency of dispute resolution</a:t>
            </a:r>
            <a:r>
              <a:rPr lang="en-GB" dirty="0">
                <a:latin typeface="Times New Roman" panose="02020603050405020304" pitchFamily="18" charset="0"/>
                <a:cs typeface="Times New Roman" panose="02020603050405020304" pitchFamily="18" charset="0"/>
              </a:rPr>
              <a:t>)</a:t>
            </a:r>
          </a:p>
          <a:p>
            <a:endParaRPr lang="en-GB" dirty="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(2) the degree to which the xinfang system has explicit checks on conflicts of interest on cases and formal oversight and review procedures of xinfang workers (</a:t>
            </a:r>
            <a:r>
              <a:rPr lang="en-GB" i="1" dirty="0">
                <a:latin typeface="Times New Roman" panose="02020603050405020304" pitchFamily="18" charset="0"/>
                <a:cs typeface="Times New Roman" panose="02020603050405020304" pitchFamily="18" charset="0"/>
              </a:rPr>
              <a:t>dispute resolution mechanisms</a:t>
            </a:r>
            <a:r>
              <a:rPr lang="en-GB"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834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Data: Coding</a:t>
            </a:r>
          </a:p>
        </p:txBody>
      </p:sp>
      <p:sp>
        <p:nvSpPr>
          <p:cNvPr id="3" name="Content Placeholder 2"/>
          <p:cNvSpPr>
            <a:spLocks noGrp="1"/>
          </p:cNvSpPr>
          <p:nvPr>
            <p:ph idx="1"/>
          </p:nvPr>
        </p:nvSpPr>
        <p:spPr/>
        <p:txBody>
          <a:bodyPr/>
          <a:lstStyle/>
          <a:p>
            <a:pPr algn="just"/>
            <a:r>
              <a:rPr lang="en-GB" dirty="0">
                <a:latin typeface="Times New Roman" panose="02020603050405020304" pitchFamily="18" charset="0"/>
                <a:cs typeface="Times New Roman" panose="02020603050405020304" pitchFamily="18" charset="0"/>
              </a:rPr>
              <a:t>(3) the degree to which the xinfang system formally requires particular responses by xinfang workers to people filing a case (“xinfangers”) and does not constrain xinfangers from pursuing their cases (</a:t>
            </a:r>
            <a:r>
              <a:rPr lang="en-GB" i="1" dirty="0">
                <a:latin typeface="Times New Roman" panose="02020603050405020304" pitchFamily="18" charset="0"/>
                <a:cs typeface="Times New Roman" panose="02020603050405020304" pitchFamily="18" charset="0"/>
              </a:rPr>
              <a:t>access support and restraints</a:t>
            </a:r>
            <a:r>
              <a:rPr lang="en-GB" dirty="0">
                <a:latin typeface="Times New Roman" panose="02020603050405020304" pitchFamily="18" charset="0"/>
                <a:cs typeface="Times New Roman" panose="02020603050405020304" pitchFamily="18" charset="0"/>
              </a:rPr>
              <a:t>)</a:t>
            </a:r>
          </a:p>
          <a:p>
            <a:pPr algn="just"/>
            <a:r>
              <a:rPr lang="en-GB" dirty="0">
                <a:latin typeface="Times New Roman" panose="02020603050405020304" pitchFamily="18" charset="0"/>
                <a:cs typeface="Times New Roman" panose="02020603050405020304" pitchFamily="18" charset="0"/>
              </a:rPr>
              <a:t>(4) the degree to which the xinfang system requires rewarding xinfangers for bringing socially beneficial cases and punishing xinfang workers who do not perform their jobs effectively and lawfully (</a:t>
            </a:r>
            <a:r>
              <a:rPr lang="en-GB" i="1" dirty="0">
                <a:latin typeface="Times New Roman" panose="02020603050405020304" pitchFamily="18" charset="0"/>
                <a:cs typeface="Times New Roman" panose="02020603050405020304" pitchFamily="18" charset="0"/>
              </a:rPr>
              <a:t>punishment and reward</a:t>
            </a:r>
            <a:r>
              <a:rPr lang="en-GB" dirty="0">
                <a:latin typeface="Times New Roman" panose="02020603050405020304" pitchFamily="18" charset="0"/>
                <a:cs typeface="Times New Roman" panose="02020603050405020304" pitchFamily="18" charset="0"/>
              </a:rPr>
              <a:t>). </a:t>
            </a:r>
          </a:p>
          <a:p>
            <a:pPr algn="just"/>
            <a:r>
              <a:rPr lang="en-GB" dirty="0">
                <a:latin typeface="Times New Roman" panose="02020603050405020304" pitchFamily="18" charset="0"/>
                <a:cs typeface="Times New Roman" panose="02020603050405020304" pitchFamily="18" charset="0"/>
              </a:rPr>
              <a:t>In particular, we focus on 69 particular “policies”.</a:t>
            </a:r>
          </a:p>
          <a:p>
            <a:pPr marL="0" indent="0" algn="just">
              <a:buNone/>
            </a:pPr>
            <a:r>
              <a:rPr lang="en-GB" sz="2000" dirty="0">
                <a:latin typeface="Times New Roman" panose="02020603050405020304" pitchFamily="18" charset="0"/>
                <a:cs typeface="Times New Roman" panose="02020603050405020304" pitchFamily="18" charset="0"/>
              </a:rPr>
              <a:t>(An, Hou, and Levine, 2016).</a:t>
            </a:r>
          </a:p>
          <a:p>
            <a:pPr algn="just"/>
            <a:endParaRPr lang="en-US" dirty="0"/>
          </a:p>
        </p:txBody>
      </p:sp>
    </p:spTree>
    <p:extLst>
      <p:ext uri="{BB962C8B-B14F-4D97-AF65-F5344CB8AC3E}">
        <p14:creationId xmlns:p14="http://schemas.microsoft.com/office/powerpoint/2010/main" val="1985392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Data: Financial Development</a:t>
            </a:r>
          </a:p>
        </p:txBody>
      </p:sp>
      <p:graphicFrame>
        <p:nvGraphicFramePr>
          <p:cNvPr id="5" name="Diagram 4"/>
          <p:cNvGraphicFramePr/>
          <p:nvPr>
            <p:extLst>
              <p:ext uri="{D42A27DB-BD31-4B8C-83A1-F6EECF244321}">
                <p14:modId xmlns:p14="http://schemas.microsoft.com/office/powerpoint/2010/main" val="2017360383"/>
              </p:ext>
            </p:extLst>
          </p:nvPr>
        </p:nvGraphicFramePr>
        <p:xfrm>
          <a:off x="727075" y="1981887"/>
          <a:ext cx="5502275" cy="3800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1098593845"/>
              </p:ext>
            </p:extLst>
          </p:nvPr>
        </p:nvGraphicFramePr>
        <p:xfrm>
          <a:off x="6346825" y="1972362"/>
          <a:ext cx="5302250" cy="3810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620710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Findings </a:t>
            </a:r>
          </a:p>
        </p:txBody>
      </p:sp>
      <p:sp>
        <p:nvSpPr>
          <p:cNvPr id="3" name="Content Placeholder 2"/>
          <p:cNvSpPr>
            <a:spLocks noGrp="1"/>
          </p:cNvSpPr>
          <p:nvPr>
            <p:ph idx="1"/>
          </p:nvPr>
        </p:nvSpPr>
        <p:spPr>
          <a:xfrm>
            <a:off x="838200" y="1825625"/>
            <a:ext cx="10781714" cy="4351338"/>
          </a:xfrm>
        </p:spPr>
        <p:txBody>
          <a:bodyPr>
            <a:normAutofit/>
          </a:bodyPr>
          <a:lstStyle/>
          <a:p>
            <a:r>
              <a:rPr lang="en-US" dirty="0">
                <a:latin typeface="Times New Roman" panose="02020603050405020304" pitchFamily="18" charset="0"/>
                <a:cs typeface="Times New Roman" panose="02020603050405020304" pitchFamily="18" charset="0"/>
              </a:rPr>
              <a:t>Xinfang system → Development of financial market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Xinfang-finance </a:t>
            </a:r>
            <a:r>
              <a:rPr lang="en-US" b="1" dirty="0">
                <a:solidFill>
                  <a:srgbClr val="FF0000"/>
                </a:solidFill>
                <a:latin typeface="Times New Roman" panose="02020603050405020304" pitchFamily="18" charset="0"/>
                <a:cs typeface="Times New Roman" panose="02020603050405020304" pitchFamily="18" charset="0"/>
              </a:rPr>
              <a:t>&gt;</a:t>
            </a:r>
            <a:r>
              <a:rPr lang="en-US" dirty="0">
                <a:latin typeface="Times New Roman" panose="02020603050405020304" pitchFamily="18" charset="0"/>
                <a:cs typeface="Times New Roman" panose="02020603050405020304" pitchFamily="18" charset="0"/>
              </a:rPr>
              <a:t> in provinces with better formal legal institutions, less corruption and larger private economy.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Xinfang-finance </a:t>
            </a:r>
            <a:r>
              <a:rPr lang="en-US" b="1" dirty="0">
                <a:solidFill>
                  <a:srgbClr val="FF0000"/>
                </a:solidFill>
                <a:latin typeface="Times New Roman" panose="02020603050405020304" pitchFamily="18" charset="0"/>
                <a:cs typeface="Times New Roman" panose="02020603050405020304" pitchFamily="18" charset="0"/>
              </a:rPr>
              <a:t>&gt; </a:t>
            </a:r>
            <a:r>
              <a:rPr lang="en-US" dirty="0">
                <a:latin typeface="Times New Roman" panose="02020603050405020304" pitchFamily="18" charset="0"/>
                <a:cs typeface="Times New Roman" panose="02020603050405020304" pitchFamily="18" charset="0"/>
              </a:rPr>
              <a:t>in industries with larger size of non-current assets; and more dependence on external finance</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Xinfang-finance </a:t>
            </a:r>
            <a:r>
              <a:rPr lang="en-US" b="1" dirty="0">
                <a:solidFill>
                  <a:srgbClr val="FF0000"/>
                </a:solidFill>
                <a:latin typeface="Times New Roman" panose="02020603050405020304" pitchFamily="18" charset="0"/>
                <a:cs typeface="Times New Roman" panose="02020603050405020304" pitchFamily="18" charset="0"/>
              </a:rPr>
              <a:t>&gt; </a:t>
            </a:r>
            <a:r>
              <a:rPr lang="en-US" dirty="0">
                <a:latin typeface="Times New Roman" panose="02020603050405020304" pitchFamily="18" charset="0"/>
                <a:cs typeface="Times New Roman" panose="02020603050405020304" pitchFamily="18" charset="0"/>
              </a:rPr>
              <a:t>in non-SOEs (more long term debt and investments)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9893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Contributions </a:t>
            </a:r>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We contribute to the law-finance-growth (La Porta et al., 1997; 1998; 1999; 2000 and Beck, </a:t>
            </a:r>
            <a:r>
              <a:rPr lang="nl-NL" dirty="0">
                <a:solidFill>
                  <a:schemeClr val="tx1">
                    <a:lumMod val="75000"/>
                    <a:lumOff val="25000"/>
                  </a:schemeClr>
                </a:solidFill>
                <a:latin typeface="Times New Roman" panose="02020603050405020304" pitchFamily="18" charset="0"/>
                <a:cs typeface="Times New Roman" panose="02020603050405020304" pitchFamily="18" charset="0"/>
              </a:rPr>
              <a:t>Demirgüç-Kunt &amp; Levine, 2001; 2003</a:t>
            </a:r>
            <a:r>
              <a:rPr lang="en-US" dirty="0">
                <a:latin typeface="Times New Roman" panose="02020603050405020304" pitchFamily="18" charset="0"/>
                <a:cs typeface="Times New Roman" panose="02020603050405020304" pitchFamily="18" charset="0"/>
              </a:rPr>
              <a:t>) by providing a novel dataset of legal system that is based on eastern standards.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This paper relates to the research on China (Allen, Qian and Qian, 2005; </a:t>
            </a:r>
            <a:r>
              <a:rPr lang="en-GB" dirty="0">
                <a:latin typeface="Times New Roman" panose="02020603050405020304" pitchFamily="18" charset="0"/>
                <a:cs typeface="Times New Roman" panose="02020603050405020304" pitchFamily="18" charset="0"/>
              </a:rPr>
              <a:t>Clarke, Murrell, Whiting, 2008</a:t>
            </a:r>
            <a:r>
              <a:rPr lang="en-US" dirty="0">
                <a:latin typeface="Times New Roman" panose="02020603050405020304" pitchFamily="18" charset="0"/>
                <a:cs typeface="Times New Roman" panose="02020603050405020304" pitchFamily="18" charset="0"/>
              </a:rPr>
              <a:t>). We show that after considering the alternative legal system, the law-finance nexus does apply to China, which contradicts the evidence provided by previous research that ignores the alternative legal system. </a:t>
            </a:r>
          </a:p>
        </p:txBody>
      </p:sp>
    </p:spTree>
    <p:extLst>
      <p:ext uri="{BB962C8B-B14F-4D97-AF65-F5344CB8AC3E}">
        <p14:creationId xmlns:p14="http://schemas.microsoft.com/office/powerpoint/2010/main" val="2920703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Contributions </a:t>
            </a:r>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We also provides an explanation of a long-standing puzzle that</a:t>
            </a:r>
            <a:r>
              <a:rPr lang="en-GB" dirty="0">
                <a:latin typeface="Times New Roman" panose="02020603050405020304" pitchFamily="18" charset="0"/>
                <a:cs typeface="Times New Roman" panose="02020603050405020304" pitchFamily="18" charset="0"/>
              </a:rPr>
              <a:t> despite their weak legal institutions, some eastern countries can still grow their financial markets at an enormous rate. We show that alternative legal institutions that previously been ignored have a positive impact on financial market development.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9124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Motivation: Literature </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Legal institutions → Development of financial market</a:t>
            </a:r>
          </a:p>
          <a:p>
            <a:pPr marL="0" indent="0">
              <a:buNone/>
            </a:pPr>
            <a:r>
              <a:rPr lang="en-US" sz="2000" dirty="0">
                <a:latin typeface="Times New Roman" panose="02020603050405020304" pitchFamily="18" charset="0"/>
                <a:cs typeface="Times New Roman" panose="02020603050405020304" pitchFamily="18" charset="0"/>
              </a:rPr>
              <a:t>(La Porta et al., 1997; 1998; 1999; 2000 and Beck</a:t>
            </a:r>
            <a:r>
              <a:rPr lang="nl-NL" sz="2000" dirty="0">
                <a:solidFill>
                  <a:schemeClr val="tx1">
                    <a:lumMod val="75000"/>
                    <a:lumOff val="25000"/>
                  </a:schemeClr>
                </a:solidFill>
                <a:latin typeface="Times New Roman" panose="02020603050405020304" pitchFamily="18" charset="0"/>
                <a:cs typeface="Times New Roman" panose="02020603050405020304" pitchFamily="18" charset="0"/>
              </a:rPr>
              <a:t>, Demirgüç-Kunt &amp; Levine, 2001; 2003</a:t>
            </a:r>
            <a:r>
              <a:rPr lang="en-US" sz="2000" dirty="0">
                <a:latin typeface="Times New Roman" panose="02020603050405020304" pitchFamily="18" charset="0"/>
                <a:cs typeface="Times New Roman" panose="02020603050405020304" pitchFamily="18" charset="0"/>
              </a:rPr>
              <a:t>)</a:t>
            </a:r>
          </a:p>
          <a:p>
            <a:pPr marL="0" indent="0">
              <a:buNone/>
            </a:pPr>
            <a:endParaRPr lang="en-US" sz="2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Financial markets → Economic growth</a:t>
            </a:r>
          </a:p>
          <a:p>
            <a:pPr marL="0" indent="0">
              <a:buNone/>
            </a:pPr>
            <a:r>
              <a:rPr lang="en-US" sz="2000" dirty="0">
                <a:latin typeface="Times New Roman" panose="02020603050405020304" pitchFamily="18" charset="0"/>
                <a:cs typeface="Times New Roman" panose="02020603050405020304" pitchFamily="18" charset="0"/>
              </a:rPr>
              <a:t>(Levine, 1993;1997)</a:t>
            </a:r>
          </a:p>
          <a:p>
            <a:pPr marL="0" indent="0">
              <a:buNone/>
            </a:pPr>
            <a:endParaRPr lang="en-US" sz="2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Legal Institutions → Economic growth</a:t>
            </a:r>
          </a:p>
          <a:p>
            <a:pPr marL="0" indent="0">
              <a:buNone/>
            </a:pPr>
            <a:r>
              <a:rPr lang="en-US" sz="2000" dirty="0">
                <a:latin typeface="Times New Roman" panose="02020603050405020304" pitchFamily="18" charset="0"/>
                <a:cs typeface="Times New Roman" panose="02020603050405020304" pitchFamily="18" charset="0"/>
              </a:rPr>
              <a:t>(Acemoglu, Johnson, Robinson, 2000; 2001; Nunn, 2008)</a:t>
            </a:r>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204763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Motivation: Challenge</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Legal institutions are defined by </a:t>
            </a:r>
            <a:r>
              <a:rPr lang="en-US" dirty="0">
                <a:solidFill>
                  <a:srgbClr val="FF0000"/>
                </a:solidFill>
                <a:latin typeface="Times New Roman" panose="02020603050405020304" pitchFamily="18" charset="0"/>
                <a:cs typeface="Times New Roman" panose="02020603050405020304" pitchFamily="18" charset="0"/>
              </a:rPr>
              <a:t>western standards</a:t>
            </a:r>
            <a:r>
              <a:rPr lang="en-US" dirty="0">
                <a:latin typeface="Times New Roman" panose="02020603050405020304" pitchFamily="18" charset="0"/>
                <a:cs typeface="Times New Roman" panose="02020603050405020304" pitchFamily="18" charset="0"/>
              </a:rPr>
              <a:t>. </a:t>
            </a:r>
          </a:p>
          <a:p>
            <a:r>
              <a:rPr lang="en-US" dirty="0">
                <a:solidFill>
                  <a:srgbClr val="FF0000"/>
                </a:solidFill>
                <a:latin typeface="Times New Roman" panose="02020603050405020304" pitchFamily="18" charset="0"/>
                <a:cs typeface="Times New Roman" panose="02020603050405020304" pitchFamily="18" charset="0"/>
              </a:rPr>
              <a:t>Challenge:</a:t>
            </a:r>
            <a:r>
              <a:rPr lang="en-US" dirty="0">
                <a:latin typeface="Times New Roman" panose="02020603050405020304" pitchFamily="18" charset="0"/>
                <a:cs typeface="Times New Roman" panose="02020603050405020304" pitchFamily="18" charset="0"/>
              </a:rPr>
              <a:t> Law-finance nexus </a:t>
            </a:r>
            <a:r>
              <a:rPr lang="en-US" dirty="0">
                <a:solidFill>
                  <a:srgbClr val="FF0000"/>
                </a:solidFill>
                <a:latin typeface="Times New Roman" panose="02020603050405020304" pitchFamily="18" charset="0"/>
                <a:cs typeface="Times New Roman" panose="02020603050405020304" pitchFamily="18" charset="0"/>
              </a:rPr>
              <a:t>may not </a:t>
            </a:r>
            <a:r>
              <a:rPr lang="en-US" dirty="0">
                <a:latin typeface="Times New Roman" panose="02020603050405020304" pitchFamily="18" charset="0"/>
                <a:cs typeface="Times New Roman" panose="02020603050405020304" pitchFamily="18" charset="0"/>
              </a:rPr>
              <a:t>apply to eastern countries such as China. </a:t>
            </a:r>
            <a:r>
              <a:rPr lang="en-US" sz="2000" dirty="0">
                <a:latin typeface="Times New Roman" panose="02020603050405020304" pitchFamily="18" charset="0"/>
                <a:cs typeface="Times New Roman" panose="02020603050405020304" pitchFamily="18" charset="0"/>
              </a:rPr>
              <a:t>(Allen, Qian and Qian, 2005; </a:t>
            </a:r>
            <a:r>
              <a:rPr lang="en-GB" sz="2000" dirty="0">
                <a:latin typeface="Times New Roman" panose="02020603050405020304" pitchFamily="18" charset="0"/>
                <a:cs typeface="Times New Roman" panose="02020603050405020304" pitchFamily="18" charset="0"/>
              </a:rPr>
              <a:t>Clarke, Murrell, Whiting, 2008</a:t>
            </a:r>
            <a:r>
              <a:rPr lang="en-US" sz="2000" dirty="0">
                <a:latin typeface="Times New Roman" panose="02020603050405020304" pitchFamily="18" charset="0"/>
                <a:cs typeface="Times New Roman" panose="02020603050405020304" pitchFamily="18" charset="0"/>
              </a:rPr>
              <a:t>)</a:t>
            </a:r>
          </a:p>
          <a:p>
            <a:pPr marL="0" indent="0">
              <a:buNone/>
            </a:pPr>
            <a:endParaRPr lang="en-US" sz="2000" dirty="0"/>
          </a:p>
          <a:p>
            <a:pPr marL="0" indent="0">
              <a:buNone/>
            </a:pPr>
            <a:r>
              <a:rPr lang="en-US" dirty="0"/>
              <a:t> </a:t>
            </a:r>
          </a:p>
        </p:txBody>
      </p:sp>
      <p:graphicFrame>
        <p:nvGraphicFramePr>
          <p:cNvPr id="7" name="Chart 6"/>
          <p:cNvGraphicFramePr>
            <a:graphicFrameLocks/>
          </p:cNvGraphicFramePr>
          <p:nvPr>
            <p:extLst>
              <p:ext uri="{D42A27DB-BD31-4B8C-83A1-F6EECF244321}">
                <p14:modId xmlns:p14="http://schemas.microsoft.com/office/powerpoint/2010/main" val="3018598413"/>
              </p:ext>
            </p:extLst>
          </p:nvPr>
        </p:nvGraphicFramePr>
        <p:xfrm>
          <a:off x="3188016" y="3370288"/>
          <a:ext cx="5224464" cy="2806675"/>
        </p:xfrm>
        <a:graphic>
          <a:graphicData uri="http://schemas.openxmlformats.org/drawingml/2006/chart">
            <c:chart xmlns:c="http://schemas.openxmlformats.org/drawingml/2006/chart" xmlns:r="http://schemas.openxmlformats.org/officeDocument/2006/relationships" r:id="rId3"/>
          </a:graphicData>
        </a:graphic>
      </p:graphicFrame>
      <p:sp>
        <p:nvSpPr>
          <p:cNvPr id="8" name="Oval 7"/>
          <p:cNvSpPr/>
          <p:nvPr/>
        </p:nvSpPr>
        <p:spPr>
          <a:xfrm>
            <a:off x="4628271" y="4773625"/>
            <a:ext cx="717452" cy="117700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4409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Motivation: Big Questions </a:t>
            </a:r>
          </a:p>
        </p:txBody>
      </p:sp>
      <p:sp>
        <p:nvSpPr>
          <p:cNvPr id="3" name="Content Placeholder 2"/>
          <p:cNvSpPr>
            <a:spLocks noGrp="1"/>
          </p:cNvSpPr>
          <p:nvPr>
            <p:ph idx="1"/>
          </p:nvPr>
        </p:nvSpPr>
        <p:spPr/>
        <p:txBody>
          <a:bodyPr/>
          <a:lstStyle/>
          <a:p>
            <a:pPr algn="just"/>
            <a:r>
              <a:rPr lang="en-US" b="1" i="1" dirty="0">
                <a:latin typeface="Times New Roman" panose="02020603050405020304" pitchFamily="18" charset="0"/>
                <a:cs typeface="Times New Roman" panose="02020603050405020304" pitchFamily="18" charset="0"/>
              </a:rPr>
              <a:t>Does legal system promote finance in eastern countries, such as China? </a:t>
            </a:r>
          </a:p>
          <a:p>
            <a:pPr algn="just"/>
            <a:endParaRPr lang="en-US" b="1" i="1" dirty="0">
              <a:latin typeface="Times New Roman" panose="02020603050405020304" pitchFamily="18" charset="0"/>
              <a:cs typeface="Times New Roman" panose="02020603050405020304" pitchFamily="18" charset="0"/>
            </a:endParaRPr>
          </a:p>
          <a:p>
            <a:pPr algn="just"/>
            <a:r>
              <a:rPr lang="en-US" b="1" i="1" dirty="0">
                <a:latin typeface="Times New Roman" panose="02020603050405020304" pitchFamily="18" charset="0"/>
                <a:cs typeface="Times New Roman" panose="02020603050405020304" pitchFamily="18" charset="0"/>
              </a:rPr>
              <a:t>Why it does or does not? </a:t>
            </a:r>
          </a:p>
          <a:p>
            <a:pPr algn="just"/>
            <a:endParaRPr lang="en-US" b="1" i="1" dirty="0">
              <a:latin typeface="Times New Roman" panose="02020603050405020304" pitchFamily="18" charset="0"/>
              <a:cs typeface="Times New Roman" panose="02020603050405020304" pitchFamily="18" charset="0"/>
            </a:endParaRPr>
          </a:p>
          <a:p>
            <a:pPr algn="just"/>
            <a:r>
              <a:rPr lang="en-US" b="1" i="1" dirty="0">
                <a:latin typeface="Times New Roman" panose="02020603050405020304" pitchFamily="18" charset="0"/>
                <a:cs typeface="Times New Roman" panose="02020603050405020304" pitchFamily="18" charset="0"/>
              </a:rPr>
              <a:t>Why, despite their weak legal institutions, some eastern countries still grow their financial markets at an enormous rate? </a:t>
            </a:r>
          </a:p>
        </p:txBody>
      </p:sp>
    </p:spTree>
    <p:extLst>
      <p:ext uri="{BB962C8B-B14F-4D97-AF65-F5344CB8AC3E}">
        <p14:creationId xmlns:p14="http://schemas.microsoft.com/office/powerpoint/2010/main" val="2781284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Institutional Background: Definition </a:t>
            </a:r>
          </a:p>
        </p:txBody>
      </p:sp>
      <p:sp>
        <p:nvSpPr>
          <p:cNvPr id="3" name="Content Placeholder 2"/>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Xinfang: an alternative legal system deeply embedded in Chinese society since the first dynasty Xia (2070-1046 B.C.)</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The xinfang system is broadly defined as a mechanism for citizens to resolve disputes, file complaints, and seek resolutions from government and its associations on higher administrative level. </a:t>
            </a:r>
            <a:endParaRPr lang="en-US"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spTree>
    <p:extLst>
      <p:ext uri="{BB962C8B-B14F-4D97-AF65-F5344CB8AC3E}">
        <p14:creationId xmlns:p14="http://schemas.microsoft.com/office/powerpoint/2010/main" val="1236888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Institutional Background: Application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400867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0339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Institutional Background: Distinction</a:t>
            </a:r>
            <a:endParaRPr lang="en-US" dirty="0"/>
          </a:p>
        </p:txBody>
      </p:sp>
      <p:grpSp>
        <p:nvGrpSpPr>
          <p:cNvPr id="4" name="Group 3"/>
          <p:cNvGrpSpPr/>
          <p:nvPr/>
        </p:nvGrpSpPr>
        <p:grpSpPr>
          <a:xfrm>
            <a:off x="1352551" y="1574940"/>
            <a:ext cx="9239249" cy="3409950"/>
            <a:chOff x="1352551" y="1800225"/>
            <a:chExt cx="9239249" cy="3409950"/>
          </a:xfrm>
        </p:grpSpPr>
        <p:grpSp>
          <p:nvGrpSpPr>
            <p:cNvPr id="5" name="Group 4"/>
            <p:cNvGrpSpPr/>
            <p:nvPr/>
          </p:nvGrpSpPr>
          <p:grpSpPr>
            <a:xfrm>
              <a:off x="3528693" y="1800225"/>
              <a:ext cx="5216525" cy="3409950"/>
              <a:chOff x="3547743" y="2124075"/>
              <a:chExt cx="5216525" cy="3409950"/>
            </a:xfrm>
          </p:grpSpPr>
          <p:graphicFrame>
            <p:nvGraphicFramePr>
              <p:cNvPr id="9" name="Diagram 8"/>
              <p:cNvGraphicFramePr/>
              <p:nvPr>
                <p:extLst/>
              </p:nvPr>
            </p:nvGraphicFramePr>
            <p:xfrm>
              <a:off x="3547743" y="2124075"/>
              <a:ext cx="2930525" cy="3409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 9"/>
              <p:cNvGraphicFramePr/>
              <p:nvPr>
                <p:extLst/>
              </p:nvPr>
            </p:nvGraphicFramePr>
            <p:xfrm>
              <a:off x="5833743" y="2124075"/>
              <a:ext cx="2930525" cy="340995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grpSp>
          <p:nvGrpSpPr>
            <p:cNvPr id="6" name="Group 5"/>
            <p:cNvGrpSpPr/>
            <p:nvPr/>
          </p:nvGrpSpPr>
          <p:grpSpPr>
            <a:xfrm>
              <a:off x="1352551" y="2771774"/>
              <a:ext cx="9239249" cy="1952626"/>
              <a:chOff x="1352551" y="2771774"/>
              <a:chExt cx="9239249" cy="1952626"/>
            </a:xfrm>
          </p:grpSpPr>
          <p:sp>
            <p:nvSpPr>
              <p:cNvPr id="7" name="Rounded Rectangular Callout 6"/>
              <p:cNvSpPr/>
              <p:nvPr/>
            </p:nvSpPr>
            <p:spPr>
              <a:xfrm>
                <a:off x="1352551" y="2771774"/>
                <a:ext cx="1930060" cy="1952626"/>
              </a:xfrm>
              <a:prstGeom prst="wedgeRoundRectCallout">
                <a:avLst>
                  <a:gd name="adj1" fmla="val 129044"/>
                  <a:gd name="adj2" fmla="val -3270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latin typeface="Times New Roman" panose="02020603050405020304" pitchFamily="18" charset="0"/>
                    <a:cs typeface="Times New Roman" panose="02020603050405020304" pitchFamily="18" charset="0"/>
                  </a:rPr>
                  <a:t>Consult laws, but sometimes disregard it based on current circumstance and state policy</a:t>
                </a:r>
              </a:p>
            </p:txBody>
          </p:sp>
          <p:sp>
            <p:nvSpPr>
              <p:cNvPr id="8" name="Rounded Rectangular Callout 7"/>
              <p:cNvSpPr/>
              <p:nvPr/>
            </p:nvSpPr>
            <p:spPr>
              <a:xfrm>
                <a:off x="8991300" y="3651562"/>
                <a:ext cx="1600500" cy="1072838"/>
              </a:xfrm>
              <a:prstGeom prst="wedgeRoundRectCallout">
                <a:avLst>
                  <a:gd name="adj1" fmla="val -150103"/>
                  <a:gd name="adj2" fmla="val -2620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latin typeface="Times New Roman" panose="02020603050405020304" pitchFamily="18" charset="0"/>
                    <a:cs typeface="Times New Roman" panose="02020603050405020304" pitchFamily="18" charset="0"/>
                  </a:rPr>
                  <a:t>Completely base on the legal rules </a:t>
                </a:r>
              </a:p>
            </p:txBody>
          </p:sp>
        </p:grpSp>
      </p:grpSp>
    </p:spTree>
    <p:extLst>
      <p:ext uri="{BB962C8B-B14F-4D97-AF65-F5344CB8AC3E}">
        <p14:creationId xmlns:p14="http://schemas.microsoft.com/office/powerpoint/2010/main" val="2345973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Institutional Background: Distinction</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formal legal system (German civil law origin) was established by the end of the Qing dynasty (1912)</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xinfang system has always been there since 2000 years BC.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So attention should also be paid to the alternative legal systems. </a:t>
            </a:r>
          </a:p>
        </p:txBody>
      </p:sp>
    </p:spTree>
    <p:extLst>
      <p:ext uri="{BB962C8B-B14F-4D97-AF65-F5344CB8AC3E}">
        <p14:creationId xmlns:p14="http://schemas.microsoft.com/office/powerpoint/2010/main" val="2989054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Hypotheses</a:t>
            </a:r>
            <a:r>
              <a:rPr lang="en-US" dirty="0"/>
              <a:t> </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Xinfang system → Development of financial market</a:t>
            </a:r>
          </a:p>
          <a:p>
            <a:endParaRPr lang="en-US" dirty="0"/>
          </a:p>
          <a:p>
            <a:endParaRPr lang="en-US" dirty="0"/>
          </a:p>
        </p:txBody>
      </p:sp>
      <p:sp>
        <p:nvSpPr>
          <p:cNvPr id="5" name="Freeform 4"/>
          <p:cNvSpPr/>
          <p:nvPr/>
        </p:nvSpPr>
        <p:spPr>
          <a:xfrm>
            <a:off x="4844379" y="5479318"/>
            <a:ext cx="1476991" cy="1346493"/>
          </a:xfrm>
          <a:custGeom>
            <a:avLst/>
            <a:gdLst>
              <a:gd name="connsiteX0" fmla="*/ 0 w 741303"/>
              <a:gd name="connsiteY0" fmla="*/ 370652 h 741303"/>
              <a:gd name="connsiteX1" fmla="*/ 370652 w 741303"/>
              <a:gd name="connsiteY1" fmla="*/ 0 h 741303"/>
              <a:gd name="connsiteX2" fmla="*/ 741304 w 741303"/>
              <a:gd name="connsiteY2" fmla="*/ 370652 h 741303"/>
              <a:gd name="connsiteX3" fmla="*/ 370652 w 741303"/>
              <a:gd name="connsiteY3" fmla="*/ 741304 h 741303"/>
              <a:gd name="connsiteX4" fmla="*/ 0 w 741303"/>
              <a:gd name="connsiteY4" fmla="*/ 370652 h 741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1303" h="741303">
                <a:moveTo>
                  <a:pt x="0" y="370652"/>
                </a:moveTo>
                <a:cubicBezTo>
                  <a:pt x="0" y="165947"/>
                  <a:pt x="165947" y="0"/>
                  <a:pt x="370652" y="0"/>
                </a:cubicBezTo>
                <a:cubicBezTo>
                  <a:pt x="575357" y="0"/>
                  <a:pt x="741304" y="165947"/>
                  <a:pt x="741304" y="370652"/>
                </a:cubicBezTo>
                <a:cubicBezTo>
                  <a:pt x="741304" y="575357"/>
                  <a:pt x="575357" y="741304"/>
                  <a:pt x="370652" y="741304"/>
                </a:cubicBezTo>
                <a:cubicBezTo>
                  <a:pt x="165947" y="741304"/>
                  <a:pt x="0" y="575357"/>
                  <a:pt x="0" y="37065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341" tIns="126341" rIns="126341" bIns="126341" numCol="1" spcCol="1270" anchor="ctr" anchorCtr="0">
            <a:noAutofit/>
          </a:bodyPr>
          <a:lstStyle/>
          <a:p>
            <a:pPr lvl="0" algn="ctr" defTabSz="622300">
              <a:lnSpc>
                <a:spcPct val="90000"/>
              </a:lnSpc>
              <a:spcBef>
                <a:spcPct val="0"/>
              </a:spcBef>
              <a:spcAft>
                <a:spcPct val="35000"/>
              </a:spcAft>
            </a:pPr>
            <a:r>
              <a:rPr lang="en-US" sz="1200" dirty="0">
                <a:latin typeface="Times New Roman" panose="02020603050405020304" pitchFamily="18" charset="0"/>
                <a:cs typeface="Times New Roman" panose="02020603050405020304" pitchFamily="18" charset="0"/>
              </a:rPr>
              <a:t>Checks on government</a:t>
            </a:r>
            <a:endParaRPr lang="en-US" sz="1200" kern="1200" dirty="0">
              <a:latin typeface="Times New Roman" panose="02020603050405020304" pitchFamily="18" charset="0"/>
              <a:cs typeface="Times New Roman" panose="02020603050405020304" pitchFamily="18" charset="0"/>
            </a:endParaRPr>
          </a:p>
        </p:txBody>
      </p:sp>
      <p:sp>
        <p:nvSpPr>
          <p:cNvPr id="6" name="Freeform 5"/>
          <p:cNvSpPr/>
          <p:nvPr/>
        </p:nvSpPr>
        <p:spPr>
          <a:xfrm>
            <a:off x="4836364" y="2328534"/>
            <a:ext cx="1476991" cy="1346493"/>
          </a:xfrm>
          <a:custGeom>
            <a:avLst/>
            <a:gdLst>
              <a:gd name="connsiteX0" fmla="*/ 0 w 741303"/>
              <a:gd name="connsiteY0" fmla="*/ 370652 h 741303"/>
              <a:gd name="connsiteX1" fmla="*/ 370652 w 741303"/>
              <a:gd name="connsiteY1" fmla="*/ 0 h 741303"/>
              <a:gd name="connsiteX2" fmla="*/ 741304 w 741303"/>
              <a:gd name="connsiteY2" fmla="*/ 370652 h 741303"/>
              <a:gd name="connsiteX3" fmla="*/ 370652 w 741303"/>
              <a:gd name="connsiteY3" fmla="*/ 741304 h 741303"/>
              <a:gd name="connsiteX4" fmla="*/ 0 w 741303"/>
              <a:gd name="connsiteY4" fmla="*/ 370652 h 741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1303" h="741303">
                <a:moveTo>
                  <a:pt x="0" y="370652"/>
                </a:moveTo>
                <a:cubicBezTo>
                  <a:pt x="0" y="165947"/>
                  <a:pt x="165947" y="0"/>
                  <a:pt x="370652" y="0"/>
                </a:cubicBezTo>
                <a:cubicBezTo>
                  <a:pt x="575357" y="0"/>
                  <a:pt x="741304" y="165947"/>
                  <a:pt x="741304" y="370652"/>
                </a:cubicBezTo>
                <a:cubicBezTo>
                  <a:pt x="741304" y="575357"/>
                  <a:pt x="575357" y="741304"/>
                  <a:pt x="370652" y="741304"/>
                </a:cubicBezTo>
                <a:cubicBezTo>
                  <a:pt x="165947" y="741304"/>
                  <a:pt x="0" y="575357"/>
                  <a:pt x="0" y="37065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341" tIns="126341" rIns="126341" bIns="126341" numCol="1" spcCol="1270" anchor="ctr" anchorCtr="0">
            <a:noAutofit/>
          </a:bodyPr>
          <a:lstStyle/>
          <a:p>
            <a:pPr lvl="0" algn="ctr" defTabSz="622300">
              <a:lnSpc>
                <a:spcPct val="90000"/>
              </a:lnSpc>
              <a:spcBef>
                <a:spcPct val="0"/>
              </a:spcBef>
              <a:spcAft>
                <a:spcPct val="35000"/>
              </a:spcAft>
            </a:pPr>
            <a:r>
              <a:rPr lang="en-US" sz="1400" dirty="0">
                <a:latin typeface="Times New Roman" panose="02020603050405020304" pitchFamily="18" charset="0"/>
                <a:cs typeface="Times New Roman" panose="02020603050405020304" pitchFamily="18" charset="0"/>
              </a:rPr>
              <a:t>Property rights</a:t>
            </a:r>
            <a:endParaRPr lang="en-US" sz="1400" kern="1200" dirty="0">
              <a:latin typeface="Times New Roman" panose="02020603050405020304" pitchFamily="18" charset="0"/>
              <a:cs typeface="Times New Roman" panose="02020603050405020304" pitchFamily="18" charset="0"/>
            </a:endParaRPr>
          </a:p>
        </p:txBody>
      </p:sp>
      <p:sp>
        <p:nvSpPr>
          <p:cNvPr id="7" name="Freeform 6"/>
          <p:cNvSpPr/>
          <p:nvPr/>
        </p:nvSpPr>
        <p:spPr>
          <a:xfrm>
            <a:off x="6321370" y="4367385"/>
            <a:ext cx="306649" cy="381198"/>
          </a:xfrm>
          <a:custGeom>
            <a:avLst/>
            <a:gdLst>
              <a:gd name="connsiteX0" fmla="*/ 0 w 235734"/>
              <a:gd name="connsiteY0" fmla="*/ 55153 h 275764"/>
              <a:gd name="connsiteX1" fmla="*/ 117867 w 235734"/>
              <a:gd name="connsiteY1" fmla="*/ 55153 h 275764"/>
              <a:gd name="connsiteX2" fmla="*/ 117867 w 235734"/>
              <a:gd name="connsiteY2" fmla="*/ 0 h 275764"/>
              <a:gd name="connsiteX3" fmla="*/ 235734 w 235734"/>
              <a:gd name="connsiteY3" fmla="*/ 137882 h 275764"/>
              <a:gd name="connsiteX4" fmla="*/ 117867 w 235734"/>
              <a:gd name="connsiteY4" fmla="*/ 275764 h 275764"/>
              <a:gd name="connsiteX5" fmla="*/ 117867 w 235734"/>
              <a:gd name="connsiteY5" fmla="*/ 220611 h 275764"/>
              <a:gd name="connsiteX6" fmla="*/ 0 w 235734"/>
              <a:gd name="connsiteY6" fmla="*/ 220611 h 275764"/>
              <a:gd name="connsiteX7" fmla="*/ 0 w 235734"/>
              <a:gd name="connsiteY7" fmla="*/ 55153 h 275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734" h="275764">
                <a:moveTo>
                  <a:pt x="0" y="55153"/>
                </a:moveTo>
                <a:lnTo>
                  <a:pt x="117867" y="55153"/>
                </a:lnTo>
                <a:lnTo>
                  <a:pt x="117867" y="0"/>
                </a:lnTo>
                <a:lnTo>
                  <a:pt x="235734" y="137882"/>
                </a:lnTo>
                <a:lnTo>
                  <a:pt x="117867" y="275764"/>
                </a:lnTo>
                <a:lnTo>
                  <a:pt x="117867" y="220611"/>
                </a:lnTo>
                <a:lnTo>
                  <a:pt x="0" y="220611"/>
                </a:lnTo>
                <a:lnTo>
                  <a:pt x="0" y="55153"/>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55153" rIns="70720" bIns="55153" numCol="1" spcCol="1270" anchor="ctr" anchorCtr="0">
            <a:noAutofit/>
          </a:bodyPr>
          <a:lstStyle/>
          <a:p>
            <a:pPr lvl="0" algn="ctr" defTabSz="533400">
              <a:lnSpc>
                <a:spcPct val="90000"/>
              </a:lnSpc>
              <a:spcBef>
                <a:spcPct val="0"/>
              </a:spcBef>
              <a:spcAft>
                <a:spcPct val="35000"/>
              </a:spcAft>
            </a:pPr>
            <a:endParaRPr lang="en-US" sz="1200" kern="1200"/>
          </a:p>
        </p:txBody>
      </p:sp>
      <p:sp>
        <p:nvSpPr>
          <p:cNvPr id="8" name="Freeform 7"/>
          <p:cNvSpPr/>
          <p:nvPr/>
        </p:nvSpPr>
        <p:spPr>
          <a:xfrm>
            <a:off x="6787641" y="3533255"/>
            <a:ext cx="2105045" cy="2049457"/>
          </a:xfrm>
          <a:custGeom>
            <a:avLst/>
            <a:gdLst>
              <a:gd name="connsiteX0" fmla="*/ 0 w 1482607"/>
              <a:gd name="connsiteY0" fmla="*/ 741304 h 1482607"/>
              <a:gd name="connsiteX1" fmla="*/ 741304 w 1482607"/>
              <a:gd name="connsiteY1" fmla="*/ 0 h 1482607"/>
              <a:gd name="connsiteX2" fmla="*/ 1482608 w 1482607"/>
              <a:gd name="connsiteY2" fmla="*/ 741304 h 1482607"/>
              <a:gd name="connsiteX3" fmla="*/ 741304 w 1482607"/>
              <a:gd name="connsiteY3" fmla="*/ 1482608 h 1482607"/>
              <a:gd name="connsiteX4" fmla="*/ 0 w 1482607"/>
              <a:gd name="connsiteY4" fmla="*/ 741304 h 14826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2607" h="1482607">
                <a:moveTo>
                  <a:pt x="0" y="741304"/>
                </a:moveTo>
                <a:cubicBezTo>
                  <a:pt x="0" y="331893"/>
                  <a:pt x="331893" y="0"/>
                  <a:pt x="741304" y="0"/>
                </a:cubicBezTo>
                <a:cubicBezTo>
                  <a:pt x="1150715" y="0"/>
                  <a:pt x="1482608" y="331893"/>
                  <a:pt x="1482608" y="741304"/>
                </a:cubicBezTo>
                <a:cubicBezTo>
                  <a:pt x="1482608" y="1150715"/>
                  <a:pt x="1150715" y="1482608"/>
                  <a:pt x="741304" y="1482608"/>
                </a:cubicBezTo>
                <a:cubicBezTo>
                  <a:pt x="331893" y="1482608"/>
                  <a:pt x="0" y="1150715"/>
                  <a:pt x="0" y="741304"/>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2683" tIns="252683" rIns="252683" bIns="252683" numCol="1" spcCol="1270" anchor="ctr" anchorCtr="0">
            <a:noAutofit/>
          </a:bodyPr>
          <a:lstStyle/>
          <a:p>
            <a:pPr lvl="0" algn="ctr" defTabSz="1244600">
              <a:lnSpc>
                <a:spcPct val="90000"/>
              </a:lnSpc>
              <a:spcBef>
                <a:spcPct val="0"/>
              </a:spcBef>
              <a:spcAft>
                <a:spcPct val="35000"/>
              </a:spcAft>
            </a:pPr>
            <a:r>
              <a:rPr lang="en-US" sz="2000" dirty="0">
                <a:latin typeface="Times New Roman" panose="02020603050405020304" pitchFamily="18" charset="0"/>
                <a:cs typeface="Times New Roman" panose="02020603050405020304" pitchFamily="18" charset="0"/>
              </a:rPr>
              <a:t>Finance</a:t>
            </a:r>
            <a:endParaRPr lang="en-US" sz="2000" kern="1200" dirty="0">
              <a:latin typeface="Times New Roman" panose="02020603050405020304" pitchFamily="18" charset="0"/>
              <a:cs typeface="Times New Roman" panose="02020603050405020304" pitchFamily="18" charset="0"/>
            </a:endParaRPr>
          </a:p>
        </p:txBody>
      </p:sp>
      <p:sp>
        <p:nvSpPr>
          <p:cNvPr id="9" name="Freeform 8"/>
          <p:cNvSpPr/>
          <p:nvPr/>
        </p:nvSpPr>
        <p:spPr>
          <a:xfrm>
            <a:off x="4555438" y="3769363"/>
            <a:ext cx="306649" cy="381198"/>
          </a:xfrm>
          <a:custGeom>
            <a:avLst/>
            <a:gdLst>
              <a:gd name="connsiteX0" fmla="*/ 0 w 235734"/>
              <a:gd name="connsiteY0" fmla="*/ 55153 h 275764"/>
              <a:gd name="connsiteX1" fmla="*/ 117867 w 235734"/>
              <a:gd name="connsiteY1" fmla="*/ 55153 h 275764"/>
              <a:gd name="connsiteX2" fmla="*/ 117867 w 235734"/>
              <a:gd name="connsiteY2" fmla="*/ 0 h 275764"/>
              <a:gd name="connsiteX3" fmla="*/ 235734 w 235734"/>
              <a:gd name="connsiteY3" fmla="*/ 137882 h 275764"/>
              <a:gd name="connsiteX4" fmla="*/ 117867 w 235734"/>
              <a:gd name="connsiteY4" fmla="*/ 275764 h 275764"/>
              <a:gd name="connsiteX5" fmla="*/ 117867 w 235734"/>
              <a:gd name="connsiteY5" fmla="*/ 220611 h 275764"/>
              <a:gd name="connsiteX6" fmla="*/ 0 w 235734"/>
              <a:gd name="connsiteY6" fmla="*/ 220611 h 275764"/>
              <a:gd name="connsiteX7" fmla="*/ 0 w 235734"/>
              <a:gd name="connsiteY7" fmla="*/ 55153 h 275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734" h="275764">
                <a:moveTo>
                  <a:pt x="0" y="55153"/>
                </a:moveTo>
                <a:lnTo>
                  <a:pt x="117867" y="55153"/>
                </a:lnTo>
                <a:lnTo>
                  <a:pt x="117867" y="0"/>
                </a:lnTo>
                <a:lnTo>
                  <a:pt x="235734" y="137882"/>
                </a:lnTo>
                <a:lnTo>
                  <a:pt x="117867" y="275764"/>
                </a:lnTo>
                <a:lnTo>
                  <a:pt x="117867" y="220611"/>
                </a:lnTo>
                <a:lnTo>
                  <a:pt x="0" y="220611"/>
                </a:lnTo>
                <a:lnTo>
                  <a:pt x="0" y="55153"/>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55153" rIns="70720" bIns="55153" numCol="1" spcCol="1270" anchor="ctr" anchorCtr="0">
            <a:noAutofit/>
          </a:bodyPr>
          <a:lstStyle/>
          <a:p>
            <a:pPr lvl="0" algn="ctr" defTabSz="533400">
              <a:lnSpc>
                <a:spcPct val="90000"/>
              </a:lnSpc>
              <a:spcBef>
                <a:spcPct val="0"/>
              </a:spcBef>
              <a:spcAft>
                <a:spcPct val="35000"/>
              </a:spcAft>
            </a:pPr>
            <a:endParaRPr lang="en-US" sz="1200" kern="1200"/>
          </a:p>
        </p:txBody>
      </p:sp>
      <p:sp>
        <p:nvSpPr>
          <p:cNvPr id="10" name="Freeform 9"/>
          <p:cNvSpPr/>
          <p:nvPr/>
        </p:nvSpPr>
        <p:spPr>
          <a:xfrm>
            <a:off x="4555438" y="4972723"/>
            <a:ext cx="306649" cy="381198"/>
          </a:xfrm>
          <a:custGeom>
            <a:avLst/>
            <a:gdLst>
              <a:gd name="connsiteX0" fmla="*/ 0 w 235734"/>
              <a:gd name="connsiteY0" fmla="*/ 55153 h 275764"/>
              <a:gd name="connsiteX1" fmla="*/ 117867 w 235734"/>
              <a:gd name="connsiteY1" fmla="*/ 55153 h 275764"/>
              <a:gd name="connsiteX2" fmla="*/ 117867 w 235734"/>
              <a:gd name="connsiteY2" fmla="*/ 0 h 275764"/>
              <a:gd name="connsiteX3" fmla="*/ 235734 w 235734"/>
              <a:gd name="connsiteY3" fmla="*/ 137882 h 275764"/>
              <a:gd name="connsiteX4" fmla="*/ 117867 w 235734"/>
              <a:gd name="connsiteY4" fmla="*/ 275764 h 275764"/>
              <a:gd name="connsiteX5" fmla="*/ 117867 w 235734"/>
              <a:gd name="connsiteY5" fmla="*/ 220611 h 275764"/>
              <a:gd name="connsiteX6" fmla="*/ 0 w 235734"/>
              <a:gd name="connsiteY6" fmla="*/ 220611 h 275764"/>
              <a:gd name="connsiteX7" fmla="*/ 0 w 235734"/>
              <a:gd name="connsiteY7" fmla="*/ 55153 h 275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734" h="275764">
                <a:moveTo>
                  <a:pt x="0" y="55153"/>
                </a:moveTo>
                <a:lnTo>
                  <a:pt x="117867" y="55153"/>
                </a:lnTo>
                <a:lnTo>
                  <a:pt x="117867" y="0"/>
                </a:lnTo>
                <a:lnTo>
                  <a:pt x="235734" y="137882"/>
                </a:lnTo>
                <a:lnTo>
                  <a:pt x="117867" y="275764"/>
                </a:lnTo>
                <a:lnTo>
                  <a:pt x="117867" y="220611"/>
                </a:lnTo>
                <a:lnTo>
                  <a:pt x="0" y="220611"/>
                </a:lnTo>
                <a:lnTo>
                  <a:pt x="0" y="55153"/>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55153" rIns="70720" bIns="55153" numCol="1" spcCol="1270" anchor="ctr" anchorCtr="0">
            <a:noAutofit/>
          </a:bodyPr>
          <a:lstStyle/>
          <a:p>
            <a:pPr lvl="0" algn="ctr" defTabSz="533400">
              <a:lnSpc>
                <a:spcPct val="90000"/>
              </a:lnSpc>
              <a:spcBef>
                <a:spcPct val="0"/>
              </a:spcBef>
              <a:spcAft>
                <a:spcPct val="35000"/>
              </a:spcAft>
            </a:pPr>
            <a:endParaRPr lang="en-US" sz="1200" kern="1200"/>
          </a:p>
        </p:txBody>
      </p:sp>
      <p:sp>
        <p:nvSpPr>
          <p:cNvPr id="11" name="Freeform 10"/>
          <p:cNvSpPr/>
          <p:nvPr/>
        </p:nvSpPr>
        <p:spPr>
          <a:xfrm>
            <a:off x="2521436" y="3884003"/>
            <a:ext cx="1385189" cy="1347960"/>
          </a:xfrm>
          <a:custGeom>
            <a:avLst/>
            <a:gdLst>
              <a:gd name="connsiteX0" fmla="*/ 0 w 1482607"/>
              <a:gd name="connsiteY0" fmla="*/ 741304 h 1482607"/>
              <a:gd name="connsiteX1" fmla="*/ 741304 w 1482607"/>
              <a:gd name="connsiteY1" fmla="*/ 0 h 1482607"/>
              <a:gd name="connsiteX2" fmla="*/ 1482608 w 1482607"/>
              <a:gd name="connsiteY2" fmla="*/ 741304 h 1482607"/>
              <a:gd name="connsiteX3" fmla="*/ 741304 w 1482607"/>
              <a:gd name="connsiteY3" fmla="*/ 1482608 h 1482607"/>
              <a:gd name="connsiteX4" fmla="*/ 0 w 1482607"/>
              <a:gd name="connsiteY4" fmla="*/ 741304 h 14826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2607" h="1482607">
                <a:moveTo>
                  <a:pt x="0" y="741304"/>
                </a:moveTo>
                <a:cubicBezTo>
                  <a:pt x="0" y="331893"/>
                  <a:pt x="331893" y="0"/>
                  <a:pt x="741304" y="0"/>
                </a:cubicBezTo>
                <a:cubicBezTo>
                  <a:pt x="1150715" y="0"/>
                  <a:pt x="1482608" y="331893"/>
                  <a:pt x="1482608" y="741304"/>
                </a:cubicBezTo>
                <a:cubicBezTo>
                  <a:pt x="1482608" y="1150715"/>
                  <a:pt x="1150715" y="1482608"/>
                  <a:pt x="741304" y="1482608"/>
                </a:cubicBezTo>
                <a:cubicBezTo>
                  <a:pt x="331893" y="1482608"/>
                  <a:pt x="0" y="1150715"/>
                  <a:pt x="0" y="741304"/>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2683" tIns="252683" rIns="252683" bIns="252683" numCol="1" spcCol="1270" anchor="ctr" anchorCtr="0">
            <a:noAutofit/>
          </a:bodyPr>
          <a:lstStyle/>
          <a:p>
            <a:pPr lvl="0" algn="ctr" defTabSz="1244600">
              <a:lnSpc>
                <a:spcPct val="90000"/>
              </a:lnSpc>
              <a:spcBef>
                <a:spcPct val="0"/>
              </a:spcBef>
              <a:spcAft>
                <a:spcPct val="35000"/>
              </a:spcAft>
            </a:pPr>
            <a:r>
              <a:rPr lang="en-US" sz="2000" dirty="0">
                <a:latin typeface="Times New Roman" panose="02020603050405020304" pitchFamily="18" charset="0"/>
                <a:cs typeface="Times New Roman" panose="02020603050405020304" pitchFamily="18" charset="0"/>
              </a:rPr>
              <a:t>Xinfang</a:t>
            </a:r>
            <a:endParaRPr lang="en-US" sz="2000" kern="1200" dirty="0">
              <a:latin typeface="Times New Roman" panose="02020603050405020304" pitchFamily="18" charset="0"/>
              <a:cs typeface="Times New Roman" panose="02020603050405020304" pitchFamily="18" charset="0"/>
            </a:endParaRPr>
          </a:p>
        </p:txBody>
      </p:sp>
      <p:sp>
        <p:nvSpPr>
          <p:cNvPr id="12" name="Freeform 11"/>
          <p:cNvSpPr/>
          <p:nvPr/>
        </p:nvSpPr>
        <p:spPr>
          <a:xfrm>
            <a:off x="4836363" y="3865550"/>
            <a:ext cx="1476991" cy="1346493"/>
          </a:xfrm>
          <a:custGeom>
            <a:avLst/>
            <a:gdLst>
              <a:gd name="connsiteX0" fmla="*/ 0 w 741303"/>
              <a:gd name="connsiteY0" fmla="*/ 370652 h 741303"/>
              <a:gd name="connsiteX1" fmla="*/ 370652 w 741303"/>
              <a:gd name="connsiteY1" fmla="*/ 0 h 741303"/>
              <a:gd name="connsiteX2" fmla="*/ 741304 w 741303"/>
              <a:gd name="connsiteY2" fmla="*/ 370652 h 741303"/>
              <a:gd name="connsiteX3" fmla="*/ 370652 w 741303"/>
              <a:gd name="connsiteY3" fmla="*/ 741304 h 741303"/>
              <a:gd name="connsiteX4" fmla="*/ 0 w 741303"/>
              <a:gd name="connsiteY4" fmla="*/ 370652 h 741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1303" h="741303">
                <a:moveTo>
                  <a:pt x="0" y="370652"/>
                </a:moveTo>
                <a:cubicBezTo>
                  <a:pt x="0" y="165947"/>
                  <a:pt x="165947" y="0"/>
                  <a:pt x="370652" y="0"/>
                </a:cubicBezTo>
                <a:cubicBezTo>
                  <a:pt x="575357" y="0"/>
                  <a:pt x="741304" y="165947"/>
                  <a:pt x="741304" y="370652"/>
                </a:cubicBezTo>
                <a:cubicBezTo>
                  <a:pt x="741304" y="575357"/>
                  <a:pt x="575357" y="741304"/>
                  <a:pt x="370652" y="741304"/>
                </a:cubicBezTo>
                <a:cubicBezTo>
                  <a:pt x="165947" y="741304"/>
                  <a:pt x="0" y="575357"/>
                  <a:pt x="0" y="37065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341" tIns="126341" rIns="126341" bIns="126341" numCol="1" spcCol="1270" anchor="ctr" anchorCtr="0">
            <a:noAutofit/>
          </a:bodyPr>
          <a:lstStyle/>
          <a:p>
            <a:pPr lvl="0" algn="ctr" defTabSz="622300">
              <a:lnSpc>
                <a:spcPct val="90000"/>
              </a:lnSpc>
              <a:spcBef>
                <a:spcPct val="0"/>
              </a:spcBef>
              <a:spcAft>
                <a:spcPct val="35000"/>
              </a:spcAft>
            </a:pPr>
            <a:r>
              <a:rPr lang="en-US" sz="1400" dirty="0">
                <a:latin typeface="Times New Roman" panose="02020603050405020304" pitchFamily="18" charset="0"/>
                <a:cs typeface="Times New Roman" panose="02020603050405020304" pitchFamily="18" charset="0"/>
              </a:rPr>
              <a:t>Private contract</a:t>
            </a:r>
            <a:endParaRPr lang="en-US" sz="1400" kern="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658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TotalTime>
  <Words>1347</Words>
  <Application>Microsoft Office PowerPoint</Application>
  <PresentationFormat>Widescreen</PresentationFormat>
  <Paragraphs>127</Paragraphs>
  <Slides>16</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Alternative Legal Institutions, Xinfang and Finance</vt:lpstr>
      <vt:lpstr>Motivation: Literature </vt:lpstr>
      <vt:lpstr>Motivation: Challenge</vt:lpstr>
      <vt:lpstr>Motivation: Big Questions </vt:lpstr>
      <vt:lpstr>Institutional Background: Definition </vt:lpstr>
      <vt:lpstr>Institutional Background: Application</vt:lpstr>
      <vt:lpstr>Institutional Background: Distinction</vt:lpstr>
      <vt:lpstr>Institutional Background: Distinction</vt:lpstr>
      <vt:lpstr>Hypotheses </vt:lpstr>
      <vt:lpstr>Data: Xinfang</vt:lpstr>
      <vt:lpstr>Data: Coding</vt:lpstr>
      <vt:lpstr>Data: Coding</vt:lpstr>
      <vt:lpstr>Data: Financial Development</vt:lpstr>
      <vt:lpstr>Findings </vt:lpstr>
      <vt:lpstr>Contributions </vt:lpstr>
      <vt:lpstr>Contributions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Legal Institutions, Xinfang and Finance</dc:title>
  <dc:creator>Jiafu An</dc:creator>
  <cp:lastModifiedBy>Jiafu An</cp:lastModifiedBy>
  <cp:revision>69</cp:revision>
  <dcterms:created xsi:type="dcterms:W3CDTF">2016-12-15T09:49:56Z</dcterms:created>
  <dcterms:modified xsi:type="dcterms:W3CDTF">2016-12-15T19:36:07Z</dcterms:modified>
</cp:coreProperties>
</file>