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98" r:id="rId2"/>
    <p:sldId id="386" r:id="rId3"/>
    <p:sldId id="410" r:id="rId4"/>
    <p:sldId id="411" r:id="rId5"/>
    <p:sldId id="412" r:id="rId6"/>
    <p:sldId id="405" r:id="rId7"/>
    <p:sldId id="406" r:id="rId8"/>
    <p:sldId id="407" r:id="rId9"/>
    <p:sldId id="409" r:id="rId10"/>
    <p:sldId id="408" r:id="rId11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9735" autoAdjust="0"/>
  </p:normalViewPr>
  <p:slideViewPr>
    <p:cSldViewPr>
      <p:cViewPr varScale="1">
        <p:scale>
          <a:sx n="56" d="100"/>
          <a:sy n="56" d="100"/>
        </p:scale>
        <p:origin x="9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526" y="666"/>
      </p:cViewPr>
      <p:guideLst>
        <p:guide orient="horz" pos="2924"/>
        <p:guide pos="22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27137" cy="4635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10" tIns="46453" rIns="92910" bIns="46453" numCol="1" anchor="t" anchorCtr="0" compatLnSpc="1">
            <a:prstTxWarp prst="textNoShape">
              <a:avLst/>
            </a:prstTxWarp>
          </a:bodyPr>
          <a:lstStyle>
            <a:lvl1pPr defTabSz="929893">
              <a:defRPr sz="1200"/>
            </a:lvl1pPr>
          </a:lstStyle>
          <a:p>
            <a:r>
              <a:rPr lang="en-US" dirty="0"/>
              <a:t>Prof. </a:t>
            </a:r>
            <a:r>
              <a:rPr lang="en-US" dirty="0" smtClean="0"/>
              <a:t>Venkatesh Panchapagesan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5" y="1"/>
            <a:ext cx="3027136" cy="4635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10" tIns="46453" rIns="92910" bIns="46453" numCol="1" anchor="t" anchorCtr="0" compatLnSpc="1">
            <a:prstTxWarp prst="textNoShape">
              <a:avLst/>
            </a:prstTxWarp>
          </a:bodyPr>
          <a:lstStyle>
            <a:lvl1pPr algn="r" defTabSz="929893">
              <a:defRPr sz="1200"/>
            </a:lvl1pPr>
          </a:lstStyle>
          <a:p>
            <a:r>
              <a:rPr lang="en-US" dirty="0" smtClean="0"/>
              <a:t>COR1-GB.2311.0A Foundations of Finance</a:t>
            </a: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31"/>
            <a:ext cx="3027137" cy="4635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10" tIns="46453" rIns="92910" bIns="46453" numCol="1" anchor="b" anchorCtr="0" compatLnSpc="1">
            <a:prstTxWarp prst="textNoShape">
              <a:avLst/>
            </a:prstTxWarp>
          </a:bodyPr>
          <a:lstStyle>
            <a:lvl1pPr defTabSz="929893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5" y="8820131"/>
            <a:ext cx="3027136" cy="46357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10" tIns="46453" rIns="92910" bIns="46453" numCol="1" anchor="b" anchorCtr="0" compatLnSpc="1">
            <a:prstTxWarp prst="textNoShape">
              <a:avLst/>
            </a:prstTxWarp>
          </a:bodyPr>
          <a:lstStyle>
            <a:lvl1pPr algn="r" defTabSz="929893">
              <a:defRPr sz="1200"/>
            </a:lvl1pPr>
          </a:lstStyle>
          <a:p>
            <a:fld id="{71FD34CA-DE4C-4F18-8CB4-7A3ED147E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0603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48358" cy="45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2" tIns="45742" rIns="91482" bIns="45742" numCol="1" anchor="t" anchorCtr="0" compatLnSpc="1">
            <a:prstTxWarp prst="textNoShape">
              <a:avLst/>
            </a:prstTxWarp>
          </a:bodyPr>
          <a:lstStyle>
            <a:lvl1pPr defTabSz="913234">
              <a:defRPr sz="1200"/>
            </a:lvl1pPr>
          </a:lstStyle>
          <a:p>
            <a:r>
              <a:rPr lang="en-US" dirty="0" smtClean="0"/>
              <a:t>Prof. Venkatesh Panchapagesan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12" y="2"/>
            <a:ext cx="3048358" cy="45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2" tIns="45742" rIns="91482" bIns="45742" numCol="1" anchor="t" anchorCtr="0" compatLnSpc="1">
            <a:prstTxWarp prst="textNoShape">
              <a:avLst/>
            </a:prstTxWarp>
          </a:bodyPr>
          <a:lstStyle>
            <a:lvl1pPr algn="r" defTabSz="913234">
              <a:defRPr sz="1200"/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5800"/>
            <a:ext cx="4678362" cy="3509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054" y="4425415"/>
            <a:ext cx="5105356" cy="419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2" tIns="45742" rIns="91482" bIns="45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50830"/>
            <a:ext cx="3048358" cy="45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2" tIns="45742" rIns="91482" bIns="45742" numCol="1" anchor="b" anchorCtr="0" compatLnSpc="1">
            <a:prstTxWarp prst="textNoShape">
              <a:avLst/>
            </a:prstTxWarp>
          </a:bodyPr>
          <a:lstStyle>
            <a:lvl1pPr defTabSz="913234">
              <a:defRPr sz="1200"/>
            </a:lvl1pPr>
          </a:lstStyle>
          <a:p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12" y="8850830"/>
            <a:ext cx="3048358" cy="45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2" tIns="45742" rIns="91482" bIns="45742" numCol="1" anchor="b" anchorCtr="0" compatLnSpc="1">
            <a:prstTxWarp prst="textNoShape">
              <a:avLst/>
            </a:prstTxWarp>
          </a:bodyPr>
          <a:lstStyle>
            <a:lvl1pPr algn="r" defTabSz="913234">
              <a:defRPr sz="1200"/>
            </a:lvl1pPr>
          </a:lstStyle>
          <a:p>
            <a:fld id="{CF0B417C-9C1B-4578-8992-4985A369C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765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32D1B-403A-4A28-90CC-E2C2AFCEB434}" type="slidenum">
              <a:rPr lang="en-US"/>
              <a:pPr/>
              <a:t>1</a:t>
            </a:fld>
            <a:endParaRPr lang="en-US"/>
          </a:p>
        </p:txBody>
      </p:sp>
      <p:sp>
        <p:nvSpPr>
          <p:cNvPr id="147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18085" marR="0" indent="-218085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Bring</a:t>
            </a:r>
            <a:r>
              <a:rPr lang="en-US" baseline="0" dirty="0" smtClean="0"/>
              <a:t> out my Canada connection from dissertation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890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7D5F5-4714-4F14-BCA7-DC93C3678FCB}" type="slidenum">
              <a:rPr lang="en-US"/>
              <a:pPr/>
              <a:t>2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ym typeface="Wingdings" panose="05000000000000000000" pitchFamily="2" charset="2"/>
              </a:rPr>
              <a:t>Most interventions are tradeoffs anyway…so there is bound to be some negative consequences</a:t>
            </a:r>
          </a:p>
          <a:p>
            <a:pPr>
              <a:buFontTx/>
              <a:buNone/>
            </a:pPr>
            <a:r>
              <a:rPr lang="en-US" dirty="0" smtClean="0">
                <a:sym typeface="Wingdings" panose="05000000000000000000" pitchFamily="2" charset="2"/>
              </a:rPr>
              <a:t>Regulatory actions are like a game…industry</a:t>
            </a:r>
            <a:r>
              <a:rPr lang="en-US" baseline="0" dirty="0" smtClean="0">
                <a:sym typeface="Wingdings" panose="05000000000000000000" pitchFamily="2" charset="2"/>
              </a:rPr>
              <a:t> moves first, regulators move second, industry moves again….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314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Alpha is a tiny market; TSX sees no blip</a:t>
            </a:r>
            <a:r>
              <a:rPr lang="en-US" baseline="0" dirty="0" smtClean="0"/>
              <a:t> in market share</a:t>
            </a:r>
          </a:p>
          <a:p>
            <a:r>
              <a:rPr lang="en-US" baseline="0" dirty="0" smtClean="0"/>
              <a:t>Also no major change in effective spreads in other markets (Table 2)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Prof. Venkatesh Panchapagesan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B417C-9C1B-4578-8992-4985A369C5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21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Alpha is a tiny market; TSX sees no blip</a:t>
            </a:r>
            <a:r>
              <a:rPr lang="en-US" baseline="0" dirty="0" smtClean="0"/>
              <a:t> in market share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Prof. Venkatesh Panchapagesan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B417C-9C1B-4578-8992-4985A369C5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97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Abstracting from</a:t>
            </a:r>
            <a:r>
              <a:rPr lang="en-US" baseline="0" dirty="0" smtClean="0"/>
              <a:t> large and small investors etc…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Prof. Venkatesh Panchapagesan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B417C-9C1B-4578-8992-4985A369C5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2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Instant </a:t>
            </a:r>
            <a:r>
              <a:rPr lang="en-US" dirty="0" smtClean="0">
                <a:sym typeface="Wingdings" panose="05000000000000000000" pitchFamily="2" charset="2"/>
              </a:rPr>
              <a:t> minute used in language (no</a:t>
            </a:r>
            <a:r>
              <a:rPr lang="en-US" baseline="0" dirty="0" smtClean="0">
                <a:sym typeface="Wingdings" panose="05000000000000000000" pitchFamily="2" charset="2"/>
              </a:rPr>
              <a:t> longer relevant)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Prof. Venkatesh Panchapagesan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B417C-9C1B-4578-8992-4985A369C5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D1ECCA-D484-4AD6-B375-61DC87266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4AD5-FCB7-48FD-B6E5-B934657C7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732A-02D6-48FE-A691-1C67ED6A7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07517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  <a:latin typeface="+mn-lt"/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  <a:latin typeface="+mn-lt"/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  <a:latin typeface="+mn-lt"/>
              </a:defRPr>
            </a:lvl4pPr>
            <a:lvl5pPr>
              <a:spcBef>
                <a:spcPts val="600"/>
              </a:spcBef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16F2-46A5-4E82-A1B1-F0AD551A0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D3DB-5C7D-4994-A47B-82E3F27EE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9878CB-C425-41AD-ADD8-37B802918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81415F-E4DD-4535-8F6D-2452358E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0E69-F8D3-427B-8475-8A184AEF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6D8C-CE2C-4132-85DB-ECB4965F5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4ADD-D993-4AE2-B6C7-407E1C422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075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CFB7F2-F98B-4F82-A4D1-EED4BD37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76999" y="6380860"/>
            <a:ext cx="2396475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458200" cy="19050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5400" dirty="0" smtClean="0"/>
              <a:t>The Value of a Millisecond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Chen, Foley, Goldstein and </a:t>
            </a:r>
            <a:r>
              <a:rPr lang="en-US" sz="3200" dirty="0" err="1" smtClean="0"/>
              <a:t>Ruf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2667000" y="2286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65532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Discussion</a:t>
            </a:r>
          </a:p>
          <a:p>
            <a:endParaRPr lang="en-US" dirty="0"/>
          </a:p>
          <a:p>
            <a:r>
              <a:rPr lang="en-US" dirty="0" smtClean="0"/>
              <a:t>Venky Panchapagesan</a:t>
            </a:r>
          </a:p>
          <a:p>
            <a:r>
              <a:rPr lang="en-US" dirty="0" smtClean="0"/>
              <a:t>IIM Bangalore</a:t>
            </a:r>
          </a:p>
          <a:p>
            <a:r>
              <a:rPr lang="en-US" dirty="0" smtClean="0"/>
              <a:t>December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Other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30" y="1905000"/>
            <a:ext cx="8229600" cy="45323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Increase in quote fading since posting orders are not subject to speed delay</a:t>
            </a:r>
          </a:p>
          <a:p>
            <a:pPr lvl="2"/>
            <a:r>
              <a:rPr lang="en-US" dirty="0" smtClean="0"/>
              <a:t>Trade strings are computed by clubbing trades within 30 </a:t>
            </a:r>
            <a:r>
              <a:rPr lang="en-US" dirty="0" err="1" smtClean="0"/>
              <a:t>ms.</a:t>
            </a:r>
            <a:r>
              <a:rPr lang="en-US" dirty="0" smtClean="0"/>
              <a:t>  But speed delay is only for 1-3 </a:t>
            </a:r>
            <a:r>
              <a:rPr lang="en-US" dirty="0" err="1" smtClean="0"/>
              <a:t>ms.</a:t>
            </a:r>
            <a:endParaRPr lang="en-US" dirty="0"/>
          </a:p>
          <a:p>
            <a:pPr lvl="1"/>
            <a:r>
              <a:rPr lang="en-US" dirty="0" smtClean="0"/>
              <a:t>Quote fading to avoid institutional SOR sprays</a:t>
            </a:r>
          </a:p>
          <a:p>
            <a:pPr lvl="2"/>
            <a:r>
              <a:rPr lang="en-US" dirty="0" smtClean="0"/>
              <a:t>SOR is less likely to use Alpha in the mix</a:t>
            </a:r>
          </a:p>
          <a:p>
            <a:pPr lvl="1"/>
            <a:r>
              <a:rPr lang="en-US" dirty="0" smtClean="0"/>
              <a:t>Informed trading definition</a:t>
            </a:r>
          </a:p>
          <a:p>
            <a:pPr lvl="2"/>
            <a:r>
              <a:rPr lang="en-US" dirty="0" smtClean="0"/>
              <a:t>Market resiliency is affected by speed bump rule; so quotes are more likely to stay moved after a trade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Empirics that were missed out</a:t>
            </a:r>
          </a:p>
          <a:p>
            <a:pPr lvl="1"/>
            <a:r>
              <a:rPr lang="en-US" dirty="0"/>
              <a:t>More price improving orders post-change</a:t>
            </a:r>
          </a:p>
          <a:p>
            <a:pPr lvl="1"/>
            <a:r>
              <a:rPr lang="en-US" dirty="0" smtClean="0"/>
              <a:t>Time between posting and trading should have come down for limit orders post-change</a:t>
            </a:r>
          </a:p>
          <a:p>
            <a:pPr lvl="1"/>
            <a:endParaRPr lang="en-US" dirty="0"/>
          </a:p>
          <a:p>
            <a:r>
              <a:rPr lang="en-US" dirty="0" smtClean="0"/>
              <a:t>Use of 1-min volatility measures (about 2000 trade strings)</a:t>
            </a:r>
          </a:p>
          <a:p>
            <a:endParaRPr lang="en-US" dirty="0" smtClean="0"/>
          </a:p>
          <a:p>
            <a:r>
              <a:rPr lang="en-US" dirty="0" smtClean="0"/>
              <a:t>Were these Canadian shares traded in the US markets as well as ordinaries?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9615" y="609600"/>
            <a:ext cx="8229600" cy="1066800"/>
          </a:xfrm>
        </p:spPr>
        <p:txBody>
          <a:bodyPr/>
          <a:lstStyle/>
          <a:p>
            <a:r>
              <a:rPr lang="en-US" dirty="0" smtClean="0"/>
              <a:t>Key Contribution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17968"/>
            <a:ext cx="8229600" cy="440663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Important to assess regulatory interventions using data</a:t>
            </a:r>
            <a:endParaRPr lang="en-IN" dirty="0" smtClean="0"/>
          </a:p>
          <a:p>
            <a:pPr lvl="1"/>
            <a:r>
              <a:rPr lang="en-IN" dirty="0" smtClean="0"/>
              <a:t>Difficult </a:t>
            </a:r>
            <a:r>
              <a:rPr lang="en-IN" dirty="0"/>
              <a:t>to do well </a:t>
            </a:r>
            <a:r>
              <a:rPr lang="en-IN" i="1" dirty="0"/>
              <a:t>controlled assessments </a:t>
            </a:r>
            <a:r>
              <a:rPr lang="en-IN" dirty="0"/>
              <a:t>because of </a:t>
            </a:r>
            <a:r>
              <a:rPr lang="en-IN" dirty="0" smtClean="0"/>
              <a:t>overlapping issues</a:t>
            </a:r>
            <a:endParaRPr lang="en-IN" dirty="0"/>
          </a:p>
          <a:p>
            <a:pPr lvl="1"/>
            <a:r>
              <a:rPr lang="en-IN" dirty="0" smtClean="0"/>
              <a:t>Difficult to assess identify and quantify </a:t>
            </a:r>
            <a:r>
              <a:rPr lang="en-IN" i="1" dirty="0" smtClean="0"/>
              <a:t>externalities</a:t>
            </a:r>
          </a:p>
          <a:p>
            <a:pPr lvl="2"/>
            <a:endParaRPr lang="en-IN" dirty="0"/>
          </a:p>
          <a:p>
            <a:r>
              <a:rPr lang="en-IN" dirty="0" smtClean="0"/>
              <a:t>Authors make a very good attempt to </a:t>
            </a:r>
            <a:r>
              <a:rPr lang="en-IN" dirty="0" smtClean="0"/>
              <a:t>do both</a:t>
            </a:r>
            <a:r>
              <a:rPr lang="en-IN" dirty="0"/>
              <a:t> </a:t>
            </a:r>
            <a:r>
              <a:rPr lang="en-IN" dirty="0" smtClean="0"/>
              <a:t>with great data and creative methodology</a:t>
            </a:r>
          </a:p>
          <a:p>
            <a:pPr lvl="1"/>
            <a:r>
              <a:rPr lang="en-IN" dirty="0" smtClean="0"/>
              <a:t>Clubbing trades to create trade chains to overcome timestamp issues</a:t>
            </a:r>
          </a:p>
          <a:p>
            <a:pPr lvl="1"/>
            <a:r>
              <a:rPr lang="en-IN" dirty="0" smtClean="0"/>
              <a:t>Comparing with CX2 to tease out effects of speed bump keeping inverted pricing model constant</a:t>
            </a:r>
            <a:endParaRPr lang="en-IN" dirty="0" smtClean="0"/>
          </a:p>
          <a:p>
            <a:pPr marL="411480" lvl="1" indent="0">
              <a:buNone/>
            </a:pP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discriminatory speed bumps favors one set of traders over others</a:t>
            </a:r>
          </a:p>
          <a:p>
            <a:endParaRPr lang="en-US" dirty="0"/>
          </a:p>
          <a:p>
            <a:r>
              <a:rPr lang="en-US" dirty="0"/>
              <a:t>Significant externality effects on other markets that don’t follow</a:t>
            </a:r>
          </a:p>
          <a:p>
            <a:endParaRPr lang="en-US" dirty="0" smtClean="0"/>
          </a:p>
          <a:p>
            <a:r>
              <a:rPr lang="en-US" dirty="0" smtClean="0"/>
              <a:t>Difficult to justify continuing such interventions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5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 – Market Share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956068"/>
            <a:ext cx="7275341" cy="40751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 – Quote Fade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828800"/>
            <a:ext cx="7658100" cy="42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 Diligent Investor’s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768"/>
            <a:ext cx="8229600" cy="539723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z="3400" i="1" dirty="0"/>
              <a:t>D</a:t>
            </a:r>
            <a:r>
              <a:rPr lang="en-US" sz="3400" i="1" dirty="0" smtClean="0"/>
              <a:t>iligent </a:t>
            </a:r>
            <a:r>
              <a:rPr lang="en-US" sz="3400" i="1" dirty="0"/>
              <a:t>investor </a:t>
            </a:r>
            <a:r>
              <a:rPr lang="en-US" sz="3400" dirty="0">
                <a:sym typeface="Wingdings" panose="05000000000000000000" pitchFamily="2" charset="2"/>
              </a:rPr>
              <a:t> one who delegates trading decision to brokers but </a:t>
            </a:r>
            <a:r>
              <a:rPr lang="en-US" sz="3400" dirty="0" smtClean="0">
                <a:sym typeface="Wingdings" panose="05000000000000000000" pitchFamily="2" charset="2"/>
              </a:rPr>
              <a:t>monitors </a:t>
            </a:r>
            <a:r>
              <a:rPr lang="en-US" sz="3400" dirty="0">
                <a:sym typeface="Wingdings" panose="05000000000000000000" pitchFamily="2" charset="2"/>
              </a:rPr>
              <a:t>their </a:t>
            </a:r>
            <a:r>
              <a:rPr lang="en-US" sz="3400" dirty="0" smtClean="0">
                <a:sym typeface="Wingdings" panose="05000000000000000000" pitchFamily="2" charset="2"/>
              </a:rPr>
              <a:t>performance; </a:t>
            </a:r>
            <a:r>
              <a:rPr lang="en-US" sz="3400" u="sng" dirty="0" smtClean="0">
                <a:sym typeface="Wingdings" panose="05000000000000000000" pitchFamily="2" charset="2"/>
              </a:rPr>
              <a:t>so investor-broker incentives are likely to be aligned</a:t>
            </a:r>
            <a:endParaRPr lang="en-US" sz="3400" u="sng" dirty="0"/>
          </a:p>
          <a:p>
            <a:pPr marL="109728" indent="0">
              <a:buNone/>
            </a:pPr>
            <a:endParaRPr lang="en-US" b="1" u="sng" dirty="0" smtClean="0"/>
          </a:p>
          <a:p>
            <a:pPr marL="109728" indent="0">
              <a:buNone/>
            </a:pPr>
            <a:r>
              <a:rPr lang="en-US" b="1" u="sng" dirty="0" smtClean="0"/>
              <a:t>Pre-change:</a:t>
            </a:r>
          </a:p>
          <a:p>
            <a:r>
              <a:rPr lang="en-US" dirty="0"/>
              <a:t>All markets provide price protection; so I use SOR to sweep market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Majority of my trades get done in TSX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 will seek to avoid markets where pinging is prevalent (pinging &gt; dark venues, cancellation fees are low etc.)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Post-change: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 find Alpha less attractive </a:t>
            </a:r>
          </a:p>
          <a:p>
            <a:pPr lvl="1"/>
            <a:r>
              <a:rPr lang="en-US" dirty="0" smtClean="0"/>
              <a:t>No price protection</a:t>
            </a:r>
          </a:p>
          <a:p>
            <a:pPr lvl="1"/>
            <a:r>
              <a:rPr lang="en-US" dirty="0" smtClean="0"/>
              <a:t>Random speed delay for market/marketable orders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I disconnect Alpha from my SOR algorithm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Maker/Taker pricing model</a:t>
            </a:r>
            <a:r>
              <a:rPr lang="en-US" b="1" dirty="0"/>
              <a:t> does not matter </a:t>
            </a:r>
            <a:r>
              <a:rPr lang="en-US" dirty="0"/>
              <a:t>much because I negotiate my commission rates accordingly (large investors estimate maker/taker fees earned by brokers by using execution 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Non-Diligent Investor’s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768"/>
            <a:ext cx="8229600" cy="539723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z="3300" i="1" dirty="0" smtClean="0"/>
              <a:t>Non-diligent investor </a:t>
            </a:r>
            <a:r>
              <a:rPr lang="en-US" sz="3300" dirty="0" smtClean="0">
                <a:sym typeface="Wingdings" panose="05000000000000000000" pitchFamily="2" charset="2"/>
              </a:rPr>
              <a:t> one who delegates trading decision to brokers but does not monitor their performance; </a:t>
            </a:r>
            <a:r>
              <a:rPr lang="en-US" sz="3300" u="sng" dirty="0" smtClean="0">
                <a:sym typeface="Wingdings" panose="05000000000000000000" pitchFamily="2" charset="2"/>
              </a:rPr>
              <a:t>so investor-broker incentives are less likely to be aligned</a:t>
            </a:r>
            <a:endParaRPr lang="en-US" sz="3300" u="sng" dirty="0" smtClean="0"/>
          </a:p>
          <a:p>
            <a:pPr marL="109728" indent="0">
              <a:buNone/>
            </a:pPr>
            <a:endParaRPr lang="en-US" b="1" u="sng" dirty="0"/>
          </a:p>
          <a:p>
            <a:pPr marL="109728" indent="0">
              <a:buNone/>
            </a:pPr>
            <a:r>
              <a:rPr lang="en-US" b="1" u="sng" dirty="0" smtClean="0"/>
              <a:t>Pre-change</a:t>
            </a:r>
            <a:r>
              <a:rPr lang="en-US" b="1" u="sng" dirty="0"/>
              <a:t>:</a:t>
            </a:r>
          </a:p>
          <a:p>
            <a:r>
              <a:rPr lang="en-US" dirty="0" smtClean="0"/>
              <a:t>All markets provide price protection; so I use SOR to sweep market for my client orders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Majority </a:t>
            </a:r>
            <a:r>
              <a:rPr lang="en-US" dirty="0"/>
              <a:t>of </a:t>
            </a:r>
            <a:r>
              <a:rPr lang="en-US" dirty="0" smtClean="0"/>
              <a:t>my client </a:t>
            </a:r>
            <a:r>
              <a:rPr lang="en-US" dirty="0"/>
              <a:t>trades get done in TSX</a:t>
            </a:r>
          </a:p>
          <a:p>
            <a:pPr>
              <a:spcBef>
                <a:spcPts val="1200"/>
              </a:spcBef>
            </a:pPr>
            <a:r>
              <a:rPr lang="en-US" dirty="0"/>
              <a:t>Will seek to </a:t>
            </a:r>
            <a:r>
              <a:rPr lang="en-US" dirty="0" smtClean="0"/>
              <a:t>preference markets where I get additional fees that I don’t need to pass on to clients (without breaking my fiduciary responsibility)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b="1" u="sng" dirty="0"/>
              <a:t>Post-change:</a:t>
            </a:r>
          </a:p>
          <a:p>
            <a:pPr>
              <a:spcBef>
                <a:spcPts val="1200"/>
              </a:spcBef>
            </a:pPr>
            <a:r>
              <a:rPr lang="en-US" dirty="0"/>
              <a:t>I find Alpha </a:t>
            </a:r>
            <a:r>
              <a:rPr lang="en-US" dirty="0" smtClean="0"/>
              <a:t>greatly attractive </a:t>
            </a:r>
            <a:endParaRPr lang="en-US" dirty="0"/>
          </a:p>
          <a:p>
            <a:pPr lvl="1"/>
            <a:r>
              <a:rPr lang="en-US" dirty="0" smtClean="0"/>
              <a:t>Harder </a:t>
            </a:r>
            <a:r>
              <a:rPr lang="en-US" dirty="0"/>
              <a:t>to establish fiduciary </a:t>
            </a:r>
            <a:r>
              <a:rPr lang="en-US" dirty="0" smtClean="0"/>
              <a:t>responsibility as there is no </a:t>
            </a:r>
            <a:r>
              <a:rPr lang="en-US" dirty="0"/>
              <a:t>price </a:t>
            </a:r>
            <a:r>
              <a:rPr lang="en-US" dirty="0" smtClean="0"/>
              <a:t>protection</a:t>
            </a:r>
            <a:endParaRPr lang="en-US" dirty="0"/>
          </a:p>
          <a:p>
            <a:pPr lvl="1"/>
            <a:r>
              <a:rPr lang="en-US" dirty="0" smtClean="0"/>
              <a:t>Can afford to absorb speed delay for my marketable orders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I use Alpha as my starting destination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Maker/Taker pricing model </a:t>
            </a:r>
            <a:r>
              <a:rPr lang="en-US" b="1" dirty="0" smtClean="0"/>
              <a:t>matters </a:t>
            </a:r>
            <a:r>
              <a:rPr lang="en-US" b="1" dirty="0"/>
              <a:t>much</a:t>
            </a:r>
            <a:r>
              <a:rPr lang="en-US" dirty="0"/>
              <a:t> because </a:t>
            </a:r>
            <a:r>
              <a:rPr lang="en-US" dirty="0" smtClean="0"/>
              <a:t>I earn fees that I do not have to pass on to clients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HFT Investor’s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768"/>
            <a:ext cx="8229600" cy="539723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u="sng" dirty="0" smtClean="0"/>
              <a:t>Pre-change</a:t>
            </a:r>
            <a:r>
              <a:rPr lang="en-US" b="1" u="sng" dirty="0"/>
              <a:t>:</a:t>
            </a:r>
          </a:p>
          <a:p>
            <a:r>
              <a:rPr lang="en-US" dirty="0" smtClean="0"/>
              <a:t>All markets provide price protection; so I don’t worry where I post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Majority </a:t>
            </a:r>
            <a:r>
              <a:rPr lang="en-US" dirty="0"/>
              <a:t>of </a:t>
            </a:r>
            <a:r>
              <a:rPr lang="en-US" dirty="0" smtClean="0"/>
              <a:t>my trades </a:t>
            </a:r>
            <a:r>
              <a:rPr lang="en-US" dirty="0"/>
              <a:t>get done in TSX</a:t>
            </a:r>
          </a:p>
          <a:p>
            <a:pPr>
              <a:spcBef>
                <a:spcPts val="1200"/>
              </a:spcBef>
            </a:pPr>
            <a:r>
              <a:rPr lang="en-US" dirty="0"/>
              <a:t>Will seek to </a:t>
            </a:r>
            <a:r>
              <a:rPr lang="en-US" dirty="0" smtClean="0"/>
              <a:t>preference markets where I get faster </a:t>
            </a:r>
            <a:r>
              <a:rPr lang="en-US" dirty="0"/>
              <a:t>access and lower </a:t>
            </a:r>
            <a:r>
              <a:rPr lang="en-US" dirty="0" smtClean="0"/>
              <a:t>costs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u="sng" dirty="0"/>
              <a:t>Post-change:</a:t>
            </a:r>
          </a:p>
          <a:p>
            <a:pPr>
              <a:spcBef>
                <a:spcPts val="1200"/>
              </a:spcBef>
            </a:pPr>
            <a:r>
              <a:rPr lang="en-US" dirty="0"/>
              <a:t>I find Alpha </a:t>
            </a:r>
            <a:r>
              <a:rPr lang="en-US" dirty="0" smtClean="0"/>
              <a:t>greatly attractive </a:t>
            </a:r>
            <a:endParaRPr lang="en-US" dirty="0"/>
          </a:p>
          <a:p>
            <a:pPr lvl="1"/>
            <a:r>
              <a:rPr lang="en-US" dirty="0" smtClean="0"/>
              <a:t>Greater chance of interacting with stale orders waiting in the queue</a:t>
            </a:r>
            <a:endParaRPr lang="en-US" dirty="0"/>
          </a:p>
          <a:p>
            <a:pPr lvl="1"/>
            <a:r>
              <a:rPr lang="en-US" dirty="0" smtClean="0"/>
              <a:t>Likely to compete by posting orders aggressively at the last instant only under favorable conditions</a:t>
            </a:r>
          </a:p>
          <a:p>
            <a:pPr lvl="1"/>
            <a:r>
              <a:rPr lang="en-US" dirty="0" smtClean="0"/>
              <a:t>Other times I don’t post aggressively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I use Alpha as my selective destination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Maker/Taker pricing model </a:t>
            </a:r>
            <a:r>
              <a:rPr lang="en-US" b="1" dirty="0" smtClean="0"/>
              <a:t>matters </a:t>
            </a:r>
            <a:r>
              <a:rPr lang="en-US" b="1" dirty="0"/>
              <a:t>much</a:t>
            </a:r>
            <a:r>
              <a:rPr lang="en-US" dirty="0"/>
              <a:t> because </a:t>
            </a:r>
            <a:r>
              <a:rPr lang="en-US" dirty="0" smtClean="0"/>
              <a:t>I need to trade off maker fees against posting orders to avoid speed bumps.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16" y="19050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Will Alpha survive in the long run?</a:t>
            </a:r>
          </a:p>
          <a:p>
            <a:pPr lvl="1"/>
            <a:r>
              <a:rPr lang="en-US" dirty="0" smtClean="0"/>
              <a:t>Who is sending market/marketable orders to Alpha post-change?</a:t>
            </a:r>
          </a:p>
          <a:p>
            <a:pPr lvl="2"/>
            <a:r>
              <a:rPr lang="en-US" dirty="0" smtClean="0"/>
              <a:t>Brokers controlling retail order flow?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What happens to the fiduciary responsibility of brokers when price protection is not guaranteed in one market?</a:t>
            </a:r>
          </a:p>
          <a:p>
            <a:endParaRPr lang="en-US" dirty="0"/>
          </a:p>
          <a:p>
            <a:r>
              <a:rPr lang="en-US" dirty="0" smtClean="0"/>
              <a:t>Should speed bumps be mandated by regulators for all markets as opposed to having markets compete?</a:t>
            </a:r>
          </a:p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regulators intervene to protect retail investors?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C2E7-EB74-4452-8296-3BBF45C3F3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9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NYU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ForNYU</Template>
  <TotalTime>0</TotalTime>
  <Words>806</Words>
  <Application>Microsoft Office PowerPoint</Application>
  <PresentationFormat>On-screen Show (4:3)</PresentationFormat>
  <Paragraphs>121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Georgia</vt:lpstr>
      <vt:lpstr>Times New Roman</vt:lpstr>
      <vt:lpstr>Trebuchet MS</vt:lpstr>
      <vt:lpstr>Wingdings</vt:lpstr>
      <vt:lpstr>Wingdings 2</vt:lpstr>
      <vt:lpstr>ForNYU</vt:lpstr>
      <vt:lpstr>The Value of a Millisecond Chen, Foley, Goldstein and Ruf</vt:lpstr>
      <vt:lpstr>Key Contribution</vt:lpstr>
      <vt:lpstr>Overall Assessment</vt:lpstr>
      <vt:lpstr>Big Picture – Market Share</vt:lpstr>
      <vt:lpstr>Big Picture – Quote Fade</vt:lpstr>
      <vt:lpstr>A Diligent Investor’s Perspective</vt:lpstr>
      <vt:lpstr>A Non-Diligent Investor’s Perspective</vt:lpstr>
      <vt:lpstr>A HFT Investor’s Perspective</vt:lpstr>
      <vt:lpstr>Open Questions</vt:lpstr>
      <vt:lpstr>Other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2013-07-05T14:52:16Z</dcterms:created>
  <dcterms:modified xsi:type="dcterms:W3CDTF">2016-12-15T04:32:12Z</dcterms:modified>
</cp:coreProperties>
</file>